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14"/>
  </p:notesMasterIdLst>
  <p:sldIdLst>
    <p:sldId id="259" r:id="rId3"/>
    <p:sldId id="256" r:id="rId4"/>
    <p:sldId id="260" r:id="rId5"/>
    <p:sldId id="257" r:id="rId6"/>
    <p:sldId id="261" r:id="rId7"/>
    <p:sldId id="262" r:id="rId8"/>
    <p:sldId id="263" r:id="rId9"/>
    <p:sldId id="266" r:id="rId10"/>
    <p:sldId id="264" r:id="rId11"/>
    <p:sldId id="265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94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15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4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98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87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26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94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13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95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01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8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1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9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804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72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805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7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6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4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7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4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7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2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F683-7769-49FE-8D8F-13D1F50C4B2A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78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A5108-6B8E-4330-A88D-C5FD89771CDD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27563-3FFD-44D8-ACD9-880F2FFF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6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4439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2EE-184D-8403-3B0D-6E23788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3898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to Keep From 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Provoking God’s Jealousy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324E-D141-C205-E013-5E817A3B5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47455"/>
            <a:ext cx="7886700" cy="40295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Love God with all our being - </a:t>
            </a:r>
            <a:r>
              <a:rPr lang="en-US" sz="2800" b="1" dirty="0">
                <a:solidFill>
                  <a:srgbClr val="C00000"/>
                </a:solidFill>
              </a:rPr>
              <a:t>Mark 12:30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faithful to God’s word - </a:t>
            </a:r>
            <a:r>
              <a:rPr lang="en-US" sz="2800" b="1" dirty="0">
                <a:solidFill>
                  <a:srgbClr val="C00000"/>
                </a:solidFill>
              </a:rPr>
              <a:t>Ex. 19:5-6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Show preference to God’s kingdom - </a:t>
            </a:r>
            <a:r>
              <a:rPr lang="en-US" sz="2800" b="1" dirty="0">
                <a:solidFill>
                  <a:srgbClr val="C00000"/>
                </a:solidFill>
              </a:rPr>
              <a:t>Matt. 6:33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Worship God scripturally -</a:t>
            </a:r>
            <a:r>
              <a:rPr lang="en-US" sz="2800" b="1" dirty="0">
                <a:solidFill>
                  <a:srgbClr val="C00000"/>
                </a:solidFill>
              </a:rPr>
              <a:t> John 4:23-24</a:t>
            </a:r>
            <a:r>
              <a:rPr lang="en-US" b="1" dirty="0">
                <a:solidFill>
                  <a:srgbClr val="C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Live faithfully to God - </a:t>
            </a:r>
            <a:r>
              <a:rPr lang="en-US" sz="2800" b="1" dirty="0">
                <a:solidFill>
                  <a:srgbClr val="C00000"/>
                </a:solidFill>
              </a:rPr>
              <a:t>James 4:4</a:t>
            </a:r>
            <a:endParaRPr lang="en-US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b="1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84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296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A Raging Fire - A Story Of Us">
            <a:extLst>
              <a:ext uri="{FF2B5EF4-FFF2-40B4-BE49-F238E27FC236}">
                <a16:creationId xmlns:a16="http://schemas.microsoft.com/office/drawing/2014/main" id="{AA3F2266-3124-F284-DAFC-2486556B3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B6E5BD-7184-3CDF-0949-D3BA13766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995" y="2313714"/>
            <a:ext cx="6238009" cy="2175162"/>
          </a:xfrm>
        </p:spPr>
        <p:txBody>
          <a:bodyPr>
            <a:normAutofit/>
          </a:bodyPr>
          <a:lstStyle/>
          <a:p>
            <a:r>
              <a:rPr lang="en-US" sz="6600" dirty="0">
                <a:ln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The Jealousy of God</a:t>
            </a:r>
          </a:p>
        </p:txBody>
      </p:sp>
    </p:spTree>
    <p:extLst>
      <p:ext uri="{BB962C8B-B14F-4D97-AF65-F5344CB8AC3E}">
        <p14:creationId xmlns:p14="http://schemas.microsoft.com/office/powerpoint/2010/main" val="1069237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2EE-184D-8403-3B0D-6E23788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Jealousy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324E-D141-C205-E013-5E817A3B5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8799"/>
            <a:ext cx="7886700" cy="4348163"/>
          </a:xfrm>
        </p:spPr>
        <p:txBody>
          <a:bodyPr/>
          <a:lstStyle/>
          <a:p>
            <a:r>
              <a:rPr lang="en-US" b="1" dirty="0"/>
              <a:t>English word comes from Latin for “zeal or emulation.” </a:t>
            </a:r>
          </a:p>
          <a:p>
            <a:endParaRPr lang="en-US" sz="800" b="1" dirty="0"/>
          </a:p>
          <a:p>
            <a:r>
              <a:rPr lang="en-US" b="1" dirty="0"/>
              <a:t>Can refer to that which is both positive and negative. </a:t>
            </a:r>
          </a:p>
          <a:p>
            <a:endParaRPr lang="en-US" sz="800" b="1" dirty="0"/>
          </a:p>
          <a:p>
            <a:r>
              <a:rPr lang="en-US" b="1" dirty="0"/>
              <a:t>“fearful that a person one loves may love or prefer someone else” </a:t>
            </a:r>
            <a:r>
              <a:rPr lang="en-US" sz="2400" b="1" dirty="0"/>
              <a:t>(World Book Dictionary).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2067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2EE-184D-8403-3B0D-6E23788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Jealousy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324E-D141-C205-E013-5E817A3B5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6509"/>
            <a:ext cx="7886700" cy="4320454"/>
          </a:xfrm>
        </p:spPr>
        <p:txBody>
          <a:bodyPr/>
          <a:lstStyle/>
          <a:p>
            <a:r>
              <a:rPr lang="en-US" b="1" dirty="0"/>
              <a:t>“demanding exclusive loyalty; as, the Lord is a jealous God” </a:t>
            </a:r>
            <a:r>
              <a:rPr lang="en-US" sz="2400" b="1" dirty="0"/>
              <a:t>(Webster’s Dictionary). </a:t>
            </a:r>
          </a:p>
          <a:p>
            <a:endParaRPr lang="en-US" sz="800" b="1" dirty="0"/>
          </a:p>
          <a:p>
            <a:r>
              <a:rPr lang="en-US" b="1" dirty="0"/>
              <a:t>“requiring complete loyalty or faithfulness: the Lord thy God is a jealous God” </a:t>
            </a:r>
            <a:r>
              <a:rPr lang="en-US" sz="2400" b="1" dirty="0"/>
              <a:t>(World Book Dictionary). </a:t>
            </a:r>
          </a:p>
          <a:p>
            <a:endParaRPr lang="en-US" sz="800" b="1" dirty="0"/>
          </a:p>
          <a:p>
            <a:r>
              <a:rPr lang="en-US" b="1" dirty="0"/>
              <a:t>“demanding exclusive worship and love; applied to God (Ex. 20:5)” </a:t>
            </a:r>
            <a:r>
              <a:rPr lang="en-US" sz="2400" b="1" dirty="0"/>
              <a:t>(Funk and Wagnalls Dictionary).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546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2EE-184D-8403-3B0D-6E23788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God’s Jealousy and Idolatry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324E-D141-C205-E013-5E817A3B5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6509"/>
            <a:ext cx="7886700" cy="4320454"/>
          </a:xfrm>
        </p:spPr>
        <p:txBody>
          <a:bodyPr>
            <a:normAutofit/>
          </a:bodyPr>
          <a:lstStyle/>
          <a:p>
            <a:r>
              <a:rPr lang="en-US" b="1" i="1" dirty="0" err="1"/>
              <a:t>Qanna</a:t>
            </a:r>
            <a:r>
              <a:rPr lang="en-US" b="1" dirty="0"/>
              <a:t> - “this noun is used solely of God and in the context of idolatry. It shows the parallel between adultery and idolatry” </a:t>
            </a:r>
            <a:r>
              <a:rPr lang="en-US" sz="2400" b="1" dirty="0"/>
              <a:t>(Harris, Archer and Waltke). </a:t>
            </a:r>
          </a:p>
          <a:p>
            <a:endParaRPr lang="en-US" sz="800" b="1" dirty="0"/>
          </a:p>
          <a:p>
            <a:r>
              <a:rPr lang="en-US" b="1" dirty="0"/>
              <a:t>God sees His covenant people as a special people.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Ex. 19:5; 1 Peter 2:9-10</a:t>
            </a:r>
            <a:r>
              <a:rPr lang="en-US" b="1" dirty="0">
                <a:solidFill>
                  <a:srgbClr val="C00000"/>
                </a:solidFill>
              </a:rPr>
              <a:t> </a:t>
            </a:r>
          </a:p>
          <a:p>
            <a:endParaRPr lang="en-US" sz="800" b="1" dirty="0"/>
          </a:p>
          <a:p>
            <a:r>
              <a:rPr lang="en-US" b="1" dirty="0"/>
              <a:t>Violation of this covenant provokes God’s jealousy. 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Proverbs 6:34</a:t>
            </a:r>
          </a:p>
        </p:txBody>
      </p:sp>
    </p:spTree>
    <p:extLst>
      <p:ext uri="{BB962C8B-B14F-4D97-AF65-F5344CB8AC3E}">
        <p14:creationId xmlns:p14="http://schemas.microsoft.com/office/powerpoint/2010/main" val="1380575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2EE-184D-8403-3B0D-6E23788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God’s Jealousy and Idolatry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324E-D141-C205-E013-5E817A3B5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“For you shall worship no other god, for the Lord, whose name is Jealous, is a jealous God.” </a:t>
            </a:r>
          </a:p>
          <a:p>
            <a:pPr marL="0" indent="0" algn="r">
              <a:buNone/>
            </a:pPr>
            <a:r>
              <a:rPr lang="en-US" b="1" dirty="0"/>
              <a:t>Exodus 34:14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“I am the Lord, that is My name; and My glory I will not give to another, nor My praise to carved images.” </a:t>
            </a:r>
          </a:p>
          <a:p>
            <a:pPr marL="0" indent="0" algn="r">
              <a:buNone/>
            </a:pPr>
            <a:r>
              <a:rPr lang="en-US" b="1" dirty="0"/>
              <a:t>Isaiah 42:8</a:t>
            </a:r>
          </a:p>
        </p:txBody>
      </p:sp>
    </p:spTree>
    <p:extLst>
      <p:ext uri="{BB962C8B-B14F-4D97-AF65-F5344CB8AC3E}">
        <p14:creationId xmlns:p14="http://schemas.microsoft.com/office/powerpoint/2010/main" val="189024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2EE-184D-8403-3B0D-6E23788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Jealousy - a work of the flesh</a:t>
            </a:r>
          </a:p>
        </p:txBody>
      </p:sp>
    </p:spTree>
    <p:extLst>
      <p:ext uri="{BB962C8B-B14F-4D97-AF65-F5344CB8AC3E}">
        <p14:creationId xmlns:p14="http://schemas.microsoft.com/office/powerpoint/2010/main" val="5609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2EE-184D-8403-3B0D-6E23788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Jealousy - a work of the flesh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324E-D141-C205-E013-5E817A3B5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73382"/>
            <a:ext cx="7886700" cy="47194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i="1" dirty="0" err="1"/>
              <a:t>Zelos</a:t>
            </a:r>
            <a:r>
              <a:rPr lang="en-US" b="1" dirty="0"/>
              <a:t> </a:t>
            </a:r>
          </a:p>
          <a:p>
            <a:r>
              <a:rPr lang="en-US" b="1" dirty="0"/>
              <a:t>“in a good sense zeal, ardor; in a bad sense jealousy, envy.” </a:t>
            </a:r>
          </a:p>
          <a:p>
            <a:endParaRPr lang="en-US" sz="800" b="1" dirty="0"/>
          </a:p>
          <a:p>
            <a:r>
              <a:rPr lang="en-US" b="1" dirty="0"/>
              <a:t>“the sense of an envy and a jealousy which are destructive of personal relationships and of individual happiness.” </a:t>
            </a:r>
          </a:p>
          <a:p>
            <a:endParaRPr lang="en-US" sz="800" b="1" dirty="0"/>
          </a:p>
          <a:p>
            <a:r>
              <a:rPr lang="en-US" b="1" dirty="0"/>
              <a:t>“a desire to make war upon the good which it beholds in another, and thus to trouble that good and make it less.”</a:t>
            </a:r>
          </a:p>
        </p:txBody>
      </p:sp>
    </p:spTree>
    <p:extLst>
      <p:ext uri="{BB962C8B-B14F-4D97-AF65-F5344CB8AC3E}">
        <p14:creationId xmlns:p14="http://schemas.microsoft.com/office/powerpoint/2010/main" val="395071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2EE-184D-8403-3B0D-6E23788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Jealousy - a work of the flesh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324E-D141-C205-E013-5E817A3B5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2654"/>
            <a:ext cx="7886700" cy="4348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Jealousy and Envy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Different Greek words (</a:t>
            </a:r>
            <a:r>
              <a:rPr lang="en-US" b="1" i="1" dirty="0" err="1"/>
              <a:t>zelos</a:t>
            </a:r>
            <a:r>
              <a:rPr lang="en-US" b="1" dirty="0"/>
              <a:t> &amp; </a:t>
            </a:r>
            <a:r>
              <a:rPr lang="en-US" b="1" i="1" dirty="0" err="1"/>
              <a:t>phthonos</a:t>
            </a:r>
            <a:r>
              <a:rPr lang="en-US" b="1" dirty="0"/>
              <a:t>). </a:t>
            </a:r>
          </a:p>
          <a:p>
            <a:endParaRPr lang="en-US" sz="800" b="1" dirty="0"/>
          </a:p>
          <a:p>
            <a:r>
              <a:rPr lang="en-US" b="1" dirty="0"/>
              <a:t>Many ancient Greeks considered these terms to be synonyms. </a:t>
            </a:r>
          </a:p>
          <a:p>
            <a:endParaRPr lang="en-US" sz="800" b="1" dirty="0"/>
          </a:p>
          <a:p>
            <a:r>
              <a:rPr lang="en-US" b="1" dirty="0"/>
              <a:t>Plato and Aristotle made distinctions between </a:t>
            </a:r>
            <a:r>
              <a:rPr lang="en-US" b="1" i="1" dirty="0" err="1"/>
              <a:t>zelos</a:t>
            </a:r>
            <a:r>
              <a:rPr lang="en-US" b="1" dirty="0"/>
              <a:t> and </a:t>
            </a:r>
            <a:r>
              <a:rPr lang="en-US" b="1" i="1" dirty="0" err="1"/>
              <a:t>phthonos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086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6701</TotalTime>
  <Words>396</Words>
  <Application>Microsoft Office PowerPoint</Application>
  <PresentationFormat>On-screen Show (4:3)</PresentationFormat>
  <Paragraphs>52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Aharoni</vt:lpstr>
      <vt:lpstr>Arial</vt:lpstr>
      <vt:lpstr>Calibri</vt:lpstr>
      <vt:lpstr>Calibri Light</vt:lpstr>
      <vt:lpstr>4_Office Theme</vt:lpstr>
      <vt:lpstr>5_Office Theme</vt:lpstr>
      <vt:lpstr>PowerPoint Presentation</vt:lpstr>
      <vt:lpstr>The Jealousy of God</vt:lpstr>
      <vt:lpstr>Jealousy</vt:lpstr>
      <vt:lpstr>Jealousy</vt:lpstr>
      <vt:lpstr>God’s Jealousy and Idolatry</vt:lpstr>
      <vt:lpstr>God’s Jealousy and Idolatry</vt:lpstr>
      <vt:lpstr>Jealousy - a work of the flesh</vt:lpstr>
      <vt:lpstr>Jealousy - a work of the flesh</vt:lpstr>
      <vt:lpstr>Jealousy - a work of the flesh</vt:lpstr>
      <vt:lpstr>How to Keep From  Provoking God’s Jealousy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207</cp:revision>
  <dcterms:created xsi:type="dcterms:W3CDTF">2008-03-16T18:22:36Z</dcterms:created>
  <dcterms:modified xsi:type="dcterms:W3CDTF">2023-02-19T20:46:29Z</dcterms:modified>
</cp:coreProperties>
</file>