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2"/>
  </p:notesMasterIdLst>
  <p:sldIdLst>
    <p:sldId id="260" r:id="rId3"/>
    <p:sldId id="256" r:id="rId4"/>
    <p:sldId id="277" r:id="rId5"/>
    <p:sldId id="278" r:id="rId6"/>
    <p:sldId id="279" r:id="rId7"/>
    <p:sldId id="280" r:id="rId8"/>
    <p:sldId id="281" r:id="rId9"/>
    <p:sldId id="282" r:id="rId10"/>
    <p:sldId id="283" r:id="rId11"/>
    <p:sldId id="284" r:id="rId12"/>
    <p:sldId id="839" r:id="rId13"/>
    <p:sldId id="840" r:id="rId14"/>
    <p:sldId id="841" r:id="rId15"/>
    <p:sldId id="842" r:id="rId16"/>
    <p:sldId id="843" r:id="rId17"/>
    <p:sldId id="844" r:id="rId18"/>
    <p:sldId id="845" r:id="rId19"/>
    <p:sldId id="846" r:id="rId20"/>
    <p:sldId id="25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p:scale>
          <a:sx n="70" d="100"/>
          <a:sy n="70" d="100"/>
        </p:scale>
        <p:origin x="312" y="-1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12/18/2022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12/18/2022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2968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F1BAD0-82CC-6737-1C4D-DFDD3ED7D6F8}"/>
              </a:ext>
            </a:extLst>
          </p:cNvPr>
          <p:cNvSpPr>
            <a:spLocks noGrp="1"/>
          </p:cNvSpPr>
          <p:nvPr>
            <p:ph type="title"/>
          </p:nvPr>
        </p:nvSpPr>
        <p:spPr/>
        <p:txBody>
          <a:bodyPr/>
          <a:lstStyle/>
          <a:p>
            <a:pPr algn="ctr"/>
            <a:r>
              <a:rPr lang="en-US" b="1" dirty="0">
                <a:latin typeface="+mn-lt"/>
              </a:rPr>
              <a:t>“Works” in the New Testament</a:t>
            </a:r>
          </a:p>
        </p:txBody>
      </p:sp>
      <p:sp>
        <p:nvSpPr>
          <p:cNvPr id="8" name="Content Placeholder 7">
            <a:extLst>
              <a:ext uri="{FF2B5EF4-FFF2-40B4-BE49-F238E27FC236}">
                <a16:creationId xmlns:a16="http://schemas.microsoft.com/office/drawing/2014/main" id="{2F174B85-AD88-BCEC-8567-25668D1FC898}"/>
              </a:ext>
            </a:extLst>
          </p:cNvPr>
          <p:cNvSpPr>
            <a:spLocks noGrp="1"/>
          </p:cNvSpPr>
          <p:nvPr>
            <p:ph idx="1"/>
          </p:nvPr>
        </p:nvSpPr>
        <p:spPr/>
        <p:txBody>
          <a:bodyPr/>
          <a:lstStyle/>
          <a:p>
            <a:pPr marL="514350" indent="-514350">
              <a:buFont typeface="+mj-lt"/>
              <a:buAutoNum type="arabicPeriod"/>
            </a:pPr>
            <a:r>
              <a:rPr lang="en-US" sz="3200" b="1" dirty="0"/>
              <a:t>Good Works</a:t>
            </a:r>
          </a:p>
          <a:p>
            <a:pPr lvl="1"/>
            <a:r>
              <a:rPr lang="en-US" sz="2800" b="1" dirty="0">
                <a:solidFill>
                  <a:srgbClr val="002060"/>
                </a:solidFill>
              </a:rPr>
              <a:t>Matt. 5:16</a:t>
            </a:r>
          </a:p>
          <a:p>
            <a:pPr lvl="1"/>
            <a:r>
              <a:rPr lang="en-US" sz="2800" b="1" dirty="0">
                <a:solidFill>
                  <a:srgbClr val="002060"/>
                </a:solidFill>
              </a:rPr>
              <a:t>Eph. 2:10</a:t>
            </a:r>
          </a:p>
        </p:txBody>
      </p:sp>
    </p:spTree>
    <p:extLst>
      <p:ext uri="{BB962C8B-B14F-4D97-AF65-F5344CB8AC3E}">
        <p14:creationId xmlns:p14="http://schemas.microsoft.com/office/powerpoint/2010/main" val="1693420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F1BAD0-82CC-6737-1C4D-DFDD3ED7D6F8}"/>
              </a:ext>
            </a:extLst>
          </p:cNvPr>
          <p:cNvSpPr>
            <a:spLocks noGrp="1"/>
          </p:cNvSpPr>
          <p:nvPr>
            <p:ph type="title"/>
          </p:nvPr>
        </p:nvSpPr>
        <p:spPr/>
        <p:txBody>
          <a:bodyPr/>
          <a:lstStyle/>
          <a:p>
            <a:pPr algn="ctr"/>
            <a:r>
              <a:rPr lang="en-US" b="1" dirty="0">
                <a:latin typeface="+mn-lt"/>
              </a:rPr>
              <a:t>“Works” in the New Testament</a:t>
            </a:r>
          </a:p>
        </p:txBody>
      </p:sp>
      <p:sp>
        <p:nvSpPr>
          <p:cNvPr id="8" name="Content Placeholder 7">
            <a:extLst>
              <a:ext uri="{FF2B5EF4-FFF2-40B4-BE49-F238E27FC236}">
                <a16:creationId xmlns:a16="http://schemas.microsoft.com/office/drawing/2014/main" id="{2F174B85-AD88-BCEC-8567-25668D1FC898}"/>
              </a:ext>
            </a:extLst>
          </p:cNvPr>
          <p:cNvSpPr>
            <a:spLocks noGrp="1"/>
          </p:cNvSpPr>
          <p:nvPr>
            <p:ph idx="1"/>
          </p:nvPr>
        </p:nvSpPr>
        <p:spPr/>
        <p:txBody>
          <a:bodyPr/>
          <a:lstStyle/>
          <a:p>
            <a:pPr marL="514350" indent="-514350">
              <a:buFont typeface="+mj-lt"/>
              <a:buAutoNum type="arabicPeriod" startAt="2"/>
            </a:pPr>
            <a:r>
              <a:rPr lang="en-US" sz="3200" b="1" dirty="0"/>
              <a:t>Bad Works</a:t>
            </a:r>
          </a:p>
          <a:p>
            <a:pPr lvl="1"/>
            <a:r>
              <a:rPr lang="en-US" sz="2800" b="1" dirty="0"/>
              <a:t>works of darkness - </a:t>
            </a:r>
            <a:r>
              <a:rPr lang="en-US" sz="2800" b="1" dirty="0">
                <a:solidFill>
                  <a:srgbClr val="002060"/>
                </a:solidFill>
              </a:rPr>
              <a:t>Rom. 13:12</a:t>
            </a:r>
          </a:p>
          <a:p>
            <a:pPr lvl="1"/>
            <a:r>
              <a:rPr lang="en-US" sz="2800" b="1" dirty="0"/>
              <a:t>unfruitful works of darkness - </a:t>
            </a:r>
            <a:r>
              <a:rPr lang="en-US" sz="2800" b="1" dirty="0">
                <a:solidFill>
                  <a:srgbClr val="002060"/>
                </a:solidFill>
              </a:rPr>
              <a:t>Eph. 5:11</a:t>
            </a:r>
          </a:p>
          <a:p>
            <a:pPr lvl="1"/>
            <a:r>
              <a:rPr lang="en-US" sz="2800" b="1" dirty="0"/>
              <a:t>works of the flesh - </a:t>
            </a:r>
            <a:r>
              <a:rPr lang="en-US" sz="2800" b="1" dirty="0">
                <a:solidFill>
                  <a:srgbClr val="002060"/>
                </a:solidFill>
              </a:rPr>
              <a:t>Gal. 5:19</a:t>
            </a:r>
          </a:p>
          <a:p>
            <a:pPr lvl="1"/>
            <a:r>
              <a:rPr lang="en-US" sz="2800" b="1" dirty="0"/>
              <a:t>wicked works - </a:t>
            </a:r>
            <a:r>
              <a:rPr lang="en-US" sz="2800" b="1" dirty="0">
                <a:solidFill>
                  <a:srgbClr val="002060"/>
                </a:solidFill>
              </a:rPr>
              <a:t>Col. 1:21</a:t>
            </a:r>
          </a:p>
          <a:p>
            <a:pPr lvl="1"/>
            <a:r>
              <a:rPr lang="en-US" sz="2800" b="1" dirty="0"/>
              <a:t>dead works - </a:t>
            </a:r>
            <a:r>
              <a:rPr lang="en-US" sz="2800" b="1" dirty="0">
                <a:solidFill>
                  <a:srgbClr val="002060"/>
                </a:solidFill>
              </a:rPr>
              <a:t>Heb. 6:1; 9:14</a:t>
            </a:r>
          </a:p>
        </p:txBody>
      </p:sp>
    </p:spTree>
    <p:extLst>
      <p:ext uri="{BB962C8B-B14F-4D97-AF65-F5344CB8AC3E}">
        <p14:creationId xmlns:p14="http://schemas.microsoft.com/office/powerpoint/2010/main" val="8826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F1BAD0-82CC-6737-1C4D-DFDD3ED7D6F8}"/>
              </a:ext>
            </a:extLst>
          </p:cNvPr>
          <p:cNvSpPr>
            <a:spLocks noGrp="1"/>
          </p:cNvSpPr>
          <p:nvPr>
            <p:ph type="title"/>
          </p:nvPr>
        </p:nvSpPr>
        <p:spPr/>
        <p:txBody>
          <a:bodyPr/>
          <a:lstStyle/>
          <a:p>
            <a:pPr algn="ctr"/>
            <a:r>
              <a:rPr lang="en-US" b="1" dirty="0">
                <a:latin typeface="+mn-lt"/>
              </a:rPr>
              <a:t>“Works” in the New Testament</a:t>
            </a:r>
          </a:p>
        </p:txBody>
      </p:sp>
      <p:sp>
        <p:nvSpPr>
          <p:cNvPr id="8" name="Content Placeholder 7">
            <a:extLst>
              <a:ext uri="{FF2B5EF4-FFF2-40B4-BE49-F238E27FC236}">
                <a16:creationId xmlns:a16="http://schemas.microsoft.com/office/drawing/2014/main" id="{2F174B85-AD88-BCEC-8567-25668D1FC898}"/>
              </a:ext>
            </a:extLst>
          </p:cNvPr>
          <p:cNvSpPr>
            <a:spLocks noGrp="1"/>
          </p:cNvSpPr>
          <p:nvPr>
            <p:ph idx="1"/>
          </p:nvPr>
        </p:nvSpPr>
        <p:spPr/>
        <p:txBody>
          <a:bodyPr/>
          <a:lstStyle/>
          <a:p>
            <a:pPr marL="514350" indent="-514350">
              <a:buFont typeface="+mj-lt"/>
              <a:buAutoNum type="arabicPeriod" startAt="3"/>
            </a:pPr>
            <a:r>
              <a:rPr lang="en-US" sz="3200" b="1" dirty="0"/>
              <a:t>Works of the Law of Moses</a:t>
            </a:r>
          </a:p>
          <a:p>
            <a:pPr lvl="1"/>
            <a:r>
              <a:rPr lang="en-US" sz="2800" b="1" dirty="0">
                <a:solidFill>
                  <a:srgbClr val="002060"/>
                </a:solidFill>
              </a:rPr>
              <a:t>Rom. 3:20, 27-28</a:t>
            </a:r>
          </a:p>
          <a:p>
            <a:pPr lvl="1"/>
            <a:r>
              <a:rPr lang="en-US" sz="2800" b="1" dirty="0">
                <a:solidFill>
                  <a:srgbClr val="002060"/>
                </a:solidFill>
              </a:rPr>
              <a:t>Rom. 4:13-15</a:t>
            </a:r>
          </a:p>
          <a:p>
            <a:pPr lvl="1"/>
            <a:r>
              <a:rPr lang="en-US" sz="2800" b="1" dirty="0">
                <a:solidFill>
                  <a:srgbClr val="002060"/>
                </a:solidFill>
              </a:rPr>
              <a:t>Rom. 9:30-32</a:t>
            </a:r>
          </a:p>
          <a:p>
            <a:pPr lvl="1"/>
            <a:r>
              <a:rPr lang="en-US" sz="2800" b="1" dirty="0">
                <a:solidFill>
                  <a:srgbClr val="002060"/>
                </a:solidFill>
              </a:rPr>
              <a:t>Gal. 2:16</a:t>
            </a:r>
          </a:p>
        </p:txBody>
      </p:sp>
    </p:spTree>
    <p:extLst>
      <p:ext uri="{BB962C8B-B14F-4D97-AF65-F5344CB8AC3E}">
        <p14:creationId xmlns:p14="http://schemas.microsoft.com/office/powerpoint/2010/main" val="2519182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F1BAD0-82CC-6737-1C4D-DFDD3ED7D6F8}"/>
              </a:ext>
            </a:extLst>
          </p:cNvPr>
          <p:cNvSpPr>
            <a:spLocks noGrp="1"/>
          </p:cNvSpPr>
          <p:nvPr>
            <p:ph type="title"/>
          </p:nvPr>
        </p:nvSpPr>
        <p:spPr/>
        <p:txBody>
          <a:bodyPr/>
          <a:lstStyle/>
          <a:p>
            <a:pPr algn="ctr"/>
            <a:r>
              <a:rPr lang="en-US" b="1" dirty="0">
                <a:latin typeface="+mn-lt"/>
              </a:rPr>
              <a:t>“Works” in the New Testament</a:t>
            </a:r>
          </a:p>
        </p:txBody>
      </p:sp>
      <p:sp>
        <p:nvSpPr>
          <p:cNvPr id="8" name="Content Placeholder 7">
            <a:extLst>
              <a:ext uri="{FF2B5EF4-FFF2-40B4-BE49-F238E27FC236}">
                <a16:creationId xmlns:a16="http://schemas.microsoft.com/office/drawing/2014/main" id="{2F174B85-AD88-BCEC-8567-25668D1FC898}"/>
              </a:ext>
            </a:extLst>
          </p:cNvPr>
          <p:cNvSpPr>
            <a:spLocks noGrp="1"/>
          </p:cNvSpPr>
          <p:nvPr>
            <p:ph idx="1"/>
          </p:nvPr>
        </p:nvSpPr>
        <p:spPr/>
        <p:txBody>
          <a:bodyPr/>
          <a:lstStyle/>
          <a:p>
            <a:pPr marL="514350" indent="-514350">
              <a:buFont typeface="+mj-lt"/>
              <a:buAutoNum type="arabicPeriod" startAt="4"/>
            </a:pPr>
            <a:r>
              <a:rPr lang="en-US" sz="3200" b="1" dirty="0"/>
              <a:t>Works of Obedience</a:t>
            </a:r>
          </a:p>
          <a:p>
            <a:pPr lvl="1"/>
            <a:r>
              <a:rPr lang="en-US" sz="2800" b="1" dirty="0">
                <a:solidFill>
                  <a:srgbClr val="002060"/>
                </a:solidFill>
              </a:rPr>
              <a:t>Rom. 1:5; 16:26</a:t>
            </a:r>
          </a:p>
          <a:p>
            <a:pPr lvl="1"/>
            <a:r>
              <a:rPr lang="en-US" sz="2800" b="1" dirty="0">
                <a:solidFill>
                  <a:srgbClr val="002060"/>
                </a:solidFill>
              </a:rPr>
              <a:t>Rom. 6:17</a:t>
            </a:r>
          </a:p>
        </p:txBody>
      </p:sp>
    </p:spTree>
    <p:extLst>
      <p:ext uri="{BB962C8B-B14F-4D97-AF65-F5344CB8AC3E}">
        <p14:creationId xmlns:p14="http://schemas.microsoft.com/office/powerpoint/2010/main" val="361648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5C8B6-CA91-CB72-2390-CD41B22B3794}"/>
              </a:ext>
            </a:extLst>
          </p:cNvPr>
          <p:cNvSpPr>
            <a:spLocks noGrp="1"/>
          </p:cNvSpPr>
          <p:nvPr>
            <p:ph type="title"/>
          </p:nvPr>
        </p:nvSpPr>
        <p:spPr/>
        <p:txBody>
          <a:bodyPr/>
          <a:lstStyle/>
          <a:p>
            <a:pPr algn="ctr"/>
            <a:r>
              <a:rPr lang="en-US" b="1" dirty="0">
                <a:latin typeface="+mn-lt"/>
              </a:rPr>
              <a:t>4. Works of Obedience</a:t>
            </a:r>
          </a:p>
        </p:txBody>
      </p:sp>
      <p:sp>
        <p:nvSpPr>
          <p:cNvPr id="3" name="Content Placeholder 2">
            <a:extLst>
              <a:ext uri="{FF2B5EF4-FFF2-40B4-BE49-F238E27FC236}">
                <a16:creationId xmlns:a16="http://schemas.microsoft.com/office/drawing/2014/main" id="{815F3102-1FD4-033A-3F8F-DCC5C52A2D0C}"/>
              </a:ext>
            </a:extLst>
          </p:cNvPr>
          <p:cNvSpPr>
            <a:spLocks noGrp="1"/>
          </p:cNvSpPr>
          <p:nvPr>
            <p:ph idx="1"/>
          </p:nvPr>
        </p:nvSpPr>
        <p:spPr/>
        <p:txBody>
          <a:bodyPr/>
          <a:lstStyle/>
          <a:p>
            <a:pPr marL="514350" indent="-514350">
              <a:buSzPct val="90000"/>
              <a:buFont typeface="+mj-lt"/>
              <a:buAutoNum type="arabicPeriod" startAt="21"/>
            </a:pPr>
            <a:r>
              <a:rPr lang="en-US" b="1" dirty="0"/>
              <a:t>Therefore lay aside all filthiness and overflow of wickedness, and receive with meekness the implanted word, which is able to save your souls. </a:t>
            </a:r>
          </a:p>
          <a:p>
            <a:pPr marL="514350" indent="-514350">
              <a:buSzPct val="90000"/>
              <a:buFont typeface="+mj-lt"/>
              <a:buAutoNum type="arabicPeriod" startAt="21"/>
            </a:pPr>
            <a:r>
              <a:rPr lang="en-US" b="1" dirty="0"/>
              <a:t>But be doers of the word, and not hearers only, deceiving yourselves. </a:t>
            </a:r>
          </a:p>
          <a:p>
            <a:pPr marL="0" indent="0">
              <a:buNone/>
            </a:pPr>
            <a:endParaRPr lang="en-US" sz="800" b="1" dirty="0"/>
          </a:p>
          <a:p>
            <a:pPr marL="0" indent="0">
              <a:buNone/>
            </a:pPr>
            <a:r>
              <a:rPr lang="en-US" b="1" dirty="0"/>
              <a:t>James 1:21-22</a:t>
            </a:r>
          </a:p>
        </p:txBody>
      </p:sp>
    </p:spTree>
    <p:extLst>
      <p:ext uri="{BB962C8B-B14F-4D97-AF65-F5344CB8AC3E}">
        <p14:creationId xmlns:p14="http://schemas.microsoft.com/office/powerpoint/2010/main" val="3696222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5C8B6-CA91-CB72-2390-CD41B22B3794}"/>
              </a:ext>
            </a:extLst>
          </p:cNvPr>
          <p:cNvSpPr>
            <a:spLocks noGrp="1"/>
          </p:cNvSpPr>
          <p:nvPr>
            <p:ph type="title"/>
          </p:nvPr>
        </p:nvSpPr>
        <p:spPr/>
        <p:txBody>
          <a:bodyPr/>
          <a:lstStyle/>
          <a:p>
            <a:pPr algn="ctr"/>
            <a:r>
              <a:rPr lang="en-US" b="1" dirty="0">
                <a:latin typeface="+mn-lt"/>
              </a:rPr>
              <a:t>4. Works of Obedience</a:t>
            </a:r>
          </a:p>
        </p:txBody>
      </p:sp>
      <p:sp>
        <p:nvSpPr>
          <p:cNvPr id="3" name="Content Placeholder 2">
            <a:extLst>
              <a:ext uri="{FF2B5EF4-FFF2-40B4-BE49-F238E27FC236}">
                <a16:creationId xmlns:a16="http://schemas.microsoft.com/office/drawing/2014/main" id="{815F3102-1FD4-033A-3F8F-DCC5C52A2D0C}"/>
              </a:ext>
            </a:extLst>
          </p:cNvPr>
          <p:cNvSpPr>
            <a:spLocks noGrp="1"/>
          </p:cNvSpPr>
          <p:nvPr>
            <p:ph idx="1"/>
          </p:nvPr>
        </p:nvSpPr>
        <p:spPr/>
        <p:txBody>
          <a:bodyPr>
            <a:normAutofit/>
          </a:bodyPr>
          <a:lstStyle/>
          <a:p>
            <a:pPr marL="514350" indent="-514350">
              <a:buSzPct val="90000"/>
              <a:buFont typeface="+mj-lt"/>
              <a:buAutoNum type="arabicPeriod" startAt="21"/>
            </a:pPr>
            <a:r>
              <a:rPr lang="en-US" b="1" dirty="0"/>
              <a:t>Was not Abraham our father justified by works when he offered Isaac his son on the altar? </a:t>
            </a:r>
          </a:p>
          <a:p>
            <a:pPr marL="514350" indent="-514350">
              <a:buSzPct val="90000"/>
              <a:buFont typeface="+mj-lt"/>
              <a:buAutoNum type="arabicPeriod" startAt="21"/>
            </a:pPr>
            <a:r>
              <a:rPr lang="en-US" b="1" dirty="0"/>
              <a:t>Do you see that faith was working together with his works, and </a:t>
            </a:r>
            <a:r>
              <a:rPr lang="en-US" b="1" dirty="0">
                <a:highlight>
                  <a:srgbClr val="FFFF00"/>
                </a:highlight>
              </a:rPr>
              <a:t>by works faith was made perfect</a:t>
            </a:r>
            <a:r>
              <a:rPr lang="en-US" b="1" dirty="0"/>
              <a:t>? </a:t>
            </a:r>
          </a:p>
          <a:p>
            <a:pPr marL="514350" indent="-514350">
              <a:buSzPct val="90000"/>
              <a:buFont typeface="+mj-lt"/>
              <a:buAutoNum type="arabicPeriod" startAt="21"/>
            </a:pPr>
            <a:r>
              <a:rPr lang="en-US" b="1" dirty="0"/>
              <a:t>And the Scripture was </a:t>
            </a:r>
            <a:r>
              <a:rPr lang="en-US" b="1" dirty="0">
                <a:highlight>
                  <a:srgbClr val="FFFF00"/>
                </a:highlight>
              </a:rPr>
              <a:t>fulfilled</a:t>
            </a:r>
            <a:r>
              <a:rPr lang="en-US" b="1" dirty="0"/>
              <a:t> which says, “Abraham believed God, and it was accounted to him for righteousness.” And he was called the friend of God. </a:t>
            </a:r>
          </a:p>
          <a:p>
            <a:pPr marL="0" indent="0">
              <a:buNone/>
            </a:pPr>
            <a:endParaRPr lang="en-US" sz="800" b="1" dirty="0"/>
          </a:p>
          <a:p>
            <a:pPr marL="0" indent="0">
              <a:buNone/>
            </a:pPr>
            <a:r>
              <a:rPr lang="en-US" b="1" dirty="0"/>
              <a:t>James 2:21-23</a:t>
            </a:r>
          </a:p>
        </p:txBody>
      </p:sp>
    </p:spTree>
    <p:extLst>
      <p:ext uri="{BB962C8B-B14F-4D97-AF65-F5344CB8AC3E}">
        <p14:creationId xmlns:p14="http://schemas.microsoft.com/office/powerpoint/2010/main" val="165859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5C8B6-CA91-CB72-2390-CD41B22B3794}"/>
              </a:ext>
            </a:extLst>
          </p:cNvPr>
          <p:cNvSpPr>
            <a:spLocks noGrp="1"/>
          </p:cNvSpPr>
          <p:nvPr>
            <p:ph type="title"/>
          </p:nvPr>
        </p:nvSpPr>
        <p:spPr/>
        <p:txBody>
          <a:bodyPr/>
          <a:lstStyle/>
          <a:p>
            <a:pPr algn="ctr"/>
            <a:r>
              <a:rPr lang="en-US" b="1" dirty="0">
                <a:latin typeface="+mn-lt"/>
              </a:rPr>
              <a:t>4. Works of Obedience</a:t>
            </a:r>
          </a:p>
        </p:txBody>
      </p:sp>
      <p:sp>
        <p:nvSpPr>
          <p:cNvPr id="3" name="Content Placeholder 2">
            <a:extLst>
              <a:ext uri="{FF2B5EF4-FFF2-40B4-BE49-F238E27FC236}">
                <a16:creationId xmlns:a16="http://schemas.microsoft.com/office/drawing/2014/main" id="{815F3102-1FD4-033A-3F8F-DCC5C52A2D0C}"/>
              </a:ext>
            </a:extLst>
          </p:cNvPr>
          <p:cNvSpPr>
            <a:spLocks noGrp="1"/>
          </p:cNvSpPr>
          <p:nvPr>
            <p:ph idx="1"/>
          </p:nvPr>
        </p:nvSpPr>
        <p:spPr/>
        <p:txBody>
          <a:bodyPr/>
          <a:lstStyle/>
          <a:p>
            <a:pPr marL="0" indent="0" algn="ctr">
              <a:buSzPct val="90000"/>
              <a:buNone/>
            </a:pPr>
            <a:r>
              <a:rPr lang="en-US" sz="3200" b="1" dirty="0"/>
              <a:t>Hebrews 11</a:t>
            </a:r>
          </a:p>
          <a:p>
            <a:pPr marL="0" indent="0">
              <a:buSzPct val="90000"/>
              <a:buNone/>
            </a:pPr>
            <a:r>
              <a:rPr lang="en-US" b="1" dirty="0"/>
              <a:t>v. 4 – 		“by faith Able offered…”</a:t>
            </a:r>
          </a:p>
          <a:p>
            <a:pPr marL="0" indent="0">
              <a:buSzPct val="90000"/>
              <a:buNone/>
            </a:pPr>
            <a:r>
              <a:rPr lang="en-US" b="1" dirty="0"/>
              <a:t>v. 7 – 		“by faith Noah… prepared an ark…” </a:t>
            </a:r>
          </a:p>
          <a:p>
            <a:pPr marL="0" indent="0">
              <a:buSzPct val="90000"/>
              <a:buNone/>
            </a:pPr>
            <a:r>
              <a:rPr lang="en-US" b="1" dirty="0"/>
              <a:t>v. 8 –	 	“by faith Abraham obeyed…” </a:t>
            </a:r>
          </a:p>
          <a:p>
            <a:pPr marL="0" indent="0">
              <a:buSzPct val="90000"/>
              <a:buNone/>
            </a:pPr>
            <a:r>
              <a:rPr lang="en-US" b="1" dirty="0"/>
              <a:t>v. 17 – 	“by faith Abraham… offered up Isaac…” </a:t>
            </a:r>
          </a:p>
          <a:p>
            <a:pPr marL="0" indent="0">
              <a:buSzPct val="90000"/>
              <a:buNone/>
            </a:pPr>
            <a:r>
              <a:rPr lang="en-US" b="1" dirty="0"/>
              <a:t>vs. 23-28 – 	“by faith Moses… was hidden… 			refused to be called son of Pharaoh’s 		daughter… 	forsook Egypt… 				kept the Passover…”</a:t>
            </a:r>
          </a:p>
        </p:txBody>
      </p:sp>
    </p:spTree>
    <p:extLst>
      <p:ext uri="{BB962C8B-B14F-4D97-AF65-F5344CB8AC3E}">
        <p14:creationId xmlns:p14="http://schemas.microsoft.com/office/powerpoint/2010/main" val="471611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B7715-0976-1A79-DE06-71479A64C0C8}"/>
              </a:ext>
            </a:extLst>
          </p:cNvPr>
          <p:cNvSpPr>
            <a:spLocks noGrp="1"/>
          </p:cNvSpPr>
          <p:nvPr>
            <p:ph type="title"/>
          </p:nvPr>
        </p:nvSpPr>
        <p:spPr/>
        <p:txBody>
          <a:bodyPr/>
          <a:lstStyle/>
          <a:p>
            <a:pPr algn="ctr"/>
            <a:r>
              <a:rPr lang="en-US" b="1" dirty="0">
                <a:solidFill>
                  <a:schemeClr val="bg1"/>
                </a:solidFill>
                <a:latin typeface="+mn-lt"/>
              </a:rPr>
              <a:t>Different Kinds of Works</a:t>
            </a:r>
          </a:p>
        </p:txBody>
      </p:sp>
      <p:sp>
        <p:nvSpPr>
          <p:cNvPr id="3" name="Content Placeholder 2">
            <a:extLst>
              <a:ext uri="{FF2B5EF4-FFF2-40B4-BE49-F238E27FC236}">
                <a16:creationId xmlns:a16="http://schemas.microsoft.com/office/drawing/2014/main" id="{3C0ACBDE-E85E-85FB-E407-2A28F4702889}"/>
              </a:ext>
            </a:extLst>
          </p:cNvPr>
          <p:cNvSpPr>
            <a:spLocks noGrp="1"/>
          </p:cNvSpPr>
          <p:nvPr>
            <p:ph idx="1"/>
          </p:nvPr>
        </p:nvSpPr>
        <p:spPr>
          <a:xfrm>
            <a:off x="628650" y="1825624"/>
            <a:ext cx="7886700" cy="4667249"/>
          </a:xfrm>
        </p:spPr>
        <p:txBody>
          <a:bodyPr>
            <a:normAutofit/>
          </a:bodyPr>
          <a:lstStyle/>
          <a:p>
            <a:r>
              <a:rPr lang="en-US" b="1" dirty="0">
                <a:solidFill>
                  <a:schemeClr val="bg1"/>
                </a:solidFill>
              </a:rPr>
              <a:t>In doing works of the Law of Moses, which has been done away with, one is seeking a right standing before God on their own merit.</a:t>
            </a:r>
          </a:p>
          <a:p>
            <a:pPr lvl="1"/>
            <a:r>
              <a:rPr lang="en-US" sz="2800" b="1" dirty="0">
                <a:solidFill>
                  <a:schemeClr val="bg1"/>
                </a:solidFill>
              </a:rPr>
              <a:t>Such action negates God’s grace and can never save. </a:t>
            </a:r>
          </a:p>
          <a:p>
            <a:pPr lvl="1"/>
            <a:endParaRPr lang="en-US" sz="800" b="1" dirty="0">
              <a:solidFill>
                <a:schemeClr val="bg1"/>
              </a:solidFill>
            </a:endParaRPr>
          </a:p>
          <a:p>
            <a:r>
              <a:rPr lang="en-US" b="1" dirty="0">
                <a:solidFill>
                  <a:schemeClr val="bg1"/>
                </a:solidFill>
              </a:rPr>
              <a:t>In doing works of obedience to the Gospel, one is demonstrating complete reliance on God by meeting the conditions God has set forth. </a:t>
            </a:r>
          </a:p>
          <a:p>
            <a:pPr lvl="1"/>
            <a:r>
              <a:rPr lang="en-US" sz="2800" b="1" dirty="0">
                <a:solidFill>
                  <a:schemeClr val="bg1"/>
                </a:solidFill>
              </a:rPr>
              <a:t>This has always been the kind of faith that saves. </a:t>
            </a:r>
          </a:p>
        </p:txBody>
      </p:sp>
    </p:spTree>
    <p:extLst>
      <p:ext uri="{BB962C8B-B14F-4D97-AF65-F5344CB8AC3E}">
        <p14:creationId xmlns:p14="http://schemas.microsoft.com/office/powerpoint/2010/main" val="2927819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E0508-1F55-02B8-A76F-BFC026C7E6D5}"/>
              </a:ext>
            </a:extLst>
          </p:cNvPr>
          <p:cNvSpPr>
            <a:spLocks noGrp="1"/>
          </p:cNvSpPr>
          <p:nvPr>
            <p:ph type="title"/>
          </p:nvPr>
        </p:nvSpPr>
        <p:spPr/>
        <p:txBody>
          <a:bodyPr/>
          <a:lstStyle/>
          <a:p>
            <a:pPr algn="ctr"/>
            <a:r>
              <a:rPr lang="en-US" b="1" dirty="0">
                <a:latin typeface="+mn-lt"/>
              </a:rPr>
              <a:t>Act on your faith in Jesus! </a:t>
            </a:r>
          </a:p>
        </p:txBody>
      </p:sp>
      <p:sp>
        <p:nvSpPr>
          <p:cNvPr id="3" name="Content Placeholder 2">
            <a:extLst>
              <a:ext uri="{FF2B5EF4-FFF2-40B4-BE49-F238E27FC236}">
                <a16:creationId xmlns:a16="http://schemas.microsoft.com/office/drawing/2014/main" id="{3C815294-786C-86DE-5E89-C442AC05ECAA}"/>
              </a:ext>
            </a:extLst>
          </p:cNvPr>
          <p:cNvSpPr>
            <a:spLocks noGrp="1"/>
          </p:cNvSpPr>
          <p:nvPr>
            <p:ph idx="1"/>
          </p:nvPr>
        </p:nvSpPr>
        <p:spPr/>
        <p:txBody>
          <a:bodyPr/>
          <a:lstStyle/>
          <a:p>
            <a:r>
              <a:rPr lang="en-US" sz="3200" b="1" dirty="0"/>
              <a:t>Repent of your sins </a:t>
            </a:r>
            <a:r>
              <a:rPr lang="en-US" b="1" dirty="0"/>
              <a:t>– which requires works </a:t>
            </a:r>
            <a:br>
              <a:rPr lang="en-US" b="1" dirty="0"/>
            </a:br>
            <a:r>
              <a:rPr lang="en-US" b="1" dirty="0"/>
              <a:t>(</a:t>
            </a:r>
            <a:r>
              <a:rPr lang="en-US" b="1" dirty="0">
                <a:solidFill>
                  <a:srgbClr val="002060"/>
                </a:solidFill>
              </a:rPr>
              <a:t>Acts 26:20</a:t>
            </a:r>
            <a:r>
              <a:rPr lang="en-US" b="1" dirty="0"/>
              <a:t>)</a:t>
            </a:r>
          </a:p>
          <a:p>
            <a:r>
              <a:rPr lang="en-US" sz="3200" b="1" dirty="0"/>
              <a:t>Confess your faith </a:t>
            </a:r>
            <a:r>
              <a:rPr lang="en-US" b="1" dirty="0"/>
              <a:t>– which is different than just believing (</a:t>
            </a:r>
            <a:r>
              <a:rPr lang="en-US" b="1" dirty="0">
                <a:solidFill>
                  <a:srgbClr val="002060"/>
                </a:solidFill>
              </a:rPr>
              <a:t>Rom. 10:9-10</a:t>
            </a:r>
            <a:r>
              <a:rPr lang="en-US" b="1" dirty="0"/>
              <a:t>) </a:t>
            </a:r>
          </a:p>
          <a:p>
            <a:r>
              <a:rPr lang="en-US" sz="3200" b="1" dirty="0"/>
              <a:t>Be baptized </a:t>
            </a:r>
            <a:r>
              <a:rPr lang="en-US" b="1" dirty="0"/>
              <a:t>– because baptism now saves us </a:t>
            </a:r>
            <a:br>
              <a:rPr lang="en-US" b="1" dirty="0"/>
            </a:br>
            <a:r>
              <a:rPr lang="en-US" b="1" dirty="0"/>
              <a:t>(</a:t>
            </a:r>
            <a:r>
              <a:rPr lang="en-US" b="1" dirty="0">
                <a:solidFill>
                  <a:srgbClr val="002060"/>
                </a:solidFill>
              </a:rPr>
              <a:t>1 Pet. 3:21</a:t>
            </a:r>
            <a:r>
              <a:rPr lang="en-US" b="1" dirty="0"/>
              <a:t>) </a:t>
            </a:r>
          </a:p>
        </p:txBody>
      </p:sp>
    </p:spTree>
    <p:extLst>
      <p:ext uri="{BB962C8B-B14F-4D97-AF65-F5344CB8AC3E}">
        <p14:creationId xmlns:p14="http://schemas.microsoft.com/office/powerpoint/2010/main" val="30439601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025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ible Quiz Question - BBN Announcers">
            <a:extLst>
              <a:ext uri="{FF2B5EF4-FFF2-40B4-BE49-F238E27FC236}">
                <a16:creationId xmlns:a16="http://schemas.microsoft.com/office/drawing/2014/main" id="{51B714F2-7D5B-4D11-9A2F-1BEA90FA38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82" y="2562423"/>
            <a:ext cx="7426036" cy="388062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C237776-A001-4DA1-90BE-B6F1DCE50E58}"/>
              </a:ext>
            </a:extLst>
          </p:cNvPr>
          <p:cNvSpPr>
            <a:spLocks noGrp="1"/>
          </p:cNvSpPr>
          <p:nvPr>
            <p:ph type="ctrTitle"/>
          </p:nvPr>
        </p:nvSpPr>
        <p:spPr>
          <a:xfrm>
            <a:off x="685800" y="360355"/>
            <a:ext cx="7772400" cy="1828655"/>
          </a:xfrm>
        </p:spPr>
        <p:txBody>
          <a:bodyPr>
            <a:noAutofit/>
          </a:bodyPr>
          <a:lstStyle/>
          <a:p>
            <a:r>
              <a:rPr lang="en-US" sz="4800" b="1" dirty="0">
                <a:latin typeface="+mn-lt"/>
              </a:rPr>
              <a:t>Questions About</a:t>
            </a:r>
            <a:br>
              <a:rPr lang="en-US" sz="800" b="1" dirty="0">
                <a:latin typeface="+mn-lt"/>
              </a:rPr>
            </a:br>
            <a:br>
              <a:rPr lang="en-US" sz="800" b="1" dirty="0">
                <a:latin typeface="+mn-lt"/>
              </a:rPr>
            </a:br>
            <a:r>
              <a:rPr lang="en-US" sz="5200" b="1" dirty="0">
                <a:latin typeface="+mn-lt"/>
              </a:rPr>
              <a:t>Works and Salvation</a:t>
            </a:r>
          </a:p>
        </p:txBody>
      </p:sp>
    </p:spTree>
    <p:extLst>
      <p:ext uri="{BB962C8B-B14F-4D97-AF65-F5344CB8AC3E}">
        <p14:creationId xmlns:p14="http://schemas.microsoft.com/office/powerpoint/2010/main" val="813130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5BC563-6913-3104-3C77-AF34E0E1B00D}"/>
              </a:ext>
            </a:extLst>
          </p:cNvPr>
          <p:cNvSpPr>
            <a:spLocks noGrp="1"/>
          </p:cNvSpPr>
          <p:nvPr>
            <p:ph idx="1"/>
          </p:nvPr>
        </p:nvSpPr>
        <p:spPr/>
        <p:txBody>
          <a:bodyPr/>
          <a:lstStyle/>
          <a:p>
            <a:pPr marL="0" indent="0">
              <a:buNone/>
            </a:pPr>
            <a:r>
              <a:rPr lang="en-US" b="1" dirty="0"/>
              <a:t>“We have several friends who believe that baptism is not required for salvation because baptism is, allegedly, a work. Can you address this?” </a:t>
            </a:r>
          </a:p>
        </p:txBody>
      </p:sp>
    </p:spTree>
    <p:extLst>
      <p:ext uri="{BB962C8B-B14F-4D97-AF65-F5344CB8AC3E}">
        <p14:creationId xmlns:p14="http://schemas.microsoft.com/office/powerpoint/2010/main" val="828293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A7EE-5596-2CB1-F4D3-9CDB2B30B98C}"/>
              </a:ext>
            </a:extLst>
          </p:cNvPr>
          <p:cNvSpPr>
            <a:spLocks noGrp="1"/>
          </p:cNvSpPr>
          <p:nvPr>
            <p:ph type="title"/>
          </p:nvPr>
        </p:nvSpPr>
        <p:spPr/>
        <p:txBody>
          <a:bodyPr>
            <a:normAutofit/>
          </a:bodyPr>
          <a:lstStyle/>
          <a:p>
            <a:pPr algn="ctr"/>
            <a:r>
              <a:rPr lang="en-US" b="1" dirty="0">
                <a:latin typeface="+mn-lt"/>
              </a:rPr>
              <a:t>Are we saved by works?</a:t>
            </a:r>
          </a:p>
        </p:txBody>
      </p:sp>
      <p:sp>
        <p:nvSpPr>
          <p:cNvPr id="4" name="Text Placeholder 3">
            <a:extLst>
              <a:ext uri="{FF2B5EF4-FFF2-40B4-BE49-F238E27FC236}">
                <a16:creationId xmlns:a16="http://schemas.microsoft.com/office/drawing/2014/main" id="{729984D6-208A-F461-E5FE-7374B2FDD917}"/>
              </a:ext>
            </a:extLst>
          </p:cNvPr>
          <p:cNvSpPr>
            <a:spLocks noGrp="1"/>
          </p:cNvSpPr>
          <p:nvPr>
            <p:ph type="body" idx="1"/>
          </p:nvPr>
        </p:nvSpPr>
        <p:spPr/>
        <p:txBody>
          <a:bodyPr>
            <a:normAutofit/>
          </a:bodyPr>
          <a:lstStyle/>
          <a:p>
            <a:r>
              <a:rPr lang="en-US" sz="2800" dirty="0"/>
              <a:t>Paul seems to say “no.”</a:t>
            </a:r>
          </a:p>
        </p:txBody>
      </p:sp>
      <p:sp>
        <p:nvSpPr>
          <p:cNvPr id="3" name="Content Placeholder 2">
            <a:extLst>
              <a:ext uri="{FF2B5EF4-FFF2-40B4-BE49-F238E27FC236}">
                <a16:creationId xmlns:a16="http://schemas.microsoft.com/office/drawing/2014/main" id="{C72FB169-964F-B1E6-248F-D43EE1FF65C4}"/>
              </a:ext>
            </a:extLst>
          </p:cNvPr>
          <p:cNvSpPr>
            <a:spLocks noGrp="1"/>
          </p:cNvSpPr>
          <p:nvPr>
            <p:ph sz="half" idx="2"/>
          </p:nvPr>
        </p:nvSpPr>
        <p:spPr/>
        <p:txBody>
          <a:bodyPr/>
          <a:lstStyle/>
          <a:p>
            <a:r>
              <a:rPr lang="en-US" b="1" dirty="0">
                <a:solidFill>
                  <a:srgbClr val="002060"/>
                </a:solidFill>
              </a:rPr>
              <a:t>Rom. 4:1-5</a:t>
            </a:r>
          </a:p>
          <a:p>
            <a:r>
              <a:rPr lang="en-US" b="1" dirty="0">
                <a:solidFill>
                  <a:srgbClr val="002060"/>
                </a:solidFill>
              </a:rPr>
              <a:t>Rom. 11:5-6</a:t>
            </a:r>
          </a:p>
          <a:p>
            <a:r>
              <a:rPr lang="en-US" b="1" dirty="0">
                <a:solidFill>
                  <a:srgbClr val="002060"/>
                </a:solidFill>
              </a:rPr>
              <a:t>Eph. 2:8-9</a:t>
            </a:r>
          </a:p>
          <a:p>
            <a:r>
              <a:rPr lang="en-US" b="1" dirty="0">
                <a:solidFill>
                  <a:srgbClr val="002060"/>
                </a:solidFill>
              </a:rPr>
              <a:t>Titus 3:5</a:t>
            </a:r>
          </a:p>
        </p:txBody>
      </p:sp>
      <p:sp>
        <p:nvSpPr>
          <p:cNvPr id="5" name="Text Placeholder 4">
            <a:extLst>
              <a:ext uri="{FF2B5EF4-FFF2-40B4-BE49-F238E27FC236}">
                <a16:creationId xmlns:a16="http://schemas.microsoft.com/office/drawing/2014/main" id="{BFB68832-6944-459F-C208-9EEC1214DC95}"/>
              </a:ext>
            </a:extLst>
          </p:cNvPr>
          <p:cNvSpPr>
            <a:spLocks noGrp="1"/>
          </p:cNvSpPr>
          <p:nvPr>
            <p:ph type="body" sz="quarter" idx="3"/>
          </p:nvPr>
        </p:nvSpPr>
        <p:spPr/>
        <p:txBody>
          <a:bodyPr>
            <a:normAutofit/>
          </a:bodyPr>
          <a:lstStyle/>
          <a:p>
            <a:r>
              <a:rPr lang="en-US" sz="2800" dirty="0"/>
              <a:t>Others say “yes.”</a:t>
            </a:r>
          </a:p>
        </p:txBody>
      </p:sp>
      <p:sp>
        <p:nvSpPr>
          <p:cNvPr id="6" name="Content Placeholder 5">
            <a:extLst>
              <a:ext uri="{FF2B5EF4-FFF2-40B4-BE49-F238E27FC236}">
                <a16:creationId xmlns:a16="http://schemas.microsoft.com/office/drawing/2014/main" id="{08958FF4-CB89-2EBE-D1AD-43B33B5CD55B}"/>
              </a:ext>
            </a:extLst>
          </p:cNvPr>
          <p:cNvSpPr>
            <a:spLocks noGrp="1"/>
          </p:cNvSpPr>
          <p:nvPr>
            <p:ph sz="quarter" idx="4"/>
          </p:nvPr>
        </p:nvSpPr>
        <p:spPr/>
        <p:txBody>
          <a:bodyPr/>
          <a:lstStyle/>
          <a:p>
            <a:r>
              <a:rPr lang="en-US" b="1" dirty="0">
                <a:solidFill>
                  <a:srgbClr val="002060"/>
                </a:solidFill>
              </a:rPr>
              <a:t>James - James 2:14-26</a:t>
            </a:r>
          </a:p>
          <a:p>
            <a:r>
              <a:rPr lang="en-US" b="1" dirty="0">
                <a:solidFill>
                  <a:srgbClr val="002060"/>
                </a:solidFill>
              </a:rPr>
              <a:t>Peter - 1 Pet. 1:22</a:t>
            </a:r>
          </a:p>
          <a:p>
            <a:r>
              <a:rPr lang="en-US" b="1" dirty="0">
                <a:solidFill>
                  <a:srgbClr val="002060"/>
                </a:solidFill>
              </a:rPr>
              <a:t>Hebrews writer - </a:t>
            </a:r>
            <a:br>
              <a:rPr lang="en-US" b="1" dirty="0">
                <a:solidFill>
                  <a:srgbClr val="002060"/>
                </a:solidFill>
              </a:rPr>
            </a:br>
            <a:r>
              <a:rPr lang="en-US" b="1" dirty="0">
                <a:solidFill>
                  <a:srgbClr val="002060"/>
                </a:solidFill>
              </a:rPr>
              <a:t>Heb. 5:8-9</a:t>
            </a:r>
          </a:p>
          <a:p>
            <a:r>
              <a:rPr lang="en-US" b="1" dirty="0">
                <a:solidFill>
                  <a:srgbClr val="002060"/>
                </a:solidFill>
              </a:rPr>
              <a:t>Luke - Acts 2:36-38</a:t>
            </a:r>
          </a:p>
          <a:p>
            <a:r>
              <a:rPr lang="en-US" b="1" dirty="0">
                <a:solidFill>
                  <a:srgbClr val="002060"/>
                </a:solidFill>
              </a:rPr>
              <a:t>Paul</a:t>
            </a:r>
          </a:p>
        </p:txBody>
      </p:sp>
    </p:spTree>
    <p:extLst>
      <p:ext uri="{BB962C8B-B14F-4D97-AF65-F5344CB8AC3E}">
        <p14:creationId xmlns:p14="http://schemas.microsoft.com/office/powerpoint/2010/main" val="4029594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500"/>
                                        <p:tgtEl>
                                          <p:spTgt spid="5">
                                            <p:txEl>
                                              <p:pRg st="0" end="0"/>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fade">
                                      <p:cBhvr>
                                        <p:cTn id="35" dur="500"/>
                                        <p:tgtEl>
                                          <p:spTgt spid="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txEl>
                                              <p:pRg st="1" end="1"/>
                                            </p:txEl>
                                          </p:spTgt>
                                        </p:tgtEl>
                                        <p:attrNameLst>
                                          <p:attrName>style.visibility</p:attrName>
                                        </p:attrNameLst>
                                      </p:cBhvr>
                                      <p:to>
                                        <p:strVal val="visible"/>
                                      </p:to>
                                    </p:set>
                                    <p:animEffect transition="in" filter="fade">
                                      <p:cBhvr>
                                        <p:cTn id="40" dur="500"/>
                                        <p:tgtEl>
                                          <p:spTgt spid="6">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6">
                                            <p:txEl>
                                              <p:pRg st="2" end="2"/>
                                            </p:txEl>
                                          </p:spTgt>
                                        </p:tgtEl>
                                        <p:attrNameLst>
                                          <p:attrName>style.visibility</p:attrName>
                                        </p:attrNameLst>
                                      </p:cBhvr>
                                      <p:to>
                                        <p:strVal val="visible"/>
                                      </p:to>
                                    </p:set>
                                    <p:animEffect transition="in" filter="fade">
                                      <p:cBhvr>
                                        <p:cTn id="45" dur="500"/>
                                        <p:tgtEl>
                                          <p:spTgt spid="6">
                                            <p:txEl>
                                              <p:pRg st="2" end="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6">
                                            <p:txEl>
                                              <p:pRg st="3" end="3"/>
                                            </p:txEl>
                                          </p:spTgt>
                                        </p:tgtEl>
                                        <p:attrNameLst>
                                          <p:attrName>style.visibility</p:attrName>
                                        </p:attrNameLst>
                                      </p:cBhvr>
                                      <p:to>
                                        <p:strVal val="visible"/>
                                      </p:to>
                                    </p:set>
                                    <p:animEffect transition="in" filter="fade">
                                      <p:cBhvr>
                                        <p:cTn id="50" dur="500"/>
                                        <p:tgtEl>
                                          <p:spTgt spid="6">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Effect transition="in" filter="fade">
                                      <p:cBhvr>
                                        <p:cTn id="55"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build="p"/>
      <p:bldP spid="5" grpId="0" build="p"/>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2FB169-964F-B1E6-248F-D43EE1FF65C4}"/>
              </a:ext>
            </a:extLst>
          </p:cNvPr>
          <p:cNvSpPr>
            <a:spLocks noGrp="1"/>
          </p:cNvSpPr>
          <p:nvPr>
            <p:ph idx="1"/>
          </p:nvPr>
        </p:nvSpPr>
        <p:spPr/>
        <p:txBody>
          <a:bodyPr/>
          <a:lstStyle/>
          <a:p>
            <a:r>
              <a:rPr lang="en-US" b="1" dirty="0"/>
              <a:t>Romans is bookended with a statement expressing the purpose of the epistle.</a:t>
            </a:r>
          </a:p>
          <a:p>
            <a:r>
              <a:rPr lang="en-US" b="1" i="1" dirty="0"/>
              <a:t>“for obedience to the faith” </a:t>
            </a:r>
            <a:r>
              <a:rPr lang="en-US" b="1" dirty="0"/>
              <a:t>(Rom. 1:5; 16:26)</a:t>
            </a:r>
          </a:p>
          <a:p>
            <a:r>
              <a:rPr lang="en-US" b="1" dirty="0"/>
              <a:t>Obedience requires works. </a:t>
            </a:r>
          </a:p>
        </p:txBody>
      </p:sp>
      <p:sp>
        <p:nvSpPr>
          <p:cNvPr id="5" name="Title 4">
            <a:extLst>
              <a:ext uri="{FF2B5EF4-FFF2-40B4-BE49-F238E27FC236}">
                <a16:creationId xmlns:a16="http://schemas.microsoft.com/office/drawing/2014/main" id="{908564F2-4F52-4522-521B-D4BD0D80AB48}"/>
              </a:ext>
            </a:extLst>
          </p:cNvPr>
          <p:cNvSpPr>
            <a:spLocks noGrp="1"/>
          </p:cNvSpPr>
          <p:nvPr>
            <p:ph type="title"/>
          </p:nvPr>
        </p:nvSpPr>
        <p:spPr/>
        <p:txBody>
          <a:bodyPr/>
          <a:lstStyle/>
          <a:p>
            <a:pPr algn="ctr"/>
            <a:r>
              <a:rPr lang="en-US" b="1" dirty="0">
                <a:latin typeface="+mn-lt"/>
              </a:rPr>
              <a:t>“Obedience” in Romans</a:t>
            </a:r>
          </a:p>
        </p:txBody>
      </p:sp>
    </p:spTree>
    <p:extLst>
      <p:ext uri="{BB962C8B-B14F-4D97-AF65-F5344CB8AC3E}">
        <p14:creationId xmlns:p14="http://schemas.microsoft.com/office/powerpoint/2010/main" val="3621031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2FB169-964F-B1E6-248F-D43EE1FF65C4}"/>
              </a:ext>
            </a:extLst>
          </p:cNvPr>
          <p:cNvSpPr>
            <a:spLocks noGrp="1"/>
          </p:cNvSpPr>
          <p:nvPr>
            <p:ph idx="1"/>
          </p:nvPr>
        </p:nvSpPr>
        <p:spPr/>
        <p:txBody>
          <a:bodyPr/>
          <a:lstStyle/>
          <a:p>
            <a:pPr marL="514350" indent="-514350">
              <a:buSzPct val="90000"/>
              <a:buFont typeface="+mj-lt"/>
              <a:buAutoNum type="arabicPeriod" startAt="17"/>
            </a:pPr>
            <a:r>
              <a:rPr lang="en-US" b="1" dirty="0"/>
              <a:t>But God be thanked that though you were slaves of sin, yet you </a:t>
            </a:r>
            <a:r>
              <a:rPr lang="en-US" b="1" dirty="0">
                <a:highlight>
                  <a:srgbClr val="FFFF00"/>
                </a:highlight>
              </a:rPr>
              <a:t>obeyed from the heart that form of doctrine</a:t>
            </a:r>
            <a:r>
              <a:rPr lang="en-US" b="1" dirty="0"/>
              <a:t> to which you were delivered. </a:t>
            </a:r>
          </a:p>
          <a:p>
            <a:pPr marL="514350" indent="-514350">
              <a:buSzPct val="90000"/>
              <a:buFont typeface="+mj-lt"/>
              <a:buAutoNum type="arabicPeriod" startAt="17"/>
            </a:pPr>
            <a:r>
              <a:rPr lang="en-US" b="1" dirty="0"/>
              <a:t>And having been set free from sin, you became slaves of righteousness.</a:t>
            </a:r>
          </a:p>
          <a:p>
            <a:pPr marL="0" indent="0">
              <a:buNone/>
            </a:pPr>
            <a:endParaRPr lang="en-US" sz="800" b="1" dirty="0"/>
          </a:p>
          <a:p>
            <a:pPr marL="0" indent="0">
              <a:buNone/>
            </a:pPr>
            <a:r>
              <a:rPr lang="en-US" b="1" dirty="0"/>
              <a:t>Romans 6:17-18</a:t>
            </a:r>
          </a:p>
        </p:txBody>
      </p:sp>
      <p:sp>
        <p:nvSpPr>
          <p:cNvPr id="5" name="Title 4">
            <a:extLst>
              <a:ext uri="{FF2B5EF4-FFF2-40B4-BE49-F238E27FC236}">
                <a16:creationId xmlns:a16="http://schemas.microsoft.com/office/drawing/2014/main" id="{908564F2-4F52-4522-521B-D4BD0D80AB48}"/>
              </a:ext>
            </a:extLst>
          </p:cNvPr>
          <p:cNvSpPr>
            <a:spLocks noGrp="1"/>
          </p:cNvSpPr>
          <p:nvPr>
            <p:ph type="title"/>
          </p:nvPr>
        </p:nvSpPr>
        <p:spPr/>
        <p:txBody>
          <a:bodyPr/>
          <a:lstStyle/>
          <a:p>
            <a:pPr algn="ctr"/>
            <a:r>
              <a:rPr lang="en-US" b="1" dirty="0">
                <a:latin typeface="+mn-lt"/>
              </a:rPr>
              <a:t>“Obedience” in Romans</a:t>
            </a:r>
          </a:p>
        </p:txBody>
      </p:sp>
    </p:spTree>
    <p:extLst>
      <p:ext uri="{BB962C8B-B14F-4D97-AF65-F5344CB8AC3E}">
        <p14:creationId xmlns:p14="http://schemas.microsoft.com/office/powerpoint/2010/main" val="402457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2FB169-964F-B1E6-248F-D43EE1FF65C4}"/>
              </a:ext>
            </a:extLst>
          </p:cNvPr>
          <p:cNvSpPr>
            <a:spLocks noGrp="1"/>
          </p:cNvSpPr>
          <p:nvPr>
            <p:ph idx="1"/>
          </p:nvPr>
        </p:nvSpPr>
        <p:spPr/>
        <p:txBody>
          <a:bodyPr>
            <a:normAutofit/>
          </a:bodyPr>
          <a:lstStyle/>
          <a:p>
            <a:pPr marL="514350" indent="-514350">
              <a:buSzPct val="90000"/>
              <a:buFont typeface="+mj-lt"/>
              <a:buAutoNum type="arabicPeriod" startAt="3"/>
            </a:pPr>
            <a:r>
              <a:rPr lang="en-US" b="1" dirty="0"/>
              <a:t>Or do you not know that as many of us as were baptized into Christ Jesus were baptized into His death? </a:t>
            </a:r>
          </a:p>
          <a:p>
            <a:pPr marL="514350" indent="-514350">
              <a:buSzPct val="90000"/>
              <a:buFont typeface="+mj-lt"/>
              <a:buAutoNum type="arabicPeriod" startAt="3"/>
            </a:pPr>
            <a:r>
              <a:rPr lang="en-US" b="1" dirty="0"/>
              <a:t>Therefore we were buried with Him through baptism into death, that just as Christ was raised from the dead by the glory of the Father, even so we also should walk in newness of life.</a:t>
            </a:r>
          </a:p>
          <a:p>
            <a:pPr marL="0" indent="0">
              <a:buNone/>
            </a:pPr>
            <a:endParaRPr lang="en-US" sz="800" b="1" dirty="0"/>
          </a:p>
          <a:p>
            <a:pPr marL="0" indent="0">
              <a:buNone/>
            </a:pPr>
            <a:r>
              <a:rPr lang="en-US" b="1" dirty="0"/>
              <a:t>Romans 6:3-4</a:t>
            </a:r>
          </a:p>
        </p:txBody>
      </p:sp>
      <p:sp>
        <p:nvSpPr>
          <p:cNvPr id="5" name="Title 4">
            <a:extLst>
              <a:ext uri="{FF2B5EF4-FFF2-40B4-BE49-F238E27FC236}">
                <a16:creationId xmlns:a16="http://schemas.microsoft.com/office/drawing/2014/main" id="{908564F2-4F52-4522-521B-D4BD0D80AB48}"/>
              </a:ext>
            </a:extLst>
          </p:cNvPr>
          <p:cNvSpPr>
            <a:spLocks noGrp="1"/>
          </p:cNvSpPr>
          <p:nvPr>
            <p:ph type="title"/>
          </p:nvPr>
        </p:nvSpPr>
        <p:spPr/>
        <p:txBody>
          <a:bodyPr/>
          <a:lstStyle/>
          <a:p>
            <a:pPr algn="ctr"/>
            <a:r>
              <a:rPr lang="en-US" b="1" dirty="0">
                <a:latin typeface="+mn-lt"/>
              </a:rPr>
              <a:t>“Obedience” in Romans</a:t>
            </a:r>
          </a:p>
        </p:txBody>
      </p:sp>
    </p:spTree>
    <p:extLst>
      <p:ext uri="{BB962C8B-B14F-4D97-AF65-F5344CB8AC3E}">
        <p14:creationId xmlns:p14="http://schemas.microsoft.com/office/powerpoint/2010/main" val="3170863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A7EE-5596-2CB1-F4D3-9CDB2B30B98C}"/>
              </a:ext>
            </a:extLst>
          </p:cNvPr>
          <p:cNvSpPr>
            <a:spLocks noGrp="1"/>
          </p:cNvSpPr>
          <p:nvPr>
            <p:ph type="title"/>
          </p:nvPr>
        </p:nvSpPr>
        <p:spPr/>
        <p:txBody>
          <a:bodyPr>
            <a:normAutofit/>
          </a:bodyPr>
          <a:lstStyle/>
          <a:p>
            <a:pPr algn="ctr"/>
            <a:r>
              <a:rPr lang="en-US" b="1" dirty="0">
                <a:latin typeface="+mn-lt"/>
              </a:rPr>
              <a:t>Are we saved by works?</a:t>
            </a:r>
          </a:p>
        </p:txBody>
      </p:sp>
      <p:sp>
        <p:nvSpPr>
          <p:cNvPr id="4" name="Text Placeholder 3">
            <a:extLst>
              <a:ext uri="{FF2B5EF4-FFF2-40B4-BE49-F238E27FC236}">
                <a16:creationId xmlns:a16="http://schemas.microsoft.com/office/drawing/2014/main" id="{729984D6-208A-F461-E5FE-7374B2FDD917}"/>
              </a:ext>
            </a:extLst>
          </p:cNvPr>
          <p:cNvSpPr>
            <a:spLocks noGrp="1"/>
          </p:cNvSpPr>
          <p:nvPr>
            <p:ph type="body" idx="1"/>
          </p:nvPr>
        </p:nvSpPr>
        <p:spPr>
          <a:xfrm>
            <a:off x="629842" y="1334790"/>
            <a:ext cx="3868340" cy="823912"/>
          </a:xfrm>
        </p:spPr>
        <p:txBody>
          <a:bodyPr>
            <a:normAutofit/>
          </a:bodyPr>
          <a:lstStyle/>
          <a:p>
            <a:r>
              <a:rPr lang="en-US" sz="2800" dirty="0"/>
              <a:t>Paul seems to say “no.”</a:t>
            </a:r>
          </a:p>
        </p:txBody>
      </p:sp>
      <p:sp>
        <p:nvSpPr>
          <p:cNvPr id="3" name="Content Placeholder 2">
            <a:extLst>
              <a:ext uri="{FF2B5EF4-FFF2-40B4-BE49-F238E27FC236}">
                <a16:creationId xmlns:a16="http://schemas.microsoft.com/office/drawing/2014/main" id="{C72FB169-964F-B1E6-248F-D43EE1FF65C4}"/>
              </a:ext>
            </a:extLst>
          </p:cNvPr>
          <p:cNvSpPr>
            <a:spLocks noGrp="1"/>
          </p:cNvSpPr>
          <p:nvPr>
            <p:ph sz="half" idx="2"/>
          </p:nvPr>
        </p:nvSpPr>
        <p:spPr>
          <a:xfrm>
            <a:off x="627459" y="2158702"/>
            <a:ext cx="3868340" cy="3684588"/>
          </a:xfrm>
        </p:spPr>
        <p:txBody>
          <a:bodyPr/>
          <a:lstStyle/>
          <a:p>
            <a:r>
              <a:rPr lang="en-US" b="1" dirty="0">
                <a:solidFill>
                  <a:srgbClr val="002060"/>
                </a:solidFill>
              </a:rPr>
              <a:t>Rom. 4:1-5</a:t>
            </a:r>
          </a:p>
          <a:p>
            <a:r>
              <a:rPr lang="en-US" b="1" dirty="0">
                <a:solidFill>
                  <a:srgbClr val="002060"/>
                </a:solidFill>
              </a:rPr>
              <a:t>Rom. 11:5-6</a:t>
            </a:r>
          </a:p>
          <a:p>
            <a:r>
              <a:rPr lang="en-US" b="1" dirty="0">
                <a:solidFill>
                  <a:srgbClr val="002060"/>
                </a:solidFill>
              </a:rPr>
              <a:t>Eph. 2:8-9</a:t>
            </a:r>
          </a:p>
          <a:p>
            <a:r>
              <a:rPr lang="en-US" b="1" dirty="0">
                <a:solidFill>
                  <a:srgbClr val="002060"/>
                </a:solidFill>
              </a:rPr>
              <a:t>Titus 3:5</a:t>
            </a:r>
          </a:p>
        </p:txBody>
      </p:sp>
      <p:sp>
        <p:nvSpPr>
          <p:cNvPr id="5" name="Text Placeholder 4">
            <a:extLst>
              <a:ext uri="{FF2B5EF4-FFF2-40B4-BE49-F238E27FC236}">
                <a16:creationId xmlns:a16="http://schemas.microsoft.com/office/drawing/2014/main" id="{BFB68832-6944-459F-C208-9EEC1214DC95}"/>
              </a:ext>
            </a:extLst>
          </p:cNvPr>
          <p:cNvSpPr>
            <a:spLocks noGrp="1"/>
          </p:cNvSpPr>
          <p:nvPr>
            <p:ph type="body" sz="quarter" idx="3"/>
          </p:nvPr>
        </p:nvSpPr>
        <p:spPr>
          <a:xfrm>
            <a:off x="4626767" y="1334790"/>
            <a:ext cx="3887391" cy="823912"/>
          </a:xfrm>
        </p:spPr>
        <p:txBody>
          <a:bodyPr>
            <a:normAutofit/>
          </a:bodyPr>
          <a:lstStyle/>
          <a:p>
            <a:r>
              <a:rPr lang="en-US" sz="2800" dirty="0"/>
              <a:t>Others say “yes.”</a:t>
            </a:r>
          </a:p>
        </p:txBody>
      </p:sp>
      <p:sp>
        <p:nvSpPr>
          <p:cNvPr id="6" name="Content Placeholder 5">
            <a:extLst>
              <a:ext uri="{FF2B5EF4-FFF2-40B4-BE49-F238E27FC236}">
                <a16:creationId xmlns:a16="http://schemas.microsoft.com/office/drawing/2014/main" id="{08958FF4-CB89-2EBE-D1AD-43B33B5CD55B}"/>
              </a:ext>
            </a:extLst>
          </p:cNvPr>
          <p:cNvSpPr>
            <a:spLocks noGrp="1"/>
          </p:cNvSpPr>
          <p:nvPr>
            <p:ph sz="quarter" idx="4"/>
          </p:nvPr>
        </p:nvSpPr>
        <p:spPr>
          <a:xfrm>
            <a:off x="4626767" y="2158702"/>
            <a:ext cx="3887391" cy="3684588"/>
          </a:xfrm>
        </p:spPr>
        <p:txBody>
          <a:bodyPr/>
          <a:lstStyle/>
          <a:p>
            <a:r>
              <a:rPr lang="en-US" b="1" dirty="0">
                <a:solidFill>
                  <a:srgbClr val="002060"/>
                </a:solidFill>
              </a:rPr>
              <a:t>James - James 2:14-26</a:t>
            </a:r>
          </a:p>
          <a:p>
            <a:r>
              <a:rPr lang="en-US" b="1" dirty="0">
                <a:solidFill>
                  <a:srgbClr val="002060"/>
                </a:solidFill>
              </a:rPr>
              <a:t>Peter - 1 Pet. 1:22</a:t>
            </a:r>
          </a:p>
          <a:p>
            <a:r>
              <a:rPr lang="en-US" b="1" dirty="0">
                <a:solidFill>
                  <a:srgbClr val="002060"/>
                </a:solidFill>
              </a:rPr>
              <a:t>Hebrews writer - </a:t>
            </a:r>
            <a:br>
              <a:rPr lang="en-US" b="1" dirty="0">
                <a:solidFill>
                  <a:srgbClr val="002060"/>
                </a:solidFill>
              </a:rPr>
            </a:br>
            <a:r>
              <a:rPr lang="en-US" b="1" dirty="0">
                <a:solidFill>
                  <a:srgbClr val="002060"/>
                </a:solidFill>
              </a:rPr>
              <a:t>Heb. 5:8-9</a:t>
            </a:r>
          </a:p>
          <a:p>
            <a:r>
              <a:rPr lang="en-US" b="1" dirty="0">
                <a:solidFill>
                  <a:srgbClr val="002060"/>
                </a:solidFill>
              </a:rPr>
              <a:t>Luke - Acts 2:36-38</a:t>
            </a:r>
          </a:p>
          <a:p>
            <a:r>
              <a:rPr lang="en-US" b="1" dirty="0">
                <a:solidFill>
                  <a:srgbClr val="002060"/>
                </a:solidFill>
              </a:rPr>
              <a:t>Paul</a:t>
            </a:r>
          </a:p>
        </p:txBody>
      </p:sp>
      <p:sp>
        <p:nvSpPr>
          <p:cNvPr id="8" name="Rectangle: Rounded Corners 7">
            <a:extLst>
              <a:ext uri="{FF2B5EF4-FFF2-40B4-BE49-F238E27FC236}">
                <a16:creationId xmlns:a16="http://schemas.microsoft.com/office/drawing/2014/main" id="{4C60539C-1B64-FEFE-BB78-4AA1F62FB423}"/>
              </a:ext>
            </a:extLst>
          </p:cNvPr>
          <p:cNvSpPr/>
          <p:nvPr/>
        </p:nvSpPr>
        <p:spPr>
          <a:xfrm>
            <a:off x="1066800" y="5277628"/>
            <a:ext cx="7010400" cy="1325563"/>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FFBE77B-0294-26C6-A465-07DD9A870889}"/>
              </a:ext>
            </a:extLst>
          </p:cNvPr>
          <p:cNvSpPr txBox="1"/>
          <p:nvPr/>
        </p:nvSpPr>
        <p:spPr>
          <a:xfrm>
            <a:off x="1346272" y="5401801"/>
            <a:ext cx="6303819" cy="107721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The Bible does not contradict itself!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What’s going on here? </a:t>
            </a:r>
          </a:p>
        </p:txBody>
      </p:sp>
    </p:spTree>
    <p:extLst>
      <p:ext uri="{BB962C8B-B14F-4D97-AF65-F5344CB8AC3E}">
        <p14:creationId xmlns:p14="http://schemas.microsoft.com/office/powerpoint/2010/main" val="91397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F1BAD0-82CC-6737-1C4D-DFDD3ED7D6F8}"/>
              </a:ext>
            </a:extLst>
          </p:cNvPr>
          <p:cNvSpPr>
            <a:spLocks noGrp="1"/>
          </p:cNvSpPr>
          <p:nvPr>
            <p:ph type="title"/>
          </p:nvPr>
        </p:nvSpPr>
        <p:spPr/>
        <p:txBody>
          <a:bodyPr/>
          <a:lstStyle/>
          <a:p>
            <a:pPr algn="ctr"/>
            <a:r>
              <a:rPr lang="en-US" b="1" dirty="0">
                <a:latin typeface="+mn-lt"/>
              </a:rPr>
              <a:t>“Works” in the New Testament</a:t>
            </a:r>
          </a:p>
        </p:txBody>
      </p:sp>
    </p:spTree>
    <p:extLst>
      <p:ext uri="{BB962C8B-B14F-4D97-AF65-F5344CB8AC3E}">
        <p14:creationId xmlns:p14="http://schemas.microsoft.com/office/powerpoint/2010/main" val="103983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2147</TotalTime>
  <Words>767</Words>
  <Application>Microsoft Office PowerPoint</Application>
  <PresentationFormat>On-screen Show (4:3)</PresentationFormat>
  <Paragraphs>92</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Calibri Light</vt:lpstr>
      <vt:lpstr>2_Office Theme</vt:lpstr>
      <vt:lpstr>3_Office Theme</vt:lpstr>
      <vt:lpstr>PowerPoint Presentation</vt:lpstr>
      <vt:lpstr>Questions About  Works and Salvation</vt:lpstr>
      <vt:lpstr>PowerPoint Presentation</vt:lpstr>
      <vt:lpstr>Are we saved by works?</vt:lpstr>
      <vt:lpstr>“Obedience” in Romans</vt:lpstr>
      <vt:lpstr>“Obedience” in Romans</vt:lpstr>
      <vt:lpstr>“Obedience” in Romans</vt:lpstr>
      <vt:lpstr>Are we saved by works?</vt:lpstr>
      <vt:lpstr>“Works” in the New Testament</vt:lpstr>
      <vt:lpstr>“Works” in the New Testament</vt:lpstr>
      <vt:lpstr>“Works” in the New Testament</vt:lpstr>
      <vt:lpstr>“Works” in the New Testament</vt:lpstr>
      <vt:lpstr>“Works” in the New Testament</vt:lpstr>
      <vt:lpstr>4. Works of Obedience</vt:lpstr>
      <vt:lpstr>4. Works of Obedience</vt:lpstr>
      <vt:lpstr>4. Works of Obedience</vt:lpstr>
      <vt:lpstr>Different Kinds of Works</vt:lpstr>
      <vt:lpstr>Act on your faith in Jesus! </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188</cp:revision>
  <dcterms:created xsi:type="dcterms:W3CDTF">2008-03-16T18:22:36Z</dcterms:created>
  <dcterms:modified xsi:type="dcterms:W3CDTF">2022-12-18T18:16:43Z</dcterms:modified>
</cp:coreProperties>
</file>