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24"/>
  </p:notesMasterIdLst>
  <p:sldIdLst>
    <p:sldId id="259" r:id="rId3"/>
    <p:sldId id="256" r:id="rId4"/>
    <p:sldId id="257" r:id="rId5"/>
    <p:sldId id="261" r:id="rId6"/>
    <p:sldId id="262" r:id="rId7"/>
    <p:sldId id="263" r:id="rId8"/>
    <p:sldId id="264" r:id="rId9"/>
    <p:sldId id="265" r:id="rId10"/>
    <p:sldId id="266" r:id="rId11"/>
    <p:sldId id="806" r:id="rId12"/>
    <p:sldId id="807" r:id="rId13"/>
    <p:sldId id="808" r:id="rId14"/>
    <p:sldId id="809" r:id="rId15"/>
    <p:sldId id="810" r:id="rId16"/>
    <p:sldId id="811" r:id="rId17"/>
    <p:sldId id="812" r:id="rId18"/>
    <p:sldId id="813" r:id="rId19"/>
    <p:sldId id="814" r:id="rId20"/>
    <p:sldId id="815" r:id="rId21"/>
    <p:sldId id="816" r:id="rId22"/>
    <p:sldId id="25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23" autoAdjust="0"/>
    <p:restoredTop sz="86325" autoAdjust="0"/>
  </p:normalViewPr>
  <p:slideViewPr>
    <p:cSldViewPr>
      <p:cViewPr>
        <p:scale>
          <a:sx n="69" d="100"/>
          <a:sy n="69" d="100"/>
        </p:scale>
        <p:origin x="360" y="5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12/12/2022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12/12/2022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12/12/2022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12/12/2022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12/12/2022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12/12/2022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3238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a:xfrm>
            <a:off x="628650" y="1825624"/>
            <a:ext cx="7886700" cy="4667249"/>
          </a:xfrm>
        </p:spPr>
        <p:txBody>
          <a:bodyPr>
            <a:normAutofit lnSpcReduction="10000"/>
          </a:bodyPr>
          <a:lstStyle/>
          <a:p>
            <a:pPr marL="514350" indent="-514350">
              <a:buSzPct val="90000"/>
              <a:buFont typeface="+mj-lt"/>
              <a:buAutoNum type="arabicPeriod" startAt="11"/>
            </a:pPr>
            <a:r>
              <a:rPr lang="en-US" b="1" dirty="0"/>
              <a:t>But when the king came in to see the guests, he saw a man there who </a:t>
            </a:r>
            <a:r>
              <a:rPr lang="en-US" b="1" dirty="0">
                <a:highlight>
                  <a:srgbClr val="FFFF00"/>
                </a:highlight>
              </a:rPr>
              <a:t>did not have on a wedding garment</a:t>
            </a:r>
            <a:r>
              <a:rPr lang="en-US" b="1" dirty="0"/>
              <a:t>.  </a:t>
            </a:r>
          </a:p>
          <a:p>
            <a:pPr marL="514350" indent="-514350">
              <a:buSzPct val="90000"/>
              <a:buFont typeface="+mj-lt"/>
              <a:buAutoNum type="arabicPeriod" startAt="11"/>
            </a:pPr>
            <a:r>
              <a:rPr lang="en-US" b="1" dirty="0"/>
              <a:t>So he said to him, </a:t>
            </a:r>
            <a:r>
              <a:rPr lang="en-US" b="1" dirty="0">
                <a:highlight>
                  <a:srgbClr val="FFFF00"/>
                </a:highlight>
              </a:rPr>
              <a:t>“Friend, how did you come in here without a wedding garment?” </a:t>
            </a:r>
            <a:r>
              <a:rPr lang="en-US" b="1" dirty="0"/>
              <a:t>And he was speechless.  </a:t>
            </a:r>
          </a:p>
          <a:p>
            <a:pPr marL="514350" indent="-514350">
              <a:buSzPct val="90000"/>
              <a:buFont typeface="+mj-lt"/>
              <a:buAutoNum type="arabicPeriod" startAt="11"/>
            </a:pPr>
            <a:r>
              <a:rPr lang="en-US" b="1" dirty="0"/>
              <a:t>Then the king said to the servants, “Bind him hand and foot, take him away, and cast him into outer darkness; there will be weeping and gnashing of teeth.” </a:t>
            </a:r>
          </a:p>
          <a:p>
            <a:pPr marL="0" indent="0">
              <a:buNone/>
            </a:pPr>
            <a:endParaRPr lang="en-US" sz="800" b="1" dirty="0"/>
          </a:p>
          <a:p>
            <a:pPr marL="0" indent="0" algn="r">
              <a:buNone/>
            </a:pPr>
            <a:r>
              <a:rPr lang="en-US" b="1" dirty="0"/>
              <a:t>Matthew 22:11-13</a:t>
            </a:r>
          </a:p>
        </p:txBody>
      </p:sp>
    </p:spTree>
    <p:extLst>
      <p:ext uri="{BB962C8B-B14F-4D97-AF65-F5344CB8AC3E}">
        <p14:creationId xmlns:p14="http://schemas.microsoft.com/office/powerpoint/2010/main" val="3127968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a:xfrm>
            <a:off x="628650" y="2535381"/>
            <a:ext cx="7886700" cy="3641581"/>
          </a:xfrm>
        </p:spPr>
        <p:txBody>
          <a:bodyPr/>
          <a:lstStyle/>
          <a:p>
            <a:pPr marL="514350" indent="-514350">
              <a:buSzPct val="90000"/>
              <a:buFont typeface="+mj-lt"/>
              <a:buAutoNum type="arabicPeriod" startAt="14"/>
            </a:pPr>
            <a:r>
              <a:rPr lang="en-US" b="1" dirty="0"/>
              <a:t>For many are called, but few are chosen. </a:t>
            </a:r>
          </a:p>
          <a:p>
            <a:pPr marL="0" indent="0">
              <a:buNone/>
            </a:pPr>
            <a:endParaRPr lang="en-US" sz="800" b="1" dirty="0"/>
          </a:p>
          <a:p>
            <a:pPr marL="0" indent="0">
              <a:buNone/>
            </a:pPr>
            <a:endParaRPr lang="en-US" sz="800" b="1" dirty="0"/>
          </a:p>
          <a:p>
            <a:pPr marL="0" indent="0" algn="r">
              <a:buNone/>
            </a:pPr>
            <a:r>
              <a:rPr lang="en-US" b="1" dirty="0"/>
              <a:t>Matthew 22:14</a:t>
            </a:r>
          </a:p>
        </p:txBody>
      </p:sp>
    </p:spTree>
    <p:extLst>
      <p:ext uri="{BB962C8B-B14F-4D97-AF65-F5344CB8AC3E}">
        <p14:creationId xmlns:p14="http://schemas.microsoft.com/office/powerpoint/2010/main" val="2224460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lstStyle/>
          <a:p>
            <a:pPr algn="ctr"/>
            <a:r>
              <a:rPr lang="en-US" b="1" dirty="0">
                <a:solidFill>
                  <a:schemeClr val="bg1"/>
                </a:solidFill>
                <a:latin typeface="+mn-lt"/>
              </a:rPr>
              <a:t>“Called” and “Chosen”</a:t>
            </a:r>
          </a:p>
        </p:txBody>
      </p:sp>
      <p:sp>
        <p:nvSpPr>
          <p:cNvPr id="3" name="Content Placeholder 2">
            <a:extLst>
              <a:ext uri="{FF2B5EF4-FFF2-40B4-BE49-F238E27FC236}">
                <a16:creationId xmlns:a16="http://schemas.microsoft.com/office/drawing/2014/main" id="{B4F0CC60-BA35-A5A6-3B84-244E45F06AF2}"/>
              </a:ext>
            </a:extLst>
          </p:cNvPr>
          <p:cNvSpPr>
            <a:spLocks noGrp="1"/>
          </p:cNvSpPr>
          <p:nvPr>
            <p:ph idx="1"/>
          </p:nvPr>
        </p:nvSpPr>
        <p:spPr/>
        <p:txBody>
          <a:bodyPr/>
          <a:lstStyle/>
          <a:p>
            <a:r>
              <a:rPr lang="en-US" b="1" dirty="0">
                <a:solidFill>
                  <a:schemeClr val="bg1"/>
                </a:solidFill>
              </a:rPr>
              <a:t>called – </a:t>
            </a:r>
            <a:r>
              <a:rPr lang="en-US" b="1" i="1" dirty="0" err="1">
                <a:solidFill>
                  <a:schemeClr val="bg1"/>
                </a:solidFill>
              </a:rPr>
              <a:t>kletos</a:t>
            </a:r>
            <a:endParaRPr lang="en-US" b="1" i="1" dirty="0">
              <a:solidFill>
                <a:schemeClr val="bg1"/>
              </a:solidFill>
            </a:endParaRPr>
          </a:p>
          <a:p>
            <a:pPr lvl="1"/>
            <a:r>
              <a:rPr lang="en-US" sz="2800" b="1" dirty="0">
                <a:solidFill>
                  <a:schemeClr val="bg1"/>
                </a:solidFill>
              </a:rPr>
              <a:t>“invited, appointed” (Strong’s)</a:t>
            </a:r>
          </a:p>
          <a:p>
            <a:pPr lvl="1"/>
            <a:r>
              <a:rPr lang="en-US" sz="2800" b="1" dirty="0">
                <a:solidFill>
                  <a:schemeClr val="bg1"/>
                </a:solidFill>
              </a:rPr>
              <a:t>“called, invited” (Thayer’s) </a:t>
            </a:r>
          </a:p>
          <a:p>
            <a:endParaRPr lang="en-US" sz="800" b="1" dirty="0">
              <a:solidFill>
                <a:schemeClr val="bg1"/>
              </a:solidFill>
            </a:endParaRPr>
          </a:p>
          <a:p>
            <a:r>
              <a:rPr lang="en-US" b="1" dirty="0">
                <a:solidFill>
                  <a:schemeClr val="bg1"/>
                </a:solidFill>
              </a:rPr>
              <a:t>The many who are called are </a:t>
            </a:r>
            <a:r>
              <a:rPr lang="en-US" b="1" u="sng" dirty="0">
                <a:solidFill>
                  <a:schemeClr val="bg1"/>
                </a:solidFill>
              </a:rPr>
              <a:t>invited</a:t>
            </a:r>
            <a:r>
              <a:rPr lang="en-US" b="1" dirty="0">
                <a:solidFill>
                  <a:schemeClr val="bg1"/>
                </a:solidFill>
              </a:rPr>
              <a:t> to the kingdom. </a:t>
            </a:r>
          </a:p>
        </p:txBody>
      </p:sp>
    </p:spTree>
    <p:extLst>
      <p:ext uri="{BB962C8B-B14F-4D97-AF65-F5344CB8AC3E}">
        <p14:creationId xmlns:p14="http://schemas.microsoft.com/office/powerpoint/2010/main" val="2452924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lstStyle/>
          <a:p>
            <a:pPr algn="ctr"/>
            <a:r>
              <a:rPr lang="en-US" b="1" dirty="0">
                <a:solidFill>
                  <a:schemeClr val="bg1"/>
                </a:solidFill>
                <a:latin typeface="+mn-lt"/>
              </a:rPr>
              <a:t>“Called” and “Chosen”</a:t>
            </a:r>
          </a:p>
        </p:txBody>
      </p:sp>
      <p:sp>
        <p:nvSpPr>
          <p:cNvPr id="3" name="Content Placeholder 2">
            <a:extLst>
              <a:ext uri="{FF2B5EF4-FFF2-40B4-BE49-F238E27FC236}">
                <a16:creationId xmlns:a16="http://schemas.microsoft.com/office/drawing/2014/main" id="{B4F0CC60-BA35-A5A6-3B84-244E45F06AF2}"/>
              </a:ext>
            </a:extLst>
          </p:cNvPr>
          <p:cNvSpPr>
            <a:spLocks noGrp="1"/>
          </p:cNvSpPr>
          <p:nvPr>
            <p:ph idx="1"/>
          </p:nvPr>
        </p:nvSpPr>
        <p:spPr/>
        <p:txBody>
          <a:bodyPr>
            <a:normAutofit/>
          </a:bodyPr>
          <a:lstStyle/>
          <a:p>
            <a:r>
              <a:rPr lang="en-US" b="1" dirty="0">
                <a:solidFill>
                  <a:schemeClr val="bg1"/>
                </a:solidFill>
              </a:rPr>
              <a:t>chosen – </a:t>
            </a:r>
            <a:r>
              <a:rPr lang="en-US" b="1" i="1" dirty="0" err="1">
                <a:solidFill>
                  <a:schemeClr val="bg1"/>
                </a:solidFill>
              </a:rPr>
              <a:t>eklektos</a:t>
            </a:r>
            <a:endParaRPr lang="en-US" b="1" i="1" dirty="0">
              <a:solidFill>
                <a:schemeClr val="bg1"/>
              </a:solidFill>
            </a:endParaRPr>
          </a:p>
          <a:p>
            <a:pPr lvl="1"/>
            <a:r>
              <a:rPr lang="en-US" sz="2800" b="1" dirty="0">
                <a:solidFill>
                  <a:schemeClr val="bg1"/>
                </a:solidFill>
              </a:rPr>
              <a:t>“picked out, chosen” (Thayer’s) </a:t>
            </a:r>
          </a:p>
          <a:p>
            <a:endParaRPr lang="en-US" sz="800" b="1" dirty="0">
              <a:solidFill>
                <a:schemeClr val="bg1"/>
              </a:solidFill>
            </a:endParaRPr>
          </a:p>
          <a:p>
            <a:r>
              <a:rPr lang="en-US" b="1" i="1" dirty="0" err="1">
                <a:solidFill>
                  <a:schemeClr val="bg1"/>
                </a:solidFill>
              </a:rPr>
              <a:t>Eklektos</a:t>
            </a:r>
            <a:r>
              <a:rPr lang="en-US" b="1" dirty="0">
                <a:solidFill>
                  <a:schemeClr val="bg1"/>
                </a:solidFill>
              </a:rPr>
              <a:t> is used 22 times in the New Testament. Translated as “chosen” or “elect.”</a:t>
            </a:r>
          </a:p>
          <a:p>
            <a:endParaRPr lang="en-US" sz="800" b="1" dirty="0">
              <a:solidFill>
                <a:schemeClr val="bg1"/>
              </a:solidFill>
            </a:endParaRPr>
          </a:p>
          <a:p>
            <a:r>
              <a:rPr lang="en-US" b="1" dirty="0">
                <a:solidFill>
                  <a:schemeClr val="bg1"/>
                </a:solidFill>
              </a:rPr>
              <a:t>Many are invited, but only few are chosen or elected to be in the kingdom. </a:t>
            </a:r>
          </a:p>
          <a:p>
            <a:pPr lvl="1"/>
            <a:r>
              <a:rPr lang="en-US" sz="2800" b="1" dirty="0">
                <a:solidFill>
                  <a:schemeClr val="bg1"/>
                </a:solidFill>
              </a:rPr>
              <a:t>None of these verses tells us </a:t>
            </a:r>
            <a:r>
              <a:rPr lang="en-US" sz="2800" b="1" u="sng" dirty="0">
                <a:solidFill>
                  <a:schemeClr val="bg1"/>
                </a:solidFill>
              </a:rPr>
              <a:t>how</a:t>
            </a:r>
            <a:r>
              <a:rPr lang="en-US" sz="2800" b="1" dirty="0">
                <a:solidFill>
                  <a:schemeClr val="bg1"/>
                </a:solidFill>
              </a:rPr>
              <a:t> one is chosen or elected! </a:t>
            </a:r>
          </a:p>
        </p:txBody>
      </p:sp>
    </p:spTree>
    <p:extLst>
      <p:ext uri="{BB962C8B-B14F-4D97-AF65-F5344CB8AC3E}">
        <p14:creationId xmlns:p14="http://schemas.microsoft.com/office/powerpoint/2010/main" val="2985870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fade">
                                      <p:cBhvr>
                                        <p:cTn id="20" dur="500"/>
                                        <p:tgtEl>
                                          <p:spTgt spid="3">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normAutofit/>
          </a:bodyPr>
          <a:lstStyle/>
          <a:p>
            <a:pPr algn="ctr"/>
            <a:r>
              <a:rPr lang="en-US" sz="4000" b="1" dirty="0">
                <a:latin typeface="+mn-lt"/>
              </a:rPr>
              <a:t>We Are Called Through the Gospel</a:t>
            </a:r>
          </a:p>
        </p:txBody>
      </p:sp>
    </p:spTree>
    <p:extLst>
      <p:ext uri="{BB962C8B-B14F-4D97-AF65-F5344CB8AC3E}">
        <p14:creationId xmlns:p14="http://schemas.microsoft.com/office/powerpoint/2010/main" val="83542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normAutofit/>
          </a:bodyPr>
          <a:lstStyle/>
          <a:p>
            <a:pPr algn="ctr"/>
            <a:r>
              <a:rPr lang="en-US" sz="4000" b="1" dirty="0">
                <a:latin typeface="+mn-lt"/>
              </a:rPr>
              <a:t>We Are Called Through the Gospel</a:t>
            </a:r>
          </a:p>
        </p:txBody>
      </p:sp>
      <p:sp>
        <p:nvSpPr>
          <p:cNvPr id="3" name="Content Placeholder 2">
            <a:extLst>
              <a:ext uri="{FF2B5EF4-FFF2-40B4-BE49-F238E27FC236}">
                <a16:creationId xmlns:a16="http://schemas.microsoft.com/office/drawing/2014/main" id="{B4F0CC60-BA35-A5A6-3B84-244E45F06AF2}"/>
              </a:ext>
            </a:extLst>
          </p:cNvPr>
          <p:cNvSpPr>
            <a:spLocks noGrp="1"/>
          </p:cNvSpPr>
          <p:nvPr>
            <p:ph idx="1"/>
          </p:nvPr>
        </p:nvSpPr>
        <p:spPr/>
        <p:txBody>
          <a:bodyPr>
            <a:normAutofit/>
          </a:bodyPr>
          <a:lstStyle/>
          <a:p>
            <a:pPr marL="514350" indent="-514350">
              <a:buSzPct val="90000"/>
              <a:buFont typeface="+mj-lt"/>
              <a:buAutoNum type="arabicPeriod" startAt="13"/>
            </a:pPr>
            <a:r>
              <a:rPr lang="en-US" b="1" dirty="0"/>
              <a:t>But we are bound to give thanks to God always for you, brethren beloved by the Lord, because God from the beginning </a:t>
            </a:r>
            <a:r>
              <a:rPr lang="en-US" b="1" dirty="0">
                <a:highlight>
                  <a:srgbClr val="FFFF00"/>
                </a:highlight>
              </a:rPr>
              <a:t>chose you </a:t>
            </a:r>
            <a:r>
              <a:rPr lang="en-US" b="1" dirty="0"/>
              <a:t>for salvation through sanctification by the Spirit and belief in the truth, </a:t>
            </a:r>
          </a:p>
          <a:p>
            <a:pPr marL="514350" indent="-514350">
              <a:buSzPct val="90000"/>
              <a:buFont typeface="+mj-lt"/>
              <a:buAutoNum type="arabicPeriod" startAt="13"/>
            </a:pPr>
            <a:r>
              <a:rPr lang="en-US" b="1" dirty="0"/>
              <a:t>to which He </a:t>
            </a:r>
            <a:r>
              <a:rPr lang="en-US" b="1" dirty="0">
                <a:highlight>
                  <a:srgbClr val="FFFF00"/>
                </a:highlight>
              </a:rPr>
              <a:t>called you </a:t>
            </a:r>
            <a:r>
              <a:rPr lang="en-US" b="1" dirty="0"/>
              <a:t>by our gospel, for the obtaining of the glory of our Lord Jesus Christ. </a:t>
            </a:r>
          </a:p>
          <a:p>
            <a:pPr marL="0" indent="0">
              <a:buNone/>
            </a:pPr>
            <a:endParaRPr lang="en-US" sz="800" b="1" dirty="0"/>
          </a:p>
          <a:p>
            <a:pPr marL="0" indent="0" algn="r">
              <a:buNone/>
            </a:pPr>
            <a:r>
              <a:rPr lang="en-US" b="1" dirty="0"/>
              <a:t>2 Thessalonians 2:13-14</a:t>
            </a:r>
          </a:p>
        </p:txBody>
      </p:sp>
    </p:spTree>
    <p:extLst>
      <p:ext uri="{BB962C8B-B14F-4D97-AF65-F5344CB8AC3E}">
        <p14:creationId xmlns:p14="http://schemas.microsoft.com/office/powerpoint/2010/main" val="4158905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normAutofit/>
          </a:bodyPr>
          <a:lstStyle/>
          <a:p>
            <a:pPr algn="ctr"/>
            <a:r>
              <a:rPr lang="en-US" sz="4000" b="1" dirty="0">
                <a:latin typeface="+mn-lt"/>
              </a:rPr>
              <a:t>We Are Called Through the Gospel</a:t>
            </a:r>
          </a:p>
        </p:txBody>
      </p:sp>
      <p:sp>
        <p:nvSpPr>
          <p:cNvPr id="3" name="Content Placeholder 2">
            <a:extLst>
              <a:ext uri="{FF2B5EF4-FFF2-40B4-BE49-F238E27FC236}">
                <a16:creationId xmlns:a16="http://schemas.microsoft.com/office/drawing/2014/main" id="{B4F0CC60-BA35-A5A6-3B84-244E45F06AF2}"/>
              </a:ext>
            </a:extLst>
          </p:cNvPr>
          <p:cNvSpPr>
            <a:spLocks noGrp="1"/>
          </p:cNvSpPr>
          <p:nvPr>
            <p:ph idx="1"/>
          </p:nvPr>
        </p:nvSpPr>
        <p:spPr/>
        <p:txBody>
          <a:bodyPr>
            <a:normAutofit/>
          </a:bodyPr>
          <a:lstStyle/>
          <a:p>
            <a:pPr marL="514350" indent="-514350">
              <a:buSzPct val="90000"/>
              <a:buFont typeface="+mj-lt"/>
              <a:buAutoNum type="arabicPeriod" startAt="15"/>
            </a:pPr>
            <a:r>
              <a:rPr lang="en-US" b="1" dirty="0"/>
              <a:t>And He said to them, “Go into all the world and preach the gospel to every creature.  </a:t>
            </a:r>
          </a:p>
          <a:p>
            <a:pPr marL="514350" indent="-514350">
              <a:buSzPct val="90000"/>
              <a:buFont typeface="+mj-lt"/>
              <a:buAutoNum type="arabicPeriod" startAt="15"/>
            </a:pPr>
            <a:r>
              <a:rPr lang="en-US" b="1" dirty="0"/>
              <a:t>He who believes and is baptized will be saved; but he who does not believe will be condemned.” </a:t>
            </a:r>
          </a:p>
          <a:p>
            <a:pPr marL="0" indent="0">
              <a:buNone/>
            </a:pPr>
            <a:endParaRPr lang="en-US" sz="800" b="1" dirty="0"/>
          </a:p>
          <a:p>
            <a:pPr marL="0" indent="0" algn="r">
              <a:buNone/>
            </a:pPr>
            <a:r>
              <a:rPr lang="en-US" b="1" dirty="0"/>
              <a:t>Mark 16:15-16</a:t>
            </a:r>
          </a:p>
        </p:txBody>
      </p:sp>
    </p:spTree>
    <p:extLst>
      <p:ext uri="{BB962C8B-B14F-4D97-AF65-F5344CB8AC3E}">
        <p14:creationId xmlns:p14="http://schemas.microsoft.com/office/powerpoint/2010/main" val="2277938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normAutofit/>
          </a:bodyPr>
          <a:lstStyle/>
          <a:p>
            <a:pPr algn="ctr"/>
            <a:r>
              <a:rPr lang="en-US" sz="4000" b="1" dirty="0">
                <a:latin typeface="+mn-lt"/>
              </a:rPr>
              <a:t>We Are Called Through the Gospel</a:t>
            </a:r>
          </a:p>
        </p:txBody>
      </p:sp>
      <p:sp>
        <p:nvSpPr>
          <p:cNvPr id="3" name="Content Placeholder 2">
            <a:extLst>
              <a:ext uri="{FF2B5EF4-FFF2-40B4-BE49-F238E27FC236}">
                <a16:creationId xmlns:a16="http://schemas.microsoft.com/office/drawing/2014/main" id="{B4F0CC60-BA35-A5A6-3B84-244E45F06AF2}"/>
              </a:ext>
            </a:extLst>
          </p:cNvPr>
          <p:cNvSpPr>
            <a:spLocks noGrp="1"/>
          </p:cNvSpPr>
          <p:nvPr>
            <p:ph idx="1"/>
          </p:nvPr>
        </p:nvSpPr>
        <p:spPr/>
        <p:txBody>
          <a:bodyPr>
            <a:normAutofit/>
          </a:bodyPr>
          <a:lstStyle/>
          <a:p>
            <a:pPr marL="0" indent="0">
              <a:buSzPct val="90000"/>
              <a:buNone/>
            </a:pPr>
            <a:r>
              <a:rPr lang="en-US" b="1" dirty="0"/>
              <a:t>If indeed you continue in the faith, grounded and steadfast, and are not moved away from the hope of the gospel which you heard, which was preached to every creature under heaven, of which I, Paul, became a minister. </a:t>
            </a:r>
          </a:p>
          <a:p>
            <a:pPr marL="0" indent="0">
              <a:buNone/>
            </a:pPr>
            <a:endParaRPr lang="en-US" sz="800" b="1" dirty="0"/>
          </a:p>
          <a:p>
            <a:pPr marL="0" indent="0" algn="r">
              <a:buNone/>
            </a:pPr>
            <a:r>
              <a:rPr lang="en-US" b="1" dirty="0"/>
              <a:t>Colossians 1:23</a:t>
            </a:r>
          </a:p>
        </p:txBody>
      </p:sp>
    </p:spTree>
    <p:extLst>
      <p:ext uri="{BB962C8B-B14F-4D97-AF65-F5344CB8AC3E}">
        <p14:creationId xmlns:p14="http://schemas.microsoft.com/office/powerpoint/2010/main" val="3756674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347AD-441F-3E2B-5935-5AE9CD40D089}"/>
              </a:ext>
            </a:extLst>
          </p:cNvPr>
          <p:cNvSpPr>
            <a:spLocks noGrp="1"/>
          </p:cNvSpPr>
          <p:nvPr>
            <p:ph type="title"/>
          </p:nvPr>
        </p:nvSpPr>
        <p:spPr/>
        <p:txBody>
          <a:bodyPr>
            <a:normAutofit/>
          </a:bodyPr>
          <a:lstStyle/>
          <a:p>
            <a:pPr algn="ctr"/>
            <a:r>
              <a:rPr lang="en-US" sz="4000" b="1" dirty="0">
                <a:latin typeface="+mn-lt"/>
              </a:rPr>
              <a:t>We Are Called Through the Gospel</a:t>
            </a:r>
          </a:p>
        </p:txBody>
      </p:sp>
      <p:sp>
        <p:nvSpPr>
          <p:cNvPr id="3" name="Content Placeholder 2">
            <a:extLst>
              <a:ext uri="{FF2B5EF4-FFF2-40B4-BE49-F238E27FC236}">
                <a16:creationId xmlns:a16="http://schemas.microsoft.com/office/drawing/2014/main" id="{B4F0CC60-BA35-A5A6-3B84-244E45F06AF2}"/>
              </a:ext>
            </a:extLst>
          </p:cNvPr>
          <p:cNvSpPr>
            <a:spLocks noGrp="1"/>
          </p:cNvSpPr>
          <p:nvPr>
            <p:ph idx="1"/>
          </p:nvPr>
        </p:nvSpPr>
        <p:spPr/>
        <p:txBody>
          <a:bodyPr>
            <a:normAutofit/>
          </a:bodyPr>
          <a:lstStyle/>
          <a:p>
            <a:pPr marL="0" indent="0">
              <a:buSzPct val="90000"/>
              <a:buNone/>
            </a:pPr>
            <a:r>
              <a:rPr lang="en-US" b="1" dirty="0">
                <a:highlight>
                  <a:srgbClr val="FFFF00"/>
                </a:highlight>
              </a:rPr>
              <a:t>If indeed you continue in the faith</a:t>
            </a:r>
            <a:r>
              <a:rPr lang="en-US" b="1" dirty="0"/>
              <a:t>, grounded and steadfast, and are </a:t>
            </a:r>
            <a:r>
              <a:rPr lang="en-US" b="1" dirty="0">
                <a:highlight>
                  <a:srgbClr val="FFFF00"/>
                </a:highlight>
              </a:rPr>
              <a:t>not moved away from the hope of the gospel </a:t>
            </a:r>
            <a:r>
              <a:rPr lang="en-US" b="1" dirty="0"/>
              <a:t>which you heard, which was preached to every creature under heaven, of which I, Paul, became a minister. </a:t>
            </a:r>
          </a:p>
          <a:p>
            <a:pPr marL="0" indent="0">
              <a:buNone/>
            </a:pPr>
            <a:endParaRPr lang="en-US" sz="800" b="1" dirty="0"/>
          </a:p>
          <a:p>
            <a:pPr marL="0" indent="0" algn="r">
              <a:buNone/>
            </a:pPr>
            <a:r>
              <a:rPr lang="en-US" b="1" dirty="0"/>
              <a:t>Colossians 1:23</a:t>
            </a:r>
          </a:p>
        </p:txBody>
      </p:sp>
      <p:sp>
        <p:nvSpPr>
          <p:cNvPr id="4" name="Oval 3">
            <a:extLst>
              <a:ext uri="{FF2B5EF4-FFF2-40B4-BE49-F238E27FC236}">
                <a16:creationId xmlns:a16="http://schemas.microsoft.com/office/drawing/2014/main" id="{4B93BDE3-32F9-515F-C2B1-22BA0A91DD0A}"/>
              </a:ext>
            </a:extLst>
          </p:cNvPr>
          <p:cNvSpPr/>
          <p:nvPr/>
        </p:nvSpPr>
        <p:spPr>
          <a:xfrm>
            <a:off x="484911" y="1704544"/>
            <a:ext cx="665018" cy="6368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8666722"/>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FBF6C-9D42-C4F2-970E-BFD3CEE932B9}"/>
              </a:ext>
            </a:extLst>
          </p:cNvPr>
          <p:cNvSpPr>
            <a:spLocks noGrp="1"/>
          </p:cNvSpPr>
          <p:nvPr>
            <p:ph type="title"/>
          </p:nvPr>
        </p:nvSpPr>
        <p:spPr/>
        <p:txBody>
          <a:bodyPr/>
          <a:lstStyle/>
          <a:p>
            <a:pPr algn="ctr"/>
            <a:r>
              <a:rPr lang="en-US" b="1" dirty="0">
                <a:latin typeface="+mn-lt"/>
              </a:rPr>
              <a:t>The “chosen” are those who respond correctly to the “call.”</a:t>
            </a:r>
          </a:p>
        </p:txBody>
      </p:sp>
      <p:sp>
        <p:nvSpPr>
          <p:cNvPr id="3" name="Content Placeholder 2">
            <a:extLst>
              <a:ext uri="{FF2B5EF4-FFF2-40B4-BE49-F238E27FC236}">
                <a16:creationId xmlns:a16="http://schemas.microsoft.com/office/drawing/2014/main" id="{4D7BF62E-640C-0241-D78F-8E9219664947}"/>
              </a:ext>
            </a:extLst>
          </p:cNvPr>
          <p:cNvSpPr>
            <a:spLocks noGrp="1"/>
          </p:cNvSpPr>
          <p:nvPr>
            <p:ph idx="1"/>
          </p:nvPr>
        </p:nvSpPr>
        <p:spPr>
          <a:xfrm>
            <a:off x="628650" y="2133599"/>
            <a:ext cx="7886700" cy="4043363"/>
          </a:xfrm>
        </p:spPr>
        <p:txBody>
          <a:bodyPr/>
          <a:lstStyle/>
          <a:p>
            <a:r>
              <a:rPr lang="en-US" b="1" dirty="0"/>
              <a:t>Some who are called </a:t>
            </a:r>
            <a:r>
              <a:rPr lang="en-US" b="1" u="sng" dirty="0"/>
              <a:t>reject</a:t>
            </a:r>
            <a:r>
              <a:rPr lang="en-US" b="1" dirty="0"/>
              <a:t> the gospel invitation, as did those initially invited to the wedding feast (Matt. 22:3). </a:t>
            </a:r>
          </a:p>
          <a:p>
            <a:r>
              <a:rPr lang="en-US" b="1" dirty="0"/>
              <a:t>Some who are called respond, but </a:t>
            </a:r>
            <a:r>
              <a:rPr lang="en-US" b="1" u="sng" dirty="0"/>
              <a:t>fail to meet the requirements</a:t>
            </a:r>
            <a:r>
              <a:rPr lang="en-US" b="1" dirty="0"/>
              <a:t>, as did the man without the wedding garment (vs. 11-13). </a:t>
            </a:r>
          </a:p>
        </p:txBody>
      </p:sp>
    </p:spTree>
    <p:extLst>
      <p:ext uri="{BB962C8B-B14F-4D97-AF65-F5344CB8AC3E}">
        <p14:creationId xmlns:p14="http://schemas.microsoft.com/office/powerpoint/2010/main" val="1835719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ree download Bible Background Related Keywords amp Suggestions Bible  [1024x768] for your Desktop, Mobile &amp; Tablet | Explore 74+ Bible Background  Pictures | Bible Wallpapers, Wallpaper Bible Verses, Holy Bible Wallpaper">
            <a:extLst>
              <a:ext uri="{FF2B5EF4-FFF2-40B4-BE49-F238E27FC236}">
                <a16:creationId xmlns:a16="http://schemas.microsoft.com/office/drawing/2014/main" id="{D1350CE6-2029-B710-AADB-0D03349FDB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7D5D58F-EA9A-BDD0-3807-9B526EA02C97}"/>
              </a:ext>
            </a:extLst>
          </p:cNvPr>
          <p:cNvSpPr>
            <a:spLocks noGrp="1"/>
          </p:cNvSpPr>
          <p:nvPr>
            <p:ph type="ctrTitle"/>
          </p:nvPr>
        </p:nvSpPr>
        <p:spPr>
          <a:xfrm>
            <a:off x="685800" y="1122363"/>
            <a:ext cx="7772400" cy="1842510"/>
          </a:xfrm>
        </p:spPr>
        <p:txBody>
          <a:bodyPr/>
          <a:lstStyle/>
          <a:p>
            <a:r>
              <a:rPr lang="en-US" b="1" dirty="0">
                <a:latin typeface="+mn-lt"/>
              </a:rPr>
              <a:t>“Many Are Called, But Few Are Chosen”</a:t>
            </a:r>
          </a:p>
        </p:txBody>
      </p:sp>
      <p:sp>
        <p:nvSpPr>
          <p:cNvPr id="3" name="Subtitle 2">
            <a:extLst>
              <a:ext uri="{FF2B5EF4-FFF2-40B4-BE49-F238E27FC236}">
                <a16:creationId xmlns:a16="http://schemas.microsoft.com/office/drawing/2014/main" id="{F09B314E-E808-DDCF-9914-D9361A6FCE69}"/>
              </a:ext>
            </a:extLst>
          </p:cNvPr>
          <p:cNvSpPr>
            <a:spLocks noGrp="1"/>
          </p:cNvSpPr>
          <p:nvPr>
            <p:ph type="subTitle" idx="1"/>
          </p:nvPr>
        </p:nvSpPr>
        <p:spPr>
          <a:xfrm>
            <a:off x="1143000" y="3324948"/>
            <a:ext cx="6858000" cy="1655762"/>
          </a:xfrm>
        </p:spPr>
        <p:txBody>
          <a:bodyPr>
            <a:normAutofit/>
          </a:bodyPr>
          <a:lstStyle/>
          <a:p>
            <a:r>
              <a:rPr lang="en-US" sz="3200" b="1" dirty="0"/>
              <a:t>The Parable of the Wedding Feast</a:t>
            </a:r>
          </a:p>
          <a:p>
            <a:r>
              <a:rPr lang="en-US" sz="3200" b="1" dirty="0"/>
              <a:t>Matthew 22:1-14</a:t>
            </a:r>
          </a:p>
        </p:txBody>
      </p:sp>
    </p:spTree>
    <p:extLst>
      <p:ext uri="{BB962C8B-B14F-4D97-AF65-F5344CB8AC3E}">
        <p14:creationId xmlns:p14="http://schemas.microsoft.com/office/powerpoint/2010/main" val="1098780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FBF6C-9D42-C4F2-970E-BFD3CEE932B9}"/>
              </a:ext>
            </a:extLst>
          </p:cNvPr>
          <p:cNvSpPr>
            <a:spLocks noGrp="1"/>
          </p:cNvSpPr>
          <p:nvPr>
            <p:ph type="title"/>
          </p:nvPr>
        </p:nvSpPr>
        <p:spPr/>
        <p:txBody>
          <a:bodyPr/>
          <a:lstStyle/>
          <a:p>
            <a:pPr algn="ctr"/>
            <a:r>
              <a:rPr lang="en-US" b="1" dirty="0">
                <a:latin typeface="+mn-lt"/>
              </a:rPr>
              <a:t>The “chosen” are those who respond correctly to the “call.”</a:t>
            </a:r>
          </a:p>
        </p:txBody>
      </p:sp>
      <p:sp>
        <p:nvSpPr>
          <p:cNvPr id="3" name="Content Placeholder 2">
            <a:extLst>
              <a:ext uri="{FF2B5EF4-FFF2-40B4-BE49-F238E27FC236}">
                <a16:creationId xmlns:a16="http://schemas.microsoft.com/office/drawing/2014/main" id="{4D7BF62E-640C-0241-D78F-8E9219664947}"/>
              </a:ext>
            </a:extLst>
          </p:cNvPr>
          <p:cNvSpPr>
            <a:spLocks noGrp="1"/>
          </p:cNvSpPr>
          <p:nvPr>
            <p:ph idx="1"/>
          </p:nvPr>
        </p:nvSpPr>
        <p:spPr>
          <a:xfrm>
            <a:off x="628650" y="2133599"/>
            <a:ext cx="7886700" cy="4043363"/>
          </a:xfrm>
        </p:spPr>
        <p:txBody>
          <a:bodyPr/>
          <a:lstStyle/>
          <a:p>
            <a:r>
              <a:rPr lang="en-US" b="1" dirty="0"/>
              <a:t>To be “chosen” by God we must obey the gospel. </a:t>
            </a:r>
          </a:p>
          <a:p>
            <a:endParaRPr lang="en-US" sz="800" b="1" dirty="0"/>
          </a:p>
          <a:p>
            <a:r>
              <a:rPr lang="en-US" b="1" dirty="0"/>
              <a:t>However, we must also “walk worthy of the calling” (Eph. 4:1). </a:t>
            </a:r>
          </a:p>
          <a:p>
            <a:r>
              <a:rPr lang="en-US" b="1" dirty="0"/>
              <a:t>And we must “make your call and election sure” </a:t>
            </a:r>
            <a:br>
              <a:rPr lang="en-US" b="1" dirty="0"/>
            </a:br>
            <a:r>
              <a:rPr lang="en-US" b="1" dirty="0"/>
              <a:t>(2 Peter 1:10). </a:t>
            </a:r>
          </a:p>
        </p:txBody>
      </p:sp>
    </p:spTree>
    <p:extLst>
      <p:ext uri="{BB962C8B-B14F-4D97-AF65-F5344CB8AC3E}">
        <p14:creationId xmlns:p14="http://schemas.microsoft.com/office/powerpoint/2010/main" val="4134960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5939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Context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lstStyle/>
          <a:p>
            <a:r>
              <a:rPr lang="en-US" b="1" dirty="0"/>
              <a:t>Matthew 21:23-27 – Jesus is questioned regarding His authority for cleansing the temple. </a:t>
            </a:r>
          </a:p>
          <a:p>
            <a:endParaRPr lang="en-US" sz="800" b="1" dirty="0"/>
          </a:p>
          <a:p>
            <a:r>
              <a:rPr lang="en-US" b="1" dirty="0"/>
              <a:t>Parable of the Two Sons (21:28-32)</a:t>
            </a:r>
          </a:p>
          <a:p>
            <a:r>
              <a:rPr lang="en-US" b="1" dirty="0"/>
              <a:t>Parable of the Wicked Vinedressers (21:33-46)</a:t>
            </a:r>
          </a:p>
          <a:p>
            <a:r>
              <a:rPr lang="en-US" b="1" dirty="0"/>
              <a:t>Parable of the Wedding Feast (22:1-14)</a:t>
            </a:r>
          </a:p>
        </p:txBody>
      </p:sp>
    </p:spTree>
    <p:extLst>
      <p:ext uri="{BB962C8B-B14F-4D97-AF65-F5344CB8AC3E}">
        <p14:creationId xmlns:p14="http://schemas.microsoft.com/office/powerpoint/2010/main" val="3404316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lstStyle/>
          <a:p>
            <a:pPr marL="514350" indent="-514350">
              <a:buSzPct val="90000"/>
              <a:buFont typeface="+mj-lt"/>
              <a:buAutoNum type="arabicPeriod" startAt="2"/>
            </a:pPr>
            <a:r>
              <a:rPr lang="en-US" b="1" dirty="0"/>
              <a:t>The kingdom of heaven is like a certain king who arranged a marriage for his son,  </a:t>
            </a:r>
          </a:p>
          <a:p>
            <a:pPr marL="514350" indent="-514350">
              <a:buSzPct val="90000"/>
              <a:buFont typeface="+mj-lt"/>
              <a:buAutoNum type="arabicPeriod" startAt="2"/>
            </a:pPr>
            <a:r>
              <a:rPr lang="en-US" b="1" dirty="0"/>
              <a:t>and sent out his servants to call those who were invited to the wedding; and they were not willing to come. </a:t>
            </a:r>
          </a:p>
          <a:p>
            <a:pPr marL="0" indent="0">
              <a:buNone/>
            </a:pPr>
            <a:endParaRPr lang="en-US" sz="800" b="1" dirty="0"/>
          </a:p>
          <a:p>
            <a:pPr marL="0" indent="0" algn="r">
              <a:buNone/>
            </a:pPr>
            <a:r>
              <a:rPr lang="en-US" b="1" dirty="0"/>
              <a:t>Matthew 22:2-3</a:t>
            </a:r>
          </a:p>
        </p:txBody>
      </p:sp>
    </p:spTree>
    <p:extLst>
      <p:ext uri="{BB962C8B-B14F-4D97-AF65-F5344CB8AC3E}">
        <p14:creationId xmlns:p14="http://schemas.microsoft.com/office/powerpoint/2010/main" val="2913055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lstStyle/>
          <a:p>
            <a:pPr marL="514350" indent="-514350">
              <a:buSzPct val="90000"/>
              <a:buFont typeface="+mj-lt"/>
              <a:buAutoNum type="arabicPeriod" startAt="2"/>
            </a:pPr>
            <a:r>
              <a:rPr lang="en-US" b="1" dirty="0"/>
              <a:t>The kingdom of heaven is like a certain king who arranged a marriage for his son,  </a:t>
            </a:r>
          </a:p>
          <a:p>
            <a:pPr marL="514350" indent="-514350">
              <a:buSzPct val="90000"/>
              <a:buFont typeface="+mj-lt"/>
              <a:buAutoNum type="arabicPeriod" startAt="2"/>
            </a:pPr>
            <a:r>
              <a:rPr lang="en-US" b="1" dirty="0"/>
              <a:t>and </a:t>
            </a:r>
            <a:r>
              <a:rPr lang="en-US" b="1" dirty="0">
                <a:highlight>
                  <a:srgbClr val="FFFF00"/>
                </a:highlight>
              </a:rPr>
              <a:t>sent out his servants to call those who were invited to the wedding</a:t>
            </a:r>
            <a:r>
              <a:rPr lang="en-US" b="1" dirty="0"/>
              <a:t>; and they were not willing to come. </a:t>
            </a:r>
          </a:p>
          <a:p>
            <a:pPr marL="0" indent="0">
              <a:buNone/>
            </a:pPr>
            <a:endParaRPr lang="en-US" sz="800" b="1" dirty="0"/>
          </a:p>
          <a:p>
            <a:pPr marL="0" indent="0" algn="r">
              <a:buNone/>
            </a:pPr>
            <a:r>
              <a:rPr lang="en-US" b="1" dirty="0"/>
              <a:t>Matthew 22:2-3</a:t>
            </a:r>
          </a:p>
        </p:txBody>
      </p:sp>
    </p:spTree>
    <p:extLst>
      <p:ext uri="{BB962C8B-B14F-4D97-AF65-F5344CB8AC3E}">
        <p14:creationId xmlns:p14="http://schemas.microsoft.com/office/powerpoint/2010/main" val="4034202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lstStyle/>
          <a:p>
            <a:pPr marL="514350" indent="-514350">
              <a:buSzPct val="90000"/>
              <a:buFont typeface="+mj-lt"/>
              <a:buAutoNum type="arabicPeriod" startAt="2"/>
            </a:pPr>
            <a:r>
              <a:rPr lang="en-US" b="1" dirty="0"/>
              <a:t>The kingdom of heaven is like a certain king who arranged a marriage for his son,  </a:t>
            </a:r>
          </a:p>
          <a:p>
            <a:pPr marL="514350" indent="-514350">
              <a:buSzPct val="90000"/>
              <a:buFont typeface="+mj-lt"/>
              <a:buAutoNum type="arabicPeriod" startAt="2"/>
            </a:pPr>
            <a:r>
              <a:rPr lang="en-US" b="1" dirty="0"/>
              <a:t>and sent out his servants to call those who were invited to the wedding; and </a:t>
            </a:r>
            <a:r>
              <a:rPr lang="en-US" b="1" dirty="0">
                <a:highlight>
                  <a:srgbClr val="FFFF00"/>
                </a:highlight>
              </a:rPr>
              <a:t>they were not willing to come. </a:t>
            </a:r>
          </a:p>
          <a:p>
            <a:pPr marL="0" indent="0">
              <a:buNone/>
            </a:pPr>
            <a:endParaRPr lang="en-US" sz="800" b="1" dirty="0"/>
          </a:p>
          <a:p>
            <a:pPr marL="0" indent="0" algn="r">
              <a:buNone/>
            </a:pPr>
            <a:r>
              <a:rPr lang="en-US" b="1" dirty="0"/>
              <a:t>Matthew 22:2-3</a:t>
            </a:r>
          </a:p>
        </p:txBody>
      </p:sp>
      <p:sp>
        <p:nvSpPr>
          <p:cNvPr id="4" name="TextBox 3">
            <a:extLst>
              <a:ext uri="{FF2B5EF4-FFF2-40B4-BE49-F238E27FC236}">
                <a16:creationId xmlns:a16="http://schemas.microsoft.com/office/drawing/2014/main" id="{CBBB9D98-D4B9-213E-A99A-A156CBA3F0A8}"/>
              </a:ext>
            </a:extLst>
          </p:cNvPr>
          <p:cNvSpPr txBox="1"/>
          <p:nvPr/>
        </p:nvSpPr>
        <p:spPr>
          <a:xfrm>
            <a:off x="1011382" y="4904509"/>
            <a:ext cx="3020291"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Informal Roman" panose="030604020304060B0204" pitchFamily="66" charset="0"/>
                <a:ea typeface="+mn-ea"/>
                <a:cs typeface="+mn-cs"/>
              </a:rPr>
              <a:t>Important detail!</a:t>
            </a:r>
          </a:p>
        </p:txBody>
      </p:sp>
      <p:sp>
        <p:nvSpPr>
          <p:cNvPr id="5" name="Oval 4">
            <a:extLst>
              <a:ext uri="{FF2B5EF4-FFF2-40B4-BE49-F238E27FC236}">
                <a16:creationId xmlns:a16="http://schemas.microsoft.com/office/drawing/2014/main" id="{60201C37-0729-8D8C-4A32-1F142F36AB91}"/>
              </a:ext>
            </a:extLst>
          </p:cNvPr>
          <p:cNvSpPr/>
          <p:nvPr/>
        </p:nvSpPr>
        <p:spPr>
          <a:xfrm>
            <a:off x="817420" y="4668978"/>
            <a:ext cx="3422073" cy="112221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7" name="Straight Arrow Connector 6">
            <a:extLst>
              <a:ext uri="{FF2B5EF4-FFF2-40B4-BE49-F238E27FC236}">
                <a16:creationId xmlns:a16="http://schemas.microsoft.com/office/drawing/2014/main" id="{31782643-9946-BCDC-EA9C-EFE9CEDD4F9E}"/>
              </a:ext>
            </a:extLst>
          </p:cNvPr>
          <p:cNvCxnSpPr>
            <a:cxnSpLocks/>
          </p:cNvCxnSpPr>
          <p:nvPr/>
        </p:nvCxnSpPr>
        <p:spPr>
          <a:xfrm flipV="1">
            <a:off x="2826327" y="4001294"/>
            <a:ext cx="207818" cy="66768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2486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normAutofit/>
          </a:bodyPr>
          <a:lstStyle/>
          <a:p>
            <a:pPr marL="514350" indent="-514350">
              <a:buSzPct val="90000"/>
              <a:buFont typeface="+mj-lt"/>
              <a:buAutoNum type="arabicPeriod" startAt="4"/>
            </a:pPr>
            <a:r>
              <a:rPr lang="en-US" b="1" dirty="0"/>
              <a:t>Again, he sent out other servants, saying, “Tell those who are invited, ‘See, I have prepared my dinner; my oxen and fatted cattle are killed, and all things are ready. Come to the wedding.’”  </a:t>
            </a:r>
          </a:p>
          <a:p>
            <a:pPr marL="514350" indent="-514350">
              <a:buSzPct val="90000"/>
              <a:buFont typeface="+mj-lt"/>
              <a:buAutoNum type="arabicPeriod" startAt="4"/>
            </a:pPr>
            <a:r>
              <a:rPr lang="en-US" b="1" dirty="0"/>
              <a:t>But they </a:t>
            </a:r>
            <a:r>
              <a:rPr lang="en-US" b="1" dirty="0">
                <a:highlight>
                  <a:srgbClr val="FFFF00"/>
                </a:highlight>
              </a:rPr>
              <a:t>made light of it </a:t>
            </a:r>
            <a:r>
              <a:rPr lang="en-US" b="1" dirty="0"/>
              <a:t>and </a:t>
            </a:r>
            <a:r>
              <a:rPr lang="en-US" b="1" dirty="0">
                <a:highlight>
                  <a:srgbClr val="FFFF00"/>
                </a:highlight>
              </a:rPr>
              <a:t>went their ways</a:t>
            </a:r>
            <a:r>
              <a:rPr lang="en-US" b="1" dirty="0"/>
              <a:t>, one to his own farm, another to his business.  </a:t>
            </a:r>
          </a:p>
          <a:p>
            <a:pPr marL="514350" indent="-514350">
              <a:buSzPct val="90000"/>
              <a:buFont typeface="+mj-lt"/>
              <a:buAutoNum type="arabicPeriod" startAt="4"/>
            </a:pPr>
            <a:r>
              <a:rPr lang="en-US" b="1" dirty="0"/>
              <a:t>And the rest </a:t>
            </a:r>
            <a:r>
              <a:rPr lang="en-US" b="1" dirty="0">
                <a:highlight>
                  <a:srgbClr val="FFFF00"/>
                </a:highlight>
              </a:rPr>
              <a:t>seized his servants</a:t>
            </a:r>
            <a:r>
              <a:rPr lang="en-US" b="1" dirty="0"/>
              <a:t>, </a:t>
            </a:r>
            <a:r>
              <a:rPr lang="en-US" b="1" dirty="0">
                <a:highlight>
                  <a:srgbClr val="FFFF00"/>
                </a:highlight>
              </a:rPr>
              <a:t>treated them spitefully</a:t>
            </a:r>
            <a:r>
              <a:rPr lang="en-US" b="1" dirty="0"/>
              <a:t>, and </a:t>
            </a:r>
            <a:r>
              <a:rPr lang="en-US" b="1" dirty="0">
                <a:highlight>
                  <a:srgbClr val="FFFF00"/>
                </a:highlight>
              </a:rPr>
              <a:t>killed them</a:t>
            </a:r>
            <a:r>
              <a:rPr lang="en-US" b="1" dirty="0"/>
              <a:t>. </a:t>
            </a:r>
          </a:p>
          <a:p>
            <a:pPr marL="0" indent="0">
              <a:buNone/>
            </a:pPr>
            <a:endParaRPr lang="en-US" sz="800" b="1" dirty="0"/>
          </a:p>
          <a:p>
            <a:pPr marL="0" indent="0" algn="r">
              <a:buNone/>
            </a:pPr>
            <a:r>
              <a:rPr lang="en-US" b="1" dirty="0"/>
              <a:t>Matthew 22:4-6</a:t>
            </a:r>
          </a:p>
        </p:txBody>
      </p:sp>
    </p:spTree>
    <p:extLst>
      <p:ext uri="{BB962C8B-B14F-4D97-AF65-F5344CB8AC3E}">
        <p14:creationId xmlns:p14="http://schemas.microsoft.com/office/powerpoint/2010/main" val="1344852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normAutofit/>
          </a:bodyPr>
          <a:lstStyle/>
          <a:p>
            <a:pPr marL="514350" indent="-514350">
              <a:buSzPct val="90000"/>
              <a:buFont typeface="+mj-lt"/>
              <a:buAutoNum type="arabicPeriod" startAt="7"/>
            </a:pPr>
            <a:r>
              <a:rPr lang="en-US" b="1" dirty="0"/>
              <a:t>But when the king heard about it, he was furious. And he sent out his armies, destroyed those murderers, and burned up their city.  </a:t>
            </a:r>
          </a:p>
          <a:p>
            <a:pPr marL="514350" indent="-514350">
              <a:buSzPct val="90000"/>
              <a:buFont typeface="+mj-lt"/>
              <a:buAutoNum type="arabicPeriod" startAt="7"/>
            </a:pPr>
            <a:r>
              <a:rPr lang="en-US" b="1" dirty="0"/>
              <a:t>Then he said to his servants, “The wedding is ready, but </a:t>
            </a:r>
            <a:r>
              <a:rPr lang="en-US" b="1" dirty="0">
                <a:highlight>
                  <a:srgbClr val="FFFF00"/>
                </a:highlight>
              </a:rPr>
              <a:t>those who were invited were not worthy</a:t>
            </a:r>
            <a:r>
              <a:rPr lang="en-US" b="1" dirty="0"/>
              <a:t>.” </a:t>
            </a:r>
          </a:p>
          <a:p>
            <a:pPr marL="0" indent="0">
              <a:buNone/>
            </a:pPr>
            <a:endParaRPr lang="en-US" sz="800" b="1" dirty="0"/>
          </a:p>
          <a:p>
            <a:pPr marL="0" indent="0" algn="r">
              <a:buNone/>
            </a:pPr>
            <a:r>
              <a:rPr lang="en-US" b="1" dirty="0"/>
              <a:t>Matthew 22:7-8</a:t>
            </a:r>
          </a:p>
        </p:txBody>
      </p:sp>
    </p:spTree>
    <p:extLst>
      <p:ext uri="{BB962C8B-B14F-4D97-AF65-F5344CB8AC3E}">
        <p14:creationId xmlns:p14="http://schemas.microsoft.com/office/powerpoint/2010/main" val="3548104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790DD-7469-7046-4167-662A234E1D57}"/>
              </a:ext>
            </a:extLst>
          </p:cNvPr>
          <p:cNvSpPr>
            <a:spLocks noGrp="1"/>
          </p:cNvSpPr>
          <p:nvPr>
            <p:ph type="title"/>
          </p:nvPr>
        </p:nvSpPr>
        <p:spPr/>
        <p:txBody>
          <a:bodyPr/>
          <a:lstStyle/>
          <a:p>
            <a:pPr algn="ctr"/>
            <a:r>
              <a:rPr lang="en-US" b="1" dirty="0">
                <a:latin typeface="+mn-lt"/>
              </a:rPr>
              <a:t>The Wedding Feast</a:t>
            </a:r>
          </a:p>
        </p:txBody>
      </p:sp>
      <p:sp>
        <p:nvSpPr>
          <p:cNvPr id="3" name="Content Placeholder 2">
            <a:extLst>
              <a:ext uri="{FF2B5EF4-FFF2-40B4-BE49-F238E27FC236}">
                <a16:creationId xmlns:a16="http://schemas.microsoft.com/office/drawing/2014/main" id="{0D48D073-63D7-E8BD-8D4C-5B51C67E438E}"/>
              </a:ext>
            </a:extLst>
          </p:cNvPr>
          <p:cNvSpPr>
            <a:spLocks noGrp="1"/>
          </p:cNvSpPr>
          <p:nvPr>
            <p:ph idx="1"/>
          </p:nvPr>
        </p:nvSpPr>
        <p:spPr/>
        <p:txBody>
          <a:bodyPr>
            <a:normAutofit/>
          </a:bodyPr>
          <a:lstStyle/>
          <a:p>
            <a:pPr marL="514350" indent="-514350">
              <a:buSzPct val="90000"/>
              <a:buFont typeface="+mj-lt"/>
              <a:buAutoNum type="arabicPeriod" startAt="9"/>
            </a:pPr>
            <a:r>
              <a:rPr lang="en-US" b="1" dirty="0"/>
              <a:t>“Therefore go into the highways, and </a:t>
            </a:r>
            <a:r>
              <a:rPr lang="en-US" b="1" dirty="0">
                <a:highlight>
                  <a:srgbClr val="FFFF00"/>
                </a:highlight>
              </a:rPr>
              <a:t>as many as you find</a:t>
            </a:r>
            <a:r>
              <a:rPr lang="en-US" b="1" dirty="0"/>
              <a:t>, invite to the wedding.”  </a:t>
            </a:r>
          </a:p>
          <a:p>
            <a:pPr marL="514350" indent="-514350">
              <a:buSzPct val="90000"/>
              <a:buFont typeface="+mj-lt"/>
              <a:buAutoNum type="arabicPeriod" startAt="9"/>
            </a:pPr>
            <a:r>
              <a:rPr lang="en-US" b="1" dirty="0"/>
              <a:t>So those servants went out into the highways and </a:t>
            </a:r>
            <a:r>
              <a:rPr lang="en-US" b="1" dirty="0">
                <a:highlight>
                  <a:srgbClr val="FFFF00"/>
                </a:highlight>
              </a:rPr>
              <a:t>gathered together all whom they found</a:t>
            </a:r>
            <a:r>
              <a:rPr lang="en-US" b="1" dirty="0"/>
              <a:t>, </a:t>
            </a:r>
            <a:r>
              <a:rPr lang="en-US" b="1" dirty="0">
                <a:highlight>
                  <a:srgbClr val="FFFF00"/>
                </a:highlight>
              </a:rPr>
              <a:t>both bad and good</a:t>
            </a:r>
            <a:r>
              <a:rPr lang="en-US" b="1" dirty="0"/>
              <a:t>. And the wedding hall was filled with guests. </a:t>
            </a:r>
          </a:p>
          <a:p>
            <a:pPr marL="0" indent="0">
              <a:buNone/>
            </a:pPr>
            <a:endParaRPr lang="en-US" sz="800" b="1" dirty="0"/>
          </a:p>
          <a:p>
            <a:pPr marL="0" indent="0" algn="r">
              <a:buNone/>
            </a:pPr>
            <a:r>
              <a:rPr lang="en-US" b="1" dirty="0"/>
              <a:t>Matthew 22:9-10</a:t>
            </a:r>
          </a:p>
        </p:txBody>
      </p:sp>
    </p:spTree>
    <p:extLst>
      <p:ext uri="{BB962C8B-B14F-4D97-AF65-F5344CB8AC3E}">
        <p14:creationId xmlns:p14="http://schemas.microsoft.com/office/powerpoint/2010/main" val="3704647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2140</TotalTime>
  <Words>958</Words>
  <Application>Microsoft Office PowerPoint</Application>
  <PresentationFormat>On-screen Show (4:3)</PresentationFormat>
  <Paragraphs>93</Paragraphs>
  <Slides>21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Informal Roman</vt:lpstr>
      <vt:lpstr>2_Office Theme</vt:lpstr>
      <vt:lpstr>3_Office Theme</vt:lpstr>
      <vt:lpstr>PowerPoint Presentation</vt:lpstr>
      <vt:lpstr>“Many Are Called, But Few Are Chosen”</vt:lpstr>
      <vt:lpstr>The Context</vt:lpstr>
      <vt:lpstr>The Wedding Feast</vt:lpstr>
      <vt:lpstr>The Wedding Feast</vt:lpstr>
      <vt:lpstr>The Wedding Feast</vt:lpstr>
      <vt:lpstr>The Wedding Feast</vt:lpstr>
      <vt:lpstr>The Wedding Feast</vt:lpstr>
      <vt:lpstr>The Wedding Feast</vt:lpstr>
      <vt:lpstr>The Wedding Feast</vt:lpstr>
      <vt:lpstr>The Wedding Feast</vt:lpstr>
      <vt:lpstr>“Called” and “Chosen”</vt:lpstr>
      <vt:lpstr>“Called” and “Chosen”</vt:lpstr>
      <vt:lpstr>We Are Called Through the Gospel</vt:lpstr>
      <vt:lpstr>We Are Called Through the Gospel</vt:lpstr>
      <vt:lpstr>We Are Called Through the Gospel</vt:lpstr>
      <vt:lpstr>We Are Called Through the Gospel</vt:lpstr>
      <vt:lpstr>We Are Called Through the Gospel</vt:lpstr>
      <vt:lpstr>The “chosen” are those who respond correctly to the “call.”</vt:lpstr>
      <vt:lpstr>The “chosen” are those who respond correctly to the “call.”</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186</cp:revision>
  <dcterms:created xsi:type="dcterms:W3CDTF">2008-03-16T18:22:36Z</dcterms:created>
  <dcterms:modified xsi:type="dcterms:W3CDTF">2022-12-12T15:43:21Z</dcterms:modified>
</cp:coreProperties>
</file>