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 id="2147483772" r:id="rId2"/>
  </p:sldMasterIdLst>
  <p:notesMasterIdLst>
    <p:notesMasterId r:id="rId21"/>
  </p:notesMasterIdLst>
  <p:sldIdLst>
    <p:sldId id="257" r:id="rId3"/>
    <p:sldId id="256" r:id="rId4"/>
    <p:sldId id="357" r:id="rId5"/>
    <p:sldId id="368" r:id="rId6"/>
    <p:sldId id="369" r:id="rId7"/>
    <p:sldId id="370" r:id="rId8"/>
    <p:sldId id="365" r:id="rId9"/>
    <p:sldId id="371" r:id="rId10"/>
    <p:sldId id="372" r:id="rId11"/>
    <p:sldId id="373" r:id="rId12"/>
    <p:sldId id="374" r:id="rId13"/>
    <p:sldId id="375" r:id="rId14"/>
    <p:sldId id="366" r:id="rId15"/>
    <p:sldId id="376" r:id="rId16"/>
    <p:sldId id="377" r:id="rId17"/>
    <p:sldId id="367" r:id="rId18"/>
    <p:sldId id="266" r:id="rId19"/>
    <p:sldId id="26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23" autoAdjust="0"/>
    <p:restoredTop sz="86325" autoAdjust="0"/>
  </p:normalViewPr>
  <p:slideViewPr>
    <p:cSldViewPr>
      <p:cViewPr varScale="1">
        <p:scale>
          <a:sx n="83" d="100"/>
          <a:sy n="83" d="100"/>
        </p:scale>
        <p:origin x="508" y="5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3394"/>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10/30/2022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60F119-1FF8-4546-B33C-D899D33F052B}"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1566103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60F119-1FF8-4546-B33C-D899D33F052B}"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2010294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60F119-1FF8-4546-B33C-D899D33F052B}"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2728858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EE0B3-64D9-4BB9-94BE-6933DB31694A}"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2297524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EE0B3-64D9-4BB9-94BE-6933DB31694A}"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2140049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9EE0B3-64D9-4BB9-94BE-6933DB31694A}"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958698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EE0B3-64D9-4BB9-94BE-6933DB31694A}" type="datetimeFigureOut">
              <a:rPr lang="en-US" smtClean="0"/>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885647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EE0B3-64D9-4BB9-94BE-6933DB31694A}" type="datetimeFigureOut">
              <a:rPr lang="en-US" smtClean="0"/>
              <a:t>10/30/2022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2987504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EE0B3-64D9-4BB9-94BE-6933DB31694A}" type="datetimeFigureOut">
              <a:rPr lang="en-US" smtClean="0"/>
              <a:t>10/30/2022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1858742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EE0B3-64D9-4BB9-94BE-6933DB31694A}" type="datetimeFigureOut">
              <a:rPr lang="en-US" smtClean="0"/>
              <a:t>10/30/2022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2968260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9EE0B3-64D9-4BB9-94BE-6933DB31694A}" type="datetimeFigureOut">
              <a:rPr lang="en-US" smtClean="0"/>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3111921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60F119-1FF8-4546-B33C-D899D33F052B}"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462279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9EE0B3-64D9-4BB9-94BE-6933DB31694A}" type="datetimeFigureOut">
              <a:rPr lang="en-US" smtClean="0"/>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2129971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EE0B3-64D9-4BB9-94BE-6933DB31694A}"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514752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EE0B3-64D9-4BB9-94BE-6933DB31694A}"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3143358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0F119-1FF8-4546-B33C-D899D33F052B}"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317388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60F119-1FF8-4546-B33C-D899D33F052B}" type="datetimeFigureOut">
              <a:rPr lang="en-US" smtClean="0"/>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3299276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60F119-1FF8-4546-B33C-D899D33F052B}" type="datetimeFigureOut">
              <a:rPr lang="en-US" smtClean="0"/>
              <a:t>10/30/2022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328570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60F119-1FF8-4546-B33C-D899D33F052B}" type="datetimeFigureOut">
              <a:rPr lang="en-US" smtClean="0"/>
              <a:t>10/30/2022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151628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60F119-1FF8-4546-B33C-D899D33F052B}" type="datetimeFigureOut">
              <a:rPr lang="en-US" smtClean="0"/>
              <a:t>10/30/2022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1702982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60F119-1FF8-4546-B33C-D899D33F052B}" type="datetimeFigureOut">
              <a:rPr lang="en-US" smtClean="0"/>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322777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60F119-1FF8-4546-B33C-D899D33F052B}" type="datetimeFigureOut">
              <a:rPr lang="en-US" smtClean="0"/>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476803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60F119-1FF8-4546-B33C-D899D33F052B}" type="datetimeFigureOut">
              <a:rPr lang="en-US" smtClean="0"/>
              <a:t>10/30/2022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070FE-0EBA-446C-AA80-56E31AE14312}" type="slidenum">
              <a:rPr lang="en-US" smtClean="0"/>
              <a:t>‹#›</a:t>
            </a:fld>
            <a:endParaRPr lang="en-US"/>
          </a:p>
        </p:txBody>
      </p:sp>
    </p:spTree>
    <p:extLst>
      <p:ext uri="{BB962C8B-B14F-4D97-AF65-F5344CB8AC3E}">
        <p14:creationId xmlns:p14="http://schemas.microsoft.com/office/powerpoint/2010/main" val="354980225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EE0B3-64D9-4BB9-94BE-6933DB31694A}" type="datetimeFigureOut">
              <a:rPr lang="en-US" smtClean="0"/>
              <a:t>10/30/2022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93B2FF-CAEC-4441-9652-2589DCCE5C26}" type="slidenum">
              <a:rPr lang="en-US" smtClean="0"/>
              <a:t>‹#›</a:t>
            </a:fld>
            <a:endParaRPr lang="en-US"/>
          </a:p>
        </p:txBody>
      </p:sp>
    </p:spTree>
    <p:extLst>
      <p:ext uri="{BB962C8B-B14F-4D97-AF65-F5344CB8AC3E}">
        <p14:creationId xmlns:p14="http://schemas.microsoft.com/office/powerpoint/2010/main" val="2186690433"/>
      </p:ext>
    </p:extLst>
  </p:cSld>
  <p:clrMap bg1="dk1" tx1="lt1" bg2="dk2"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asons to Rejoice: Lessons from Philippians -">
            <a:extLst>
              <a:ext uri="{FF2B5EF4-FFF2-40B4-BE49-F238E27FC236}">
                <a16:creationId xmlns:a16="http://schemas.microsoft.com/office/drawing/2014/main" id="{D935068F-3402-65F5-D30B-9C9B631AA6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6950"/>
            <a:ext cx="9144000" cy="4862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37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p:txBody>
          <a:bodyPr/>
          <a:lstStyle/>
          <a:p>
            <a:pPr algn="ctr"/>
            <a:r>
              <a:rPr lang="en-US" b="1" dirty="0">
                <a:solidFill>
                  <a:srgbClr val="002060"/>
                </a:solidFill>
                <a:latin typeface="+mn-lt"/>
              </a:rPr>
              <a:t>A People to Avoid</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a:xfrm>
            <a:off x="628650" y="1825624"/>
            <a:ext cx="7886700" cy="4667249"/>
          </a:xfrm>
        </p:spPr>
        <p:txBody>
          <a:bodyPr>
            <a:normAutofit/>
          </a:bodyPr>
          <a:lstStyle/>
          <a:p>
            <a:pPr marL="514350" indent="-514350">
              <a:buSzPct val="80000"/>
              <a:buFont typeface="+mj-lt"/>
              <a:buAutoNum type="arabicPeriod" startAt="18"/>
            </a:pPr>
            <a:r>
              <a:rPr lang="en-US" sz="3200" b="1" dirty="0"/>
              <a:t>For many walk, of whom I have told you often, and now tell you even weeping, that they are the enemies of the cross of Christ: </a:t>
            </a:r>
          </a:p>
          <a:p>
            <a:pPr marL="514350" indent="-514350">
              <a:buSzPct val="80000"/>
              <a:buFont typeface="+mj-lt"/>
              <a:buAutoNum type="arabicPeriod" startAt="18"/>
            </a:pPr>
            <a:r>
              <a:rPr lang="en-US" sz="3200" b="1" dirty="0"/>
              <a:t>whose end is destruction, </a:t>
            </a:r>
            <a:r>
              <a:rPr lang="en-US" sz="3200" b="1" dirty="0">
                <a:highlight>
                  <a:srgbClr val="FFFF00"/>
                </a:highlight>
              </a:rPr>
              <a:t>whose god is their belly</a:t>
            </a:r>
            <a:r>
              <a:rPr lang="en-US" sz="3200" b="1" dirty="0"/>
              <a:t>, and whose glory is in their shame — who set their mind on earthly things. </a:t>
            </a:r>
          </a:p>
          <a:p>
            <a:pPr marL="0" indent="0">
              <a:buNone/>
            </a:pPr>
            <a:endParaRPr lang="en-US" sz="800" b="1" dirty="0"/>
          </a:p>
          <a:p>
            <a:pPr marL="0" indent="0">
              <a:buNone/>
            </a:pPr>
            <a:r>
              <a:rPr lang="en-US" sz="3200" b="1" dirty="0"/>
              <a:t>Philippians 3:18-19</a:t>
            </a:r>
          </a:p>
        </p:txBody>
      </p:sp>
    </p:spTree>
    <p:extLst>
      <p:ext uri="{BB962C8B-B14F-4D97-AF65-F5344CB8AC3E}">
        <p14:creationId xmlns:p14="http://schemas.microsoft.com/office/powerpoint/2010/main" val="270851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p:txBody>
          <a:bodyPr/>
          <a:lstStyle/>
          <a:p>
            <a:pPr algn="ctr"/>
            <a:r>
              <a:rPr lang="en-US" b="1" dirty="0">
                <a:solidFill>
                  <a:srgbClr val="002060"/>
                </a:solidFill>
                <a:latin typeface="+mn-lt"/>
              </a:rPr>
              <a:t>A People to Avoid</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a:xfrm>
            <a:off x="628650" y="1825624"/>
            <a:ext cx="7886700" cy="4667249"/>
          </a:xfrm>
        </p:spPr>
        <p:txBody>
          <a:bodyPr>
            <a:normAutofit/>
          </a:bodyPr>
          <a:lstStyle/>
          <a:p>
            <a:pPr marL="514350" indent="-514350">
              <a:buSzPct val="80000"/>
              <a:buFont typeface="+mj-lt"/>
              <a:buAutoNum type="arabicPeriod" startAt="18"/>
            </a:pPr>
            <a:r>
              <a:rPr lang="en-US" sz="3200" b="1" dirty="0"/>
              <a:t>For many walk, of whom I have told you often, and now tell you even weeping, that they are the enemies of the cross of Christ: </a:t>
            </a:r>
          </a:p>
          <a:p>
            <a:pPr marL="514350" indent="-514350">
              <a:buSzPct val="80000"/>
              <a:buFont typeface="+mj-lt"/>
              <a:buAutoNum type="arabicPeriod" startAt="18"/>
            </a:pPr>
            <a:r>
              <a:rPr lang="en-US" sz="3200" b="1" dirty="0"/>
              <a:t>whose end is destruction, whose god is their belly, and </a:t>
            </a:r>
            <a:r>
              <a:rPr lang="en-US" sz="3200" b="1" dirty="0">
                <a:highlight>
                  <a:srgbClr val="FFFF00"/>
                </a:highlight>
              </a:rPr>
              <a:t>whose glory is in their shame</a:t>
            </a:r>
            <a:r>
              <a:rPr lang="en-US" sz="3200" b="1" dirty="0"/>
              <a:t> — who set their mind on earthly things. </a:t>
            </a:r>
          </a:p>
          <a:p>
            <a:pPr marL="0" indent="0">
              <a:buNone/>
            </a:pPr>
            <a:endParaRPr lang="en-US" sz="800" b="1" dirty="0"/>
          </a:p>
          <a:p>
            <a:pPr marL="0" indent="0">
              <a:buNone/>
            </a:pPr>
            <a:r>
              <a:rPr lang="en-US" sz="3200" b="1" dirty="0"/>
              <a:t>Philippians 3:18-19</a:t>
            </a:r>
          </a:p>
        </p:txBody>
      </p:sp>
    </p:spTree>
    <p:extLst>
      <p:ext uri="{BB962C8B-B14F-4D97-AF65-F5344CB8AC3E}">
        <p14:creationId xmlns:p14="http://schemas.microsoft.com/office/powerpoint/2010/main" val="406190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p:txBody>
          <a:bodyPr/>
          <a:lstStyle/>
          <a:p>
            <a:pPr algn="ctr"/>
            <a:r>
              <a:rPr lang="en-US" b="1" dirty="0">
                <a:solidFill>
                  <a:srgbClr val="002060"/>
                </a:solidFill>
                <a:latin typeface="+mn-lt"/>
              </a:rPr>
              <a:t>A People to Avoid</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a:xfrm>
            <a:off x="628650" y="1825624"/>
            <a:ext cx="7886700" cy="4667249"/>
          </a:xfrm>
        </p:spPr>
        <p:txBody>
          <a:bodyPr>
            <a:normAutofit/>
          </a:bodyPr>
          <a:lstStyle/>
          <a:p>
            <a:pPr marL="514350" indent="-514350">
              <a:buSzPct val="80000"/>
              <a:buFont typeface="+mj-lt"/>
              <a:buAutoNum type="arabicPeriod" startAt="18"/>
            </a:pPr>
            <a:r>
              <a:rPr lang="en-US" sz="3200" b="1" dirty="0"/>
              <a:t>For many walk, of whom I have told you often, and now tell you even weeping, that they are the enemies of the cross of Christ: </a:t>
            </a:r>
          </a:p>
          <a:p>
            <a:pPr marL="514350" indent="-514350">
              <a:buSzPct val="80000"/>
              <a:buFont typeface="+mj-lt"/>
              <a:buAutoNum type="arabicPeriod" startAt="18"/>
            </a:pPr>
            <a:r>
              <a:rPr lang="en-US" sz="3200" b="1" dirty="0"/>
              <a:t>whose end is destruction, whose god is their belly, and whose glory is in their shame — </a:t>
            </a:r>
            <a:r>
              <a:rPr lang="en-US" sz="3200" b="1" dirty="0">
                <a:highlight>
                  <a:srgbClr val="FFFF00"/>
                </a:highlight>
              </a:rPr>
              <a:t>who set their mind on earthly things</a:t>
            </a:r>
            <a:r>
              <a:rPr lang="en-US" sz="3200" b="1" dirty="0"/>
              <a:t>. </a:t>
            </a:r>
          </a:p>
          <a:p>
            <a:pPr marL="0" indent="0">
              <a:buNone/>
            </a:pPr>
            <a:endParaRPr lang="en-US" sz="800" b="1" dirty="0"/>
          </a:p>
          <a:p>
            <a:pPr marL="0" indent="0">
              <a:buNone/>
            </a:pPr>
            <a:r>
              <a:rPr lang="en-US" sz="3200" b="1" dirty="0"/>
              <a:t>Philippians 3:18-19</a:t>
            </a:r>
          </a:p>
        </p:txBody>
      </p:sp>
    </p:spTree>
    <p:extLst>
      <p:ext uri="{BB962C8B-B14F-4D97-AF65-F5344CB8AC3E}">
        <p14:creationId xmlns:p14="http://schemas.microsoft.com/office/powerpoint/2010/main" val="407535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p:txBody>
          <a:bodyPr/>
          <a:lstStyle/>
          <a:p>
            <a:pPr algn="ctr"/>
            <a:r>
              <a:rPr lang="en-US" b="1" dirty="0">
                <a:solidFill>
                  <a:srgbClr val="002060"/>
                </a:solidFill>
                <a:latin typeface="+mn-lt"/>
              </a:rPr>
              <a:t>A Purpose to Achieve</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p:txBody>
          <a:bodyPr>
            <a:normAutofit/>
          </a:bodyPr>
          <a:lstStyle/>
          <a:p>
            <a:pPr marL="514350" indent="-514350">
              <a:buSzPct val="80000"/>
              <a:buFont typeface="+mj-lt"/>
              <a:buAutoNum type="arabicPeriod" startAt="20"/>
            </a:pPr>
            <a:r>
              <a:rPr lang="en-US" sz="3200" b="1" dirty="0"/>
              <a:t>For </a:t>
            </a:r>
            <a:r>
              <a:rPr lang="en-US" sz="3200" b="1" dirty="0">
                <a:highlight>
                  <a:srgbClr val="FFFF00"/>
                </a:highlight>
              </a:rPr>
              <a:t>our citizenship is in heaven</a:t>
            </a:r>
            <a:r>
              <a:rPr lang="en-US" sz="3200" b="1" dirty="0"/>
              <a:t>, from which we also eagerly wait for the Savior, the Lord Jesus Christ, </a:t>
            </a:r>
          </a:p>
          <a:p>
            <a:pPr marL="514350" indent="-514350">
              <a:buSzPct val="80000"/>
              <a:buFont typeface="+mj-lt"/>
              <a:buAutoNum type="arabicPeriod" startAt="20"/>
            </a:pPr>
            <a:r>
              <a:rPr lang="en-US" sz="3200" b="1" dirty="0"/>
              <a:t>who will transform our lowly body that it may be conformed to His glorious body, according to the working by which He is able even to subdue all things to Himself. </a:t>
            </a:r>
          </a:p>
          <a:p>
            <a:pPr marL="0" indent="0">
              <a:buNone/>
            </a:pPr>
            <a:endParaRPr lang="en-US" sz="800" b="1" dirty="0"/>
          </a:p>
          <a:p>
            <a:pPr marL="0" indent="0">
              <a:buNone/>
            </a:pPr>
            <a:r>
              <a:rPr lang="en-US" sz="3200" b="1" dirty="0"/>
              <a:t>Philippians 3:20-21</a:t>
            </a:r>
          </a:p>
        </p:txBody>
      </p:sp>
    </p:spTree>
    <p:extLst>
      <p:ext uri="{BB962C8B-B14F-4D97-AF65-F5344CB8AC3E}">
        <p14:creationId xmlns:p14="http://schemas.microsoft.com/office/powerpoint/2010/main" val="130281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p:txBody>
          <a:bodyPr/>
          <a:lstStyle/>
          <a:p>
            <a:pPr algn="ctr"/>
            <a:r>
              <a:rPr lang="en-US" b="1" dirty="0">
                <a:solidFill>
                  <a:srgbClr val="002060"/>
                </a:solidFill>
                <a:latin typeface="+mn-lt"/>
              </a:rPr>
              <a:t>A Purpose to Achieve</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p:txBody>
          <a:bodyPr>
            <a:normAutofit/>
          </a:bodyPr>
          <a:lstStyle/>
          <a:p>
            <a:pPr marL="514350" indent="-514350">
              <a:buSzPct val="80000"/>
              <a:buFont typeface="+mj-lt"/>
              <a:buAutoNum type="arabicPeriod" startAt="20"/>
            </a:pPr>
            <a:r>
              <a:rPr lang="en-US" sz="3200" b="1" dirty="0"/>
              <a:t>For our citizenship is in heaven, </a:t>
            </a:r>
            <a:r>
              <a:rPr lang="en-US" sz="3200" b="1" dirty="0">
                <a:highlight>
                  <a:srgbClr val="FFFF00"/>
                </a:highlight>
              </a:rPr>
              <a:t>from which we also eagerly wait for the Savior</a:t>
            </a:r>
            <a:r>
              <a:rPr lang="en-US" sz="3200" b="1" dirty="0"/>
              <a:t>, the Lord Jesus Christ, </a:t>
            </a:r>
          </a:p>
          <a:p>
            <a:pPr marL="514350" indent="-514350">
              <a:buSzPct val="80000"/>
              <a:buFont typeface="+mj-lt"/>
              <a:buAutoNum type="arabicPeriod" startAt="20"/>
            </a:pPr>
            <a:r>
              <a:rPr lang="en-US" sz="3200" b="1" dirty="0"/>
              <a:t>who will transform our lowly body that it may be conformed to His glorious body, according to the working by which He is able even to subdue all things to Himself. </a:t>
            </a:r>
          </a:p>
          <a:p>
            <a:pPr marL="0" indent="0">
              <a:buNone/>
            </a:pPr>
            <a:endParaRPr lang="en-US" sz="800" b="1" dirty="0"/>
          </a:p>
          <a:p>
            <a:pPr marL="0" indent="0">
              <a:buNone/>
            </a:pPr>
            <a:r>
              <a:rPr lang="en-US" sz="3200" b="1" dirty="0"/>
              <a:t>Philippians 3:20-21</a:t>
            </a:r>
          </a:p>
        </p:txBody>
      </p:sp>
    </p:spTree>
    <p:extLst>
      <p:ext uri="{BB962C8B-B14F-4D97-AF65-F5344CB8AC3E}">
        <p14:creationId xmlns:p14="http://schemas.microsoft.com/office/powerpoint/2010/main" val="94740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p:txBody>
          <a:bodyPr/>
          <a:lstStyle/>
          <a:p>
            <a:pPr algn="ctr"/>
            <a:r>
              <a:rPr lang="en-US" b="1" dirty="0">
                <a:solidFill>
                  <a:srgbClr val="002060"/>
                </a:solidFill>
                <a:latin typeface="+mn-lt"/>
              </a:rPr>
              <a:t>A Purpose to Achieve</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p:txBody>
          <a:bodyPr>
            <a:normAutofit/>
          </a:bodyPr>
          <a:lstStyle/>
          <a:p>
            <a:pPr marL="514350" indent="-514350">
              <a:buSzPct val="80000"/>
              <a:buFont typeface="+mj-lt"/>
              <a:buAutoNum type="arabicPeriod" startAt="20"/>
            </a:pPr>
            <a:r>
              <a:rPr lang="en-US" sz="3200" b="1" dirty="0"/>
              <a:t>For our citizenship is in heaven, from which we also eagerly wait for the Savior, the Lord Jesus Christ, </a:t>
            </a:r>
          </a:p>
          <a:p>
            <a:pPr marL="514350" indent="-514350">
              <a:buSzPct val="80000"/>
              <a:buFont typeface="+mj-lt"/>
              <a:buAutoNum type="arabicPeriod" startAt="20"/>
            </a:pPr>
            <a:r>
              <a:rPr lang="en-US" sz="3200" b="1" dirty="0"/>
              <a:t>who will </a:t>
            </a:r>
            <a:r>
              <a:rPr lang="en-US" sz="3200" b="1" dirty="0">
                <a:highlight>
                  <a:srgbClr val="FFFF00"/>
                </a:highlight>
              </a:rPr>
              <a:t>transform our lowly body that it may be conformed to His glorious body</a:t>
            </a:r>
            <a:r>
              <a:rPr lang="en-US" sz="3200" b="1" dirty="0"/>
              <a:t>, according to the working by which He is able even to subdue all things to Himself. </a:t>
            </a:r>
          </a:p>
          <a:p>
            <a:pPr marL="0" indent="0">
              <a:buNone/>
            </a:pPr>
            <a:endParaRPr lang="en-US" sz="800" b="1" dirty="0"/>
          </a:p>
          <a:p>
            <a:pPr marL="0" indent="0">
              <a:buNone/>
            </a:pPr>
            <a:r>
              <a:rPr lang="en-US" sz="3200" b="1" dirty="0"/>
              <a:t>Philippians 3:20-21</a:t>
            </a:r>
          </a:p>
        </p:txBody>
      </p:sp>
    </p:spTree>
    <p:extLst>
      <p:ext uri="{BB962C8B-B14F-4D97-AF65-F5344CB8AC3E}">
        <p14:creationId xmlns:p14="http://schemas.microsoft.com/office/powerpoint/2010/main" val="1274418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p:txBody>
          <a:bodyPr/>
          <a:lstStyle/>
          <a:p>
            <a:pPr algn="ctr"/>
            <a:r>
              <a:rPr lang="en-US" b="1" dirty="0">
                <a:solidFill>
                  <a:srgbClr val="002060"/>
                </a:solidFill>
                <a:latin typeface="+mn-lt"/>
              </a:rPr>
              <a:t>A Purpose to Achieve</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p:txBody>
          <a:bodyPr>
            <a:normAutofit/>
          </a:bodyPr>
          <a:lstStyle/>
          <a:p>
            <a:pPr marL="0" indent="0">
              <a:buSzPct val="80000"/>
              <a:buNone/>
            </a:pPr>
            <a:r>
              <a:rPr lang="en-US" sz="3200" b="1" dirty="0"/>
              <a:t>Therefore, my beloved and longed-for brethren, my joy and crown, so </a:t>
            </a:r>
            <a:br>
              <a:rPr lang="en-US" sz="3200" b="1" dirty="0"/>
            </a:br>
            <a:r>
              <a:rPr lang="en-US" sz="3200" b="1" dirty="0">
                <a:highlight>
                  <a:srgbClr val="FFFF00"/>
                </a:highlight>
              </a:rPr>
              <a:t>stand fast in the Lord</a:t>
            </a:r>
            <a:r>
              <a:rPr lang="en-US" sz="3200" b="1" dirty="0"/>
              <a:t>, beloved.  </a:t>
            </a:r>
          </a:p>
          <a:p>
            <a:pPr marL="0" indent="0">
              <a:buNone/>
            </a:pPr>
            <a:endParaRPr lang="en-US" sz="800" b="1" dirty="0"/>
          </a:p>
          <a:p>
            <a:pPr marL="0" indent="0">
              <a:buNone/>
            </a:pPr>
            <a:r>
              <a:rPr lang="en-US" sz="3200" b="1" dirty="0"/>
              <a:t>Philippians 4:1</a:t>
            </a:r>
          </a:p>
        </p:txBody>
      </p:sp>
      <p:sp>
        <p:nvSpPr>
          <p:cNvPr id="4" name="Oval 3">
            <a:extLst>
              <a:ext uri="{FF2B5EF4-FFF2-40B4-BE49-F238E27FC236}">
                <a16:creationId xmlns:a16="http://schemas.microsoft.com/office/drawing/2014/main" id="{A42846CE-9140-5549-6A3F-651680B4BCFB}"/>
              </a:ext>
            </a:extLst>
          </p:cNvPr>
          <p:cNvSpPr/>
          <p:nvPr/>
        </p:nvSpPr>
        <p:spPr>
          <a:xfrm>
            <a:off x="2798618" y="2202870"/>
            <a:ext cx="942109" cy="62345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494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76B4C1-E316-4EAE-274B-A19E25F6DC04}"/>
              </a:ext>
            </a:extLst>
          </p:cNvPr>
          <p:cNvSpPr>
            <a:spLocks noGrp="1"/>
          </p:cNvSpPr>
          <p:nvPr>
            <p:ph idx="1"/>
          </p:nvPr>
        </p:nvSpPr>
        <p:spPr>
          <a:xfrm>
            <a:off x="628650" y="761998"/>
            <a:ext cx="7886700" cy="5110163"/>
          </a:xfrm>
        </p:spPr>
        <p:txBody>
          <a:bodyPr>
            <a:normAutofit/>
          </a:bodyPr>
          <a:lstStyle/>
          <a:p>
            <a:pPr marL="0" indent="0" algn="ctr">
              <a:buSzPct val="90000"/>
              <a:buNone/>
            </a:pPr>
            <a:r>
              <a:rPr lang="en-US" sz="4000" b="1" dirty="0"/>
              <a:t>We can rejoice!</a:t>
            </a:r>
          </a:p>
          <a:p>
            <a:pPr marL="0" indent="0" algn="ctr">
              <a:buSzPct val="90000"/>
              <a:buNone/>
            </a:pPr>
            <a:endParaRPr lang="en-US" sz="800" b="1" i="1" dirty="0"/>
          </a:p>
          <a:p>
            <a:pPr>
              <a:buSzPct val="90000"/>
            </a:pPr>
            <a:r>
              <a:rPr lang="en-US" sz="3200" b="1" dirty="0"/>
              <a:t>That we have great examples to follow. </a:t>
            </a:r>
          </a:p>
          <a:p>
            <a:pPr>
              <a:buSzPct val="90000"/>
            </a:pPr>
            <a:r>
              <a:rPr lang="en-US" sz="3200" b="1" dirty="0"/>
              <a:t>That our citizenship is in Heaven. </a:t>
            </a:r>
          </a:p>
          <a:p>
            <a:pPr>
              <a:buSzPct val="90000"/>
            </a:pPr>
            <a:r>
              <a:rPr lang="en-US" sz="3200" b="1" dirty="0"/>
              <a:t>That Christ is coming and will prepare us for our glorious inheritance. </a:t>
            </a:r>
          </a:p>
        </p:txBody>
      </p:sp>
      <p:sp>
        <p:nvSpPr>
          <p:cNvPr id="7" name="Rectangle: Rounded Corners 6">
            <a:extLst>
              <a:ext uri="{FF2B5EF4-FFF2-40B4-BE49-F238E27FC236}">
                <a16:creationId xmlns:a16="http://schemas.microsoft.com/office/drawing/2014/main" id="{951D9375-B056-8B8C-CEB8-AAE13F4AFB32}"/>
              </a:ext>
            </a:extLst>
          </p:cNvPr>
          <p:cNvSpPr/>
          <p:nvPr/>
        </p:nvSpPr>
        <p:spPr>
          <a:xfrm>
            <a:off x="4003965" y="4945638"/>
            <a:ext cx="4843890" cy="1325563"/>
          </a:xfrm>
          <a:prstGeom prst="roundRect">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3BEE5F0B-516E-E5A4-B455-43BA83220130}"/>
              </a:ext>
            </a:extLst>
          </p:cNvPr>
          <p:cNvSpPr txBox="1"/>
          <p:nvPr/>
        </p:nvSpPr>
        <p:spPr>
          <a:xfrm>
            <a:off x="4239491" y="5098473"/>
            <a:ext cx="4345135"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panose="020F0502020204030204"/>
                <a:ea typeface="+mn-ea"/>
                <a:cs typeface="+mn-cs"/>
              </a:rPr>
              <a:t>“Rejoice in the Lord always, Again I will say, rejoice!”</a:t>
            </a:r>
          </a:p>
        </p:txBody>
      </p:sp>
    </p:spTree>
    <p:extLst>
      <p:ext uri="{BB962C8B-B14F-4D97-AF65-F5344CB8AC3E}">
        <p14:creationId xmlns:p14="http://schemas.microsoft.com/office/powerpoint/2010/main" val="186530476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605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C47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5" name="Rectangle 1034">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880" y="256540"/>
            <a:ext cx="877824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037" name="Straight Connector 1036">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71700" y="5768204"/>
            <a:ext cx="4800600" cy="0"/>
          </a:xfrm>
          <a:prstGeom prst="line">
            <a:avLst/>
          </a:prstGeom>
          <a:ln>
            <a:solidFill>
              <a:srgbClr val="3C475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FFAECB5-7191-101E-672E-5DAD48C26D8F}"/>
              </a:ext>
            </a:extLst>
          </p:cNvPr>
          <p:cNvSpPr>
            <a:spLocks noGrp="1"/>
          </p:cNvSpPr>
          <p:nvPr>
            <p:ph type="ctrTitle"/>
          </p:nvPr>
        </p:nvSpPr>
        <p:spPr>
          <a:xfrm>
            <a:off x="832485" y="4277356"/>
            <a:ext cx="7475220" cy="1459563"/>
          </a:xfrm>
        </p:spPr>
        <p:txBody>
          <a:bodyPr>
            <a:normAutofit/>
          </a:bodyPr>
          <a:lstStyle/>
          <a:p>
            <a:r>
              <a:rPr lang="en-US" sz="4400" b="1" dirty="0">
                <a:latin typeface="+mn-lt"/>
              </a:rPr>
              <a:t>Our Citizenship is in Heaven</a:t>
            </a:r>
          </a:p>
        </p:txBody>
      </p:sp>
      <p:sp>
        <p:nvSpPr>
          <p:cNvPr id="3" name="Subtitle 2">
            <a:extLst>
              <a:ext uri="{FF2B5EF4-FFF2-40B4-BE49-F238E27FC236}">
                <a16:creationId xmlns:a16="http://schemas.microsoft.com/office/drawing/2014/main" id="{7771B135-AC2E-DCFD-EC77-89570A67789A}"/>
              </a:ext>
            </a:extLst>
          </p:cNvPr>
          <p:cNvSpPr>
            <a:spLocks noGrp="1"/>
          </p:cNvSpPr>
          <p:nvPr>
            <p:ph type="subTitle" idx="1"/>
          </p:nvPr>
        </p:nvSpPr>
        <p:spPr>
          <a:xfrm>
            <a:off x="1282147" y="5799488"/>
            <a:ext cx="6575895" cy="801969"/>
          </a:xfrm>
        </p:spPr>
        <p:txBody>
          <a:bodyPr>
            <a:normAutofit/>
          </a:bodyPr>
          <a:lstStyle/>
          <a:p>
            <a:r>
              <a:rPr lang="en-US" sz="2800" b="1" dirty="0"/>
              <a:t>Philippians 3:17-21</a:t>
            </a:r>
          </a:p>
        </p:txBody>
      </p:sp>
      <p:pic>
        <p:nvPicPr>
          <p:cNvPr id="1028" name="Picture 4" descr="Who Wrote the Book of Philippians? - Author, Context, and Main Message">
            <a:extLst>
              <a:ext uri="{FF2B5EF4-FFF2-40B4-BE49-F238E27FC236}">
                <a16:creationId xmlns:a16="http://schemas.microsoft.com/office/drawing/2014/main" id="{69C6E9E0-A290-D9C7-CBC4-51FC807061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76" r="2" b="13555"/>
          <a:stretch/>
        </p:blipFill>
        <p:spPr bwMode="auto">
          <a:xfrm>
            <a:off x="182880" y="256540"/>
            <a:ext cx="8778240" cy="376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82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p:txBody>
          <a:bodyPr/>
          <a:lstStyle/>
          <a:p>
            <a:pPr algn="ctr"/>
            <a:r>
              <a:rPr lang="en-US" b="1" dirty="0">
                <a:solidFill>
                  <a:srgbClr val="002060"/>
                </a:solidFill>
                <a:latin typeface="+mn-lt"/>
              </a:rPr>
              <a:t>A Pattern to Acknowledge</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p:txBody>
          <a:bodyPr>
            <a:normAutofit/>
          </a:bodyPr>
          <a:lstStyle/>
          <a:p>
            <a:pPr marL="0" indent="0">
              <a:buSzPct val="80000"/>
              <a:buNone/>
            </a:pPr>
            <a:r>
              <a:rPr lang="en-US" sz="3200" b="1" dirty="0"/>
              <a:t>Brethren, join in following my example, and note those who so walk, as you have us for a pattern. </a:t>
            </a:r>
          </a:p>
          <a:p>
            <a:pPr marL="0" indent="0">
              <a:buNone/>
            </a:pPr>
            <a:endParaRPr lang="en-US" sz="800" b="1" dirty="0"/>
          </a:p>
          <a:p>
            <a:pPr marL="0" indent="0">
              <a:buNone/>
            </a:pPr>
            <a:r>
              <a:rPr lang="en-US" sz="3200" b="1" dirty="0"/>
              <a:t>Philippians 3:17</a:t>
            </a:r>
          </a:p>
        </p:txBody>
      </p:sp>
    </p:spTree>
    <p:extLst>
      <p:ext uri="{BB962C8B-B14F-4D97-AF65-F5344CB8AC3E}">
        <p14:creationId xmlns:p14="http://schemas.microsoft.com/office/powerpoint/2010/main" val="237831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p:txBody>
          <a:bodyPr/>
          <a:lstStyle/>
          <a:p>
            <a:pPr algn="ctr"/>
            <a:r>
              <a:rPr lang="en-US" b="1" dirty="0">
                <a:solidFill>
                  <a:srgbClr val="002060"/>
                </a:solidFill>
                <a:latin typeface="+mn-lt"/>
              </a:rPr>
              <a:t>A Pattern to Acknowledge</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p:txBody>
          <a:bodyPr>
            <a:normAutofit/>
          </a:bodyPr>
          <a:lstStyle/>
          <a:p>
            <a:pPr marL="0" indent="0">
              <a:buSzPct val="80000"/>
              <a:buNone/>
            </a:pPr>
            <a:r>
              <a:rPr lang="en-US" sz="3200" b="1" dirty="0"/>
              <a:t>Brethren, join in </a:t>
            </a:r>
            <a:r>
              <a:rPr lang="en-US" sz="3200" b="1" dirty="0">
                <a:highlight>
                  <a:srgbClr val="FFFF00"/>
                </a:highlight>
              </a:rPr>
              <a:t>following my example</a:t>
            </a:r>
            <a:r>
              <a:rPr lang="en-US" sz="3200" b="1" dirty="0"/>
              <a:t>, and note those who so walk, as you have us for a pattern. </a:t>
            </a:r>
          </a:p>
          <a:p>
            <a:pPr marL="0" indent="0">
              <a:buNone/>
            </a:pPr>
            <a:endParaRPr lang="en-US" sz="800" b="1" dirty="0"/>
          </a:p>
          <a:p>
            <a:pPr marL="0" indent="0">
              <a:buNone/>
            </a:pPr>
            <a:r>
              <a:rPr lang="en-US" sz="3200" b="1" dirty="0"/>
              <a:t>Philippians 3:17</a:t>
            </a:r>
          </a:p>
        </p:txBody>
      </p:sp>
    </p:spTree>
    <p:extLst>
      <p:ext uri="{BB962C8B-B14F-4D97-AF65-F5344CB8AC3E}">
        <p14:creationId xmlns:p14="http://schemas.microsoft.com/office/powerpoint/2010/main" val="151657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p:txBody>
          <a:bodyPr/>
          <a:lstStyle/>
          <a:p>
            <a:pPr algn="ctr"/>
            <a:r>
              <a:rPr lang="en-US" b="1" dirty="0">
                <a:solidFill>
                  <a:srgbClr val="002060"/>
                </a:solidFill>
                <a:latin typeface="+mn-lt"/>
              </a:rPr>
              <a:t>A Pattern to Acknowledge</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p:txBody>
          <a:bodyPr>
            <a:normAutofit/>
          </a:bodyPr>
          <a:lstStyle/>
          <a:p>
            <a:pPr marL="0" indent="0">
              <a:buSzPct val="80000"/>
              <a:buNone/>
            </a:pPr>
            <a:r>
              <a:rPr lang="en-US" sz="3200" b="1" dirty="0"/>
              <a:t>Brethren, join in following my example, and </a:t>
            </a:r>
            <a:r>
              <a:rPr lang="en-US" sz="3200" b="1" dirty="0">
                <a:highlight>
                  <a:srgbClr val="FFFF00"/>
                </a:highlight>
              </a:rPr>
              <a:t>note those who so walk</a:t>
            </a:r>
            <a:r>
              <a:rPr lang="en-US" sz="3200" b="1" dirty="0"/>
              <a:t>, as you have</a:t>
            </a:r>
            <a:r>
              <a:rPr lang="en-US" sz="3200" b="1" dirty="0">
                <a:highlight>
                  <a:srgbClr val="FFFF00"/>
                </a:highlight>
              </a:rPr>
              <a:t> us </a:t>
            </a:r>
            <a:r>
              <a:rPr lang="en-US" sz="3200" b="1" dirty="0"/>
              <a:t>for a pattern. </a:t>
            </a:r>
          </a:p>
          <a:p>
            <a:pPr marL="0" indent="0">
              <a:buNone/>
            </a:pPr>
            <a:endParaRPr lang="en-US" sz="800" b="1" dirty="0"/>
          </a:p>
          <a:p>
            <a:pPr marL="0" indent="0">
              <a:buNone/>
            </a:pPr>
            <a:r>
              <a:rPr lang="en-US" sz="3200" b="1" dirty="0"/>
              <a:t>Philippians 3:17</a:t>
            </a:r>
          </a:p>
        </p:txBody>
      </p:sp>
    </p:spTree>
    <p:extLst>
      <p:ext uri="{BB962C8B-B14F-4D97-AF65-F5344CB8AC3E}">
        <p14:creationId xmlns:p14="http://schemas.microsoft.com/office/powerpoint/2010/main" val="8395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p:txBody>
          <a:bodyPr/>
          <a:lstStyle/>
          <a:p>
            <a:pPr algn="ctr"/>
            <a:r>
              <a:rPr lang="en-US" b="1" dirty="0">
                <a:solidFill>
                  <a:srgbClr val="002060"/>
                </a:solidFill>
                <a:latin typeface="+mn-lt"/>
              </a:rPr>
              <a:t>A Pattern to Acknowledge</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p:txBody>
          <a:bodyPr>
            <a:normAutofit/>
          </a:bodyPr>
          <a:lstStyle/>
          <a:p>
            <a:pPr marL="0" indent="0">
              <a:buSzPct val="80000"/>
              <a:buNone/>
            </a:pPr>
            <a:r>
              <a:rPr lang="en-US" sz="3200" b="1" dirty="0"/>
              <a:t>Brethren, join in following my example, and note those who so walk, as you have us for a </a:t>
            </a:r>
            <a:r>
              <a:rPr lang="en-US" sz="3200" b="1" dirty="0">
                <a:highlight>
                  <a:srgbClr val="FFFF00"/>
                </a:highlight>
              </a:rPr>
              <a:t>pattern</a:t>
            </a:r>
            <a:r>
              <a:rPr lang="en-US" sz="3200" b="1" dirty="0"/>
              <a:t>. </a:t>
            </a:r>
          </a:p>
          <a:p>
            <a:pPr marL="0" indent="0">
              <a:buNone/>
            </a:pPr>
            <a:endParaRPr lang="en-US" sz="800" b="1" dirty="0"/>
          </a:p>
          <a:p>
            <a:pPr marL="0" indent="0">
              <a:buNone/>
            </a:pPr>
            <a:r>
              <a:rPr lang="en-US" sz="3200" b="1" dirty="0"/>
              <a:t>Philippians 3:17</a:t>
            </a:r>
          </a:p>
        </p:txBody>
      </p:sp>
      <p:sp>
        <p:nvSpPr>
          <p:cNvPr id="4" name="Rectangle: Rounded Corners 3">
            <a:extLst>
              <a:ext uri="{FF2B5EF4-FFF2-40B4-BE49-F238E27FC236}">
                <a16:creationId xmlns:a16="http://schemas.microsoft.com/office/drawing/2014/main" id="{C6199995-982A-D26D-41E1-A226A5BEC724}"/>
              </a:ext>
            </a:extLst>
          </p:cNvPr>
          <p:cNvSpPr/>
          <p:nvPr/>
        </p:nvSpPr>
        <p:spPr>
          <a:xfrm>
            <a:off x="3768439" y="3768444"/>
            <a:ext cx="4746911" cy="2644054"/>
          </a:xfrm>
          <a:prstGeom prst="roundRect">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FD60B0E-2F82-5FEA-79FB-06F6C30DA649}"/>
              </a:ext>
            </a:extLst>
          </p:cNvPr>
          <p:cNvSpPr txBox="1"/>
          <p:nvPr/>
        </p:nvSpPr>
        <p:spPr>
          <a:xfrm>
            <a:off x="3962402" y="3879280"/>
            <a:ext cx="4322619" cy="224676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err="1">
                <a:ln>
                  <a:noFill/>
                </a:ln>
                <a:solidFill>
                  <a:prstClr val="black"/>
                </a:solidFill>
                <a:effectLst/>
                <a:uLnTx/>
                <a:uFillTx/>
                <a:latin typeface="Calibri" panose="020F0502020204030204"/>
                <a:ea typeface="+mn-ea"/>
                <a:cs typeface="+mn-cs"/>
              </a:rPr>
              <a:t>tupos</a:t>
            </a:r>
            <a:endParaRPr kumimoji="0" lang="en-US" sz="28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English word “type.” </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The mark or impression from a blow. </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 model for imitation. </a:t>
            </a:r>
          </a:p>
        </p:txBody>
      </p:sp>
    </p:spTree>
    <p:extLst>
      <p:ext uri="{BB962C8B-B14F-4D97-AF65-F5344CB8AC3E}">
        <p14:creationId xmlns:p14="http://schemas.microsoft.com/office/powerpoint/2010/main" val="106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p:txBody>
          <a:bodyPr/>
          <a:lstStyle/>
          <a:p>
            <a:pPr algn="ctr"/>
            <a:r>
              <a:rPr lang="en-US" b="1" dirty="0">
                <a:solidFill>
                  <a:srgbClr val="002060"/>
                </a:solidFill>
                <a:latin typeface="+mn-lt"/>
              </a:rPr>
              <a:t>A People to Avoid</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a:xfrm>
            <a:off x="628650" y="1825624"/>
            <a:ext cx="7886700" cy="4667249"/>
          </a:xfrm>
        </p:spPr>
        <p:txBody>
          <a:bodyPr>
            <a:normAutofit/>
          </a:bodyPr>
          <a:lstStyle/>
          <a:p>
            <a:pPr marL="514350" indent="-514350">
              <a:buSzPct val="80000"/>
              <a:buFont typeface="+mj-lt"/>
              <a:buAutoNum type="arabicPeriod" startAt="18"/>
            </a:pPr>
            <a:r>
              <a:rPr lang="en-US" sz="3200" b="1" dirty="0"/>
              <a:t>For many walk, of whom I have told you often, and now tell you even weeping, that they are the enemies of the cross of Christ: </a:t>
            </a:r>
          </a:p>
          <a:p>
            <a:pPr marL="514350" indent="-514350">
              <a:buSzPct val="80000"/>
              <a:buFont typeface="+mj-lt"/>
              <a:buAutoNum type="arabicPeriod" startAt="18"/>
            </a:pPr>
            <a:r>
              <a:rPr lang="en-US" sz="3200" b="1" dirty="0"/>
              <a:t>whose end is destruction, whose god is their belly, and whose glory is in their shame — who set their mind on earthly things. </a:t>
            </a:r>
          </a:p>
          <a:p>
            <a:pPr marL="0" indent="0">
              <a:buNone/>
            </a:pPr>
            <a:endParaRPr lang="en-US" sz="800" b="1" dirty="0"/>
          </a:p>
          <a:p>
            <a:pPr marL="0" indent="0">
              <a:buNone/>
            </a:pPr>
            <a:r>
              <a:rPr lang="en-US" sz="3200" b="1" dirty="0"/>
              <a:t>Philippians 3:18-19</a:t>
            </a:r>
          </a:p>
        </p:txBody>
      </p:sp>
    </p:spTree>
    <p:extLst>
      <p:ext uri="{BB962C8B-B14F-4D97-AF65-F5344CB8AC3E}">
        <p14:creationId xmlns:p14="http://schemas.microsoft.com/office/powerpoint/2010/main" val="20724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p:txBody>
          <a:bodyPr/>
          <a:lstStyle/>
          <a:p>
            <a:pPr algn="ctr"/>
            <a:r>
              <a:rPr lang="en-US" b="1" dirty="0">
                <a:solidFill>
                  <a:srgbClr val="002060"/>
                </a:solidFill>
                <a:latin typeface="+mn-lt"/>
              </a:rPr>
              <a:t>A People to Avoid</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a:xfrm>
            <a:off x="628650" y="1825624"/>
            <a:ext cx="7886700" cy="4667249"/>
          </a:xfrm>
        </p:spPr>
        <p:txBody>
          <a:bodyPr>
            <a:normAutofit/>
          </a:bodyPr>
          <a:lstStyle/>
          <a:p>
            <a:pPr marL="514350" indent="-514350">
              <a:buSzPct val="80000"/>
              <a:buFont typeface="+mj-lt"/>
              <a:buAutoNum type="arabicPeriod" startAt="18"/>
            </a:pPr>
            <a:r>
              <a:rPr lang="en-US" sz="3200" b="1" dirty="0"/>
              <a:t>For many walk, of whom I have told you often, and now tell you even weeping, that they are the </a:t>
            </a:r>
            <a:r>
              <a:rPr lang="en-US" sz="3200" b="1" dirty="0">
                <a:highlight>
                  <a:srgbClr val="FFFF00"/>
                </a:highlight>
              </a:rPr>
              <a:t>enemies of the cross of Christ</a:t>
            </a:r>
            <a:r>
              <a:rPr lang="en-US" sz="3200" b="1" dirty="0"/>
              <a:t>: </a:t>
            </a:r>
          </a:p>
          <a:p>
            <a:pPr marL="514350" indent="-514350">
              <a:buSzPct val="80000"/>
              <a:buFont typeface="+mj-lt"/>
              <a:buAutoNum type="arabicPeriod" startAt="18"/>
            </a:pPr>
            <a:r>
              <a:rPr lang="en-US" sz="3200" b="1" dirty="0"/>
              <a:t>whose end is destruction, whose god is their belly, and whose glory is in their shame — who set their mind on earthly things. </a:t>
            </a:r>
          </a:p>
          <a:p>
            <a:pPr marL="0" indent="0">
              <a:buNone/>
            </a:pPr>
            <a:endParaRPr lang="en-US" sz="800" b="1" dirty="0"/>
          </a:p>
          <a:p>
            <a:pPr marL="0" indent="0">
              <a:buNone/>
            </a:pPr>
            <a:r>
              <a:rPr lang="en-US" sz="3200" b="1" dirty="0"/>
              <a:t>Philippians 3:18-19</a:t>
            </a:r>
          </a:p>
        </p:txBody>
      </p:sp>
    </p:spTree>
    <p:extLst>
      <p:ext uri="{BB962C8B-B14F-4D97-AF65-F5344CB8AC3E}">
        <p14:creationId xmlns:p14="http://schemas.microsoft.com/office/powerpoint/2010/main" val="165494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p:txBody>
          <a:bodyPr/>
          <a:lstStyle/>
          <a:p>
            <a:pPr algn="ctr"/>
            <a:r>
              <a:rPr lang="en-US" b="1" dirty="0">
                <a:solidFill>
                  <a:srgbClr val="002060"/>
                </a:solidFill>
                <a:latin typeface="+mn-lt"/>
              </a:rPr>
              <a:t>A People to Avoid</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a:xfrm>
            <a:off x="628650" y="1825624"/>
            <a:ext cx="7886700" cy="4667249"/>
          </a:xfrm>
        </p:spPr>
        <p:txBody>
          <a:bodyPr>
            <a:normAutofit/>
          </a:bodyPr>
          <a:lstStyle/>
          <a:p>
            <a:pPr marL="514350" indent="-514350">
              <a:buSzPct val="80000"/>
              <a:buFont typeface="+mj-lt"/>
              <a:buAutoNum type="arabicPeriod" startAt="18"/>
            </a:pPr>
            <a:r>
              <a:rPr lang="en-US" sz="3200" b="1" dirty="0"/>
              <a:t>For many walk, of whom I have told you often, and now tell you even weeping, that they are the enemies of the cross of Christ: </a:t>
            </a:r>
          </a:p>
          <a:p>
            <a:pPr marL="514350" indent="-514350">
              <a:buSzPct val="80000"/>
              <a:buFont typeface="+mj-lt"/>
              <a:buAutoNum type="arabicPeriod" startAt="18"/>
            </a:pPr>
            <a:r>
              <a:rPr lang="en-US" sz="3200" b="1" dirty="0">
                <a:highlight>
                  <a:srgbClr val="FFFF00"/>
                </a:highlight>
              </a:rPr>
              <a:t>whose end is destruction</a:t>
            </a:r>
            <a:r>
              <a:rPr lang="en-US" sz="3200" b="1" dirty="0"/>
              <a:t>, whose god is their belly, and whose glory is in their shame — who set their mind on earthly things. </a:t>
            </a:r>
          </a:p>
          <a:p>
            <a:pPr marL="0" indent="0">
              <a:buNone/>
            </a:pPr>
            <a:endParaRPr lang="en-US" sz="800" b="1" dirty="0"/>
          </a:p>
          <a:p>
            <a:pPr marL="0" indent="0">
              <a:buNone/>
            </a:pPr>
            <a:r>
              <a:rPr lang="en-US" sz="3200" b="1" dirty="0"/>
              <a:t>Philippians 3:18-19</a:t>
            </a:r>
          </a:p>
        </p:txBody>
      </p:sp>
    </p:spTree>
    <p:extLst>
      <p:ext uri="{BB962C8B-B14F-4D97-AF65-F5344CB8AC3E}">
        <p14:creationId xmlns:p14="http://schemas.microsoft.com/office/powerpoint/2010/main" val="51591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1534</TotalTime>
  <Words>778</Words>
  <Application>Microsoft Office PowerPoint</Application>
  <PresentationFormat>On-screen Show (4:3)</PresentationFormat>
  <Paragraphs>77</Paragraphs>
  <Slides>18</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Calibri Light</vt:lpstr>
      <vt:lpstr>3_Office Theme</vt:lpstr>
      <vt:lpstr>1_Office Theme</vt:lpstr>
      <vt:lpstr>PowerPoint Presentation</vt:lpstr>
      <vt:lpstr>Our Citizenship is in Heaven</vt:lpstr>
      <vt:lpstr>A Pattern to Acknowledge</vt:lpstr>
      <vt:lpstr>A Pattern to Acknowledge</vt:lpstr>
      <vt:lpstr>A Pattern to Acknowledge</vt:lpstr>
      <vt:lpstr>A Pattern to Acknowledge</vt:lpstr>
      <vt:lpstr>A People to Avoid</vt:lpstr>
      <vt:lpstr>A People to Avoid</vt:lpstr>
      <vt:lpstr>A People to Avoid</vt:lpstr>
      <vt:lpstr>A People to Avoid</vt:lpstr>
      <vt:lpstr>A People to Avoid</vt:lpstr>
      <vt:lpstr>A People to Avoid</vt:lpstr>
      <vt:lpstr>A Purpose to Achieve</vt:lpstr>
      <vt:lpstr>A Purpose to Achieve</vt:lpstr>
      <vt:lpstr>A Purpose to Achieve</vt:lpstr>
      <vt:lpstr>A Purpose to Achieve</vt:lpstr>
      <vt:lpstr>PowerPoint Presentation</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dc:description/>
  <cp:lastModifiedBy>Michael Hepner</cp:lastModifiedBy>
  <cp:revision>181</cp:revision>
  <dcterms:created xsi:type="dcterms:W3CDTF">2008-03-16T18:22:36Z</dcterms:created>
  <dcterms:modified xsi:type="dcterms:W3CDTF">2022-10-30T20:23:46Z</dcterms:modified>
</cp:coreProperties>
</file>