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70" r:id="rId2"/>
    <p:sldMasterId id="2147483772" r:id="rId3"/>
  </p:sldMasterIdLst>
  <p:notesMasterIdLst>
    <p:notesMasterId r:id="rId38"/>
  </p:notesMasterIdLst>
  <p:sldIdLst>
    <p:sldId id="336" r:id="rId4"/>
    <p:sldId id="577" r:id="rId5"/>
    <p:sldId id="578" r:id="rId6"/>
    <p:sldId id="258" r:id="rId7"/>
    <p:sldId id="579" r:id="rId8"/>
    <p:sldId id="580" r:id="rId9"/>
    <p:sldId id="261" r:id="rId10"/>
    <p:sldId id="262" r:id="rId11"/>
    <p:sldId id="263" r:id="rId12"/>
    <p:sldId id="264" r:id="rId13"/>
    <p:sldId id="265" r:id="rId14"/>
    <p:sldId id="570" r:id="rId15"/>
    <p:sldId id="257" r:id="rId16"/>
    <p:sldId id="256" r:id="rId17"/>
    <p:sldId id="335" r:id="rId18"/>
    <p:sldId id="57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266" r:id="rId36"/>
    <p:sldId id="26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83" d="100"/>
          <a:sy n="83" d="100"/>
        </p:scale>
        <p:origin x="508"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36"/>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10/9/2022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5685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45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56610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01029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728858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extLst>
      <p:ext uri="{BB962C8B-B14F-4D97-AF65-F5344CB8AC3E}">
        <p14:creationId xmlns:p14="http://schemas.microsoft.com/office/powerpoint/2010/main" val="290595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3735072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417132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EE0B3-64D9-4BB9-94BE-6933DB31694A}"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85170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EE0B3-64D9-4BB9-94BE-6933DB31694A}"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3386624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EE0B3-64D9-4BB9-94BE-6933DB31694A}"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1146176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EE0B3-64D9-4BB9-94BE-6933DB31694A}" type="datetimeFigureOut">
              <a:rPr lang="en-US" smtClean="0"/>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894685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EE0B3-64D9-4BB9-94BE-6933DB31694A}" type="datetimeFigureOut">
              <a:rPr lang="en-US" smtClean="0"/>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128323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462279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EE0B3-64D9-4BB9-94BE-6933DB31694A}"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995664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EE0B3-64D9-4BB9-94BE-6933DB31694A}"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495921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3288905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EE0B3-64D9-4BB9-94BE-6933DB31694A}"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3B2FF-CAEC-4441-9652-2589DCCE5C26}" type="slidenum">
              <a:rPr lang="en-US" smtClean="0"/>
              <a:t>‹#›</a:t>
            </a:fld>
            <a:endParaRPr lang="en-US"/>
          </a:p>
        </p:txBody>
      </p:sp>
    </p:spTree>
    <p:extLst>
      <p:ext uri="{BB962C8B-B14F-4D97-AF65-F5344CB8AC3E}">
        <p14:creationId xmlns:p14="http://schemas.microsoft.com/office/powerpoint/2010/main" val="282115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0F119-1FF8-4546-B33C-D899D33F052B}"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17388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60F119-1FF8-4546-B33C-D899D33F052B}"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9927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60F119-1FF8-4546-B33C-D899D33F052B}"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8570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60F119-1FF8-4546-B33C-D899D33F052B}" type="datetimeFigureOut">
              <a:rPr lang="en-US" smtClean="0"/>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5162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0F119-1FF8-4546-B33C-D899D33F052B}" type="datetimeFigureOut">
              <a:rPr lang="en-US" smtClean="0"/>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70298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277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47680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0F119-1FF8-4546-B33C-D899D33F052B}" type="datetimeFigureOut">
              <a:rPr lang="en-US" smtClean="0"/>
              <a:t>10/9/2022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070FE-0EBA-446C-AA80-56E31AE14312}" type="slidenum">
              <a:rPr lang="en-US" smtClean="0"/>
              <a:t>‹#›</a:t>
            </a:fld>
            <a:endParaRPr lang="en-US"/>
          </a:p>
        </p:txBody>
      </p:sp>
    </p:spTree>
    <p:extLst>
      <p:ext uri="{BB962C8B-B14F-4D97-AF65-F5344CB8AC3E}">
        <p14:creationId xmlns:p14="http://schemas.microsoft.com/office/powerpoint/2010/main" val="35498022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10/9/2022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extLst>
      <p:ext uri="{BB962C8B-B14F-4D97-AF65-F5344CB8AC3E}">
        <p14:creationId xmlns:p14="http://schemas.microsoft.com/office/powerpoint/2010/main" val="2717084253"/>
      </p:ext>
    </p:extLst>
  </p:cSld>
  <p:clrMap bg1="lt1" tx1="dk1" bg2="lt2" tx2="dk2" accent1="accent1" accent2="accent2" accent3="accent3" accent4="accent4" accent5="accent5" accent6="accent6" hlink="hlink" folHlink="folHlink"/>
  <p:sldLayoutIdLst>
    <p:sldLayoutId id="21474837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EE0B3-64D9-4BB9-94BE-6933DB31694A}" type="datetimeFigureOut">
              <a:rPr lang="en-US" smtClean="0"/>
              <a:t>10/9/2022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3B2FF-CAEC-4441-9652-2589DCCE5C26}" type="slidenum">
              <a:rPr lang="en-US" smtClean="0"/>
              <a:t>‹#›</a:t>
            </a:fld>
            <a:endParaRPr lang="en-US"/>
          </a:p>
        </p:txBody>
      </p:sp>
    </p:spTree>
    <p:extLst>
      <p:ext uri="{BB962C8B-B14F-4D97-AF65-F5344CB8AC3E}">
        <p14:creationId xmlns:p14="http://schemas.microsoft.com/office/powerpoint/2010/main" val="4055254570"/>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8230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368 - Rock Of Ages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368 - Rock Of Ages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200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asons to Rejoice: Lessons from Philippians -">
            <a:extLst>
              <a:ext uri="{FF2B5EF4-FFF2-40B4-BE49-F238E27FC236}">
                <a16:creationId xmlns:a16="http://schemas.microsoft.com/office/drawing/2014/main" id="{D935068F-3402-65F5-D30B-9C9B631AA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6950"/>
            <a:ext cx="9144000" cy="486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7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C4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256540"/>
            <a:ext cx="877824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037" name="Straight Connector 1036">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5768204"/>
            <a:ext cx="4800600" cy="0"/>
          </a:xfrm>
          <a:prstGeom prst="line">
            <a:avLst/>
          </a:prstGeom>
          <a:ln>
            <a:solidFill>
              <a:srgbClr val="3C475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FAECB5-7191-101E-672E-5DAD48C26D8F}"/>
              </a:ext>
            </a:extLst>
          </p:cNvPr>
          <p:cNvSpPr>
            <a:spLocks noGrp="1"/>
          </p:cNvSpPr>
          <p:nvPr>
            <p:ph type="ctrTitle"/>
          </p:nvPr>
        </p:nvSpPr>
        <p:spPr>
          <a:xfrm>
            <a:off x="832485" y="4277356"/>
            <a:ext cx="7475220" cy="1459563"/>
          </a:xfrm>
        </p:spPr>
        <p:txBody>
          <a:bodyPr>
            <a:normAutofit/>
          </a:bodyPr>
          <a:lstStyle/>
          <a:p>
            <a:r>
              <a:rPr lang="en-US" sz="4400" b="1" dirty="0">
                <a:latin typeface="+mn-lt"/>
              </a:rPr>
              <a:t>Counting All Things Loss </a:t>
            </a:r>
            <a:br>
              <a:rPr lang="en-US" sz="4400" b="1" dirty="0">
                <a:latin typeface="+mn-lt"/>
              </a:rPr>
            </a:br>
            <a:r>
              <a:rPr lang="en-US" sz="4400" b="1" dirty="0">
                <a:latin typeface="+mn-lt"/>
              </a:rPr>
              <a:t>for Christ</a:t>
            </a:r>
          </a:p>
        </p:txBody>
      </p:sp>
      <p:sp>
        <p:nvSpPr>
          <p:cNvPr id="3" name="Subtitle 2">
            <a:extLst>
              <a:ext uri="{FF2B5EF4-FFF2-40B4-BE49-F238E27FC236}">
                <a16:creationId xmlns:a16="http://schemas.microsoft.com/office/drawing/2014/main" id="{7771B135-AC2E-DCFD-EC77-89570A67789A}"/>
              </a:ext>
            </a:extLst>
          </p:cNvPr>
          <p:cNvSpPr>
            <a:spLocks noGrp="1"/>
          </p:cNvSpPr>
          <p:nvPr>
            <p:ph type="subTitle" idx="1"/>
          </p:nvPr>
        </p:nvSpPr>
        <p:spPr>
          <a:xfrm>
            <a:off x="1282147" y="5799488"/>
            <a:ext cx="6575895" cy="801969"/>
          </a:xfrm>
        </p:spPr>
        <p:txBody>
          <a:bodyPr>
            <a:normAutofit/>
          </a:bodyPr>
          <a:lstStyle/>
          <a:p>
            <a:r>
              <a:rPr lang="en-US" sz="2800" b="1" dirty="0"/>
              <a:t>Philippians 3:1-11</a:t>
            </a:r>
          </a:p>
        </p:txBody>
      </p:sp>
      <p:pic>
        <p:nvPicPr>
          <p:cNvPr id="1028" name="Picture 4" descr="Who Wrote the Book of Philippians? - Author, Context, and Main Message">
            <a:extLst>
              <a:ext uri="{FF2B5EF4-FFF2-40B4-BE49-F238E27FC236}">
                <a16:creationId xmlns:a16="http://schemas.microsoft.com/office/drawing/2014/main" id="{69C6E9E0-A290-D9C7-CBC4-51FC807061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76" r="2" b="13555"/>
          <a:stretch/>
        </p:blipFill>
        <p:spPr bwMode="auto">
          <a:xfrm>
            <a:off x="182880" y="256540"/>
            <a:ext cx="877824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2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133C-135B-04F9-2254-6A964FD3784D}"/>
              </a:ext>
            </a:extLst>
          </p:cNvPr>
          <p:cNvSpPr>
            <a:spLocks noGrp="1"/>
          </p:cNvSpPr>
          <p:nvPr>
            <p:ph type="title"/>
          </p:nvPr>
        </p:nvSpPr>
        <p:spPr>
          <a:xfrm>
            <a:off x="628650" y="448257"/>
            <a:ext cx="7886700" cy="854074"/>
          </a:xfrm>
          <a:solidFill>
            <a:srgbClr val="C0000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mn-lt"/>
              </a:rPr>
              <a:t>Warning</a:t>
            </a:r>
          </a:p>
        </p:txBody>
      </p:sp>
      <p:sp>
        <p:nvSpPr>
          <p:cNvPr id="3" name="Content Placeholder 2">
            <a:extLst>
              <a:ext uri="{FF2B5EF4-FFF2-40B4-BE49-F238E27FC236}">
                <a16:creationId xmlns:a16="http://schemas.microsoft.com/office/drawing/2014/main" id="{46E5DC6E-DFB9-21D9-6DA7-B45C92CE2B23}"/>
              </a:ext>
            </a:extLst>
          </p:cNvPr>
          <p:cNvSpPr>
            <a:spLocks noGrp="1"/>
          </p:cNvSpPr>
          <p:nvPr>
            <p:ph idx="1"/>
          </p:nvPr>
        </p:nvSpPr>
        <p:spPr>
          <a:xfrm>
            <a:off x="628650" y="1825624"/>
            <a:ext cx="7886700" cy="4782993"/>
          </a:xfrm>
        </p:spPr>
        <p:txBody>
          <a:bodyPr>
            <a:normAutofit/>
          </a:bodyPr>
          <a:lstStyle/>
          <a:p>
            <a:pPr marL="514350" indent="-514350">
              <a:buFont typeface="+mj-lt"/>
              <a:buAutoNum type="arabicPeriod" startAt="2"/>
            </a:pPr>
            <a:r>
              <a:rPr lang="en-US" sz="3200" b="1" dirty="0"/>
              <a:t>Beware of </a:t>
            </a:r>
            <a:r>
              <a:rPr lang="en-US" sz="3200" b="1" dirty="0">
                <a:highlight>
                  <a:srgbClr val="FFFF00"/>
                </a:highlight>
              </a:rPr>
              <a:t>dogs</a:t>
            </a:r>
            <a:r>
              <a:rPr lang="en-US" sz="3200" b="1" dirty="0"/>
              <a:t>, beware of </a:t>
            </a:r>
            <a:r>
              <a:rPr lang="en-US" sz="3200" b="1" dirty="0">
                <a:highlight>
                  <a:srgbClr val="FFFF00"/>
                </a:highlight>
              </a:rPr>
              <a:t>evil workers</a:t>
            </a:r>
            <a:r>
              <a:rPr lang="en-US" sz="3200" b="1" dirty="0"/>
              <a:t>, beware of the </a:t>
            </a:r>
            <a:r>
              <a:rPr lang="en-US" sz="3200" b="1" dirty="0">
                <a:highlight>
                  <a:srgbClr val="FFFF00"/>
                </a:highlight>
              </a:rPr>
              <a:t>mutilation</a:t>
            </a:r>
            <a:r>
              <a:rPr lang="en-US" sz="3200" b="1" dirty="0"/>
              <a:t>! </a:t>
            </a:r>
          </a:p>
          <a:p>
            <a:pPr marL="514350" indent="-514350">
              <a:buFont typeface="+mj-lt"/>
              <a:buAutoNum type="arabicPeriod" startAt="2"/>
            </a:pPr>
            <a:r>
              <a:rPr lang="en-US" sz="3200" b="1" dirty="0"/>
              <a:t>For we are the circumcision, who worship God in the Spirit, rejoice in Christ Jesus, and have no confidence in the flesh, </a:t>
            </a:r>
          </a:p>
          <a:p>
            <a:pPr marL="514350" indent="-514350">
              <a:buFont typeface="+mj-lt"/>
              <a:buAutoNum type="arabicPeriod" startAt="2"/>
            </a:pPr>
            <a:r>
              <a:rPr lang="en-US" sz="3200" b="1" dirty="0"/>
              <a:t>though I also might have confidence in the flesh. If anyone else </a:t>
            </a:r>
            <a:r>
              <a:rPr lang="en-US" sz="3200" b="1" dirty="0">
                <a:highlight>
                  <a:srgbClr val="FFFF00"/>
                </a:highlight>
              </a:rPr>
              <a:t>thinks he may have confidence in the flesh</a:t>
            </a:r>
            <a:r>
              <a:rPr lang="en-US" sz="3200" b="1" dirty="0"/>
              <a:t>, I more so: </a:t>
            </a:r>
          </a:p>
          <a:p>
            <a:pPr marL="0" indent="0">
              <a:buNone/>
            </a:pPr>
            <a:endParaRPr lang="en-US" sz="800" b="1" dirty="0"/>
          </a:p>
          <a:p>
            <a:pPr marL="0" indent="0">
              <a:buNone/>
            </a:pPr>
            <a:r>
              <a:rPr lang="en-US" sz="3200" b="1" dirty="0"/>
              <a:t>Philippians 3:1-3</a:t>
            </a:r>
          </a:p>
        </p:txBody>
      </p:sp>
    </p:spTree>
    <p:extLst>
      <p:ext uri="{BB962C8B-B14F-4D97-AF65-F5344CB8AC3E}">
        <p14:creationId xmlns:p14="http://schemas.microsoft.com/office/powerpoint/2010/main" val="356844439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Overcoming Religious Arrogance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Font typeface="+mj-lt"/>
              <a:buAutoNum type="arabicPeriod" startAt="5"/>
            </a:pPr>
            <a:r>
              <a:rPr lang="en-US" sz="3200" b="1" dirty="0"/>
              <a:t>circumcised the eighth day, of the stock of Israel, of the tribe of Benjamin, a Hebrew of the Hebrews; concerning the law, a Pharisee; </a:t>
            </a:r>
          </a:p>
          <a:p>
            <a:pPr marL="514350" indent="-514350">
              <a:buFont typeface="+mj-lt"/>
              <a:buAutoNum type="arabicPeriod" startAt="5"/>
            </a:pPr>
            <a:r>
              <a:rPr lang="en-US" sz="3200" b="1" dirty="0"/>
              <a:t>concerning zeal, persecuting the church; concerning the righteousness which is in the law, blameless. </a:t>
            </a:r>
          </a:p>
          <a:p>
            <a:pPr marL="0" indent="0">
              <a:buNone/>
            </a:pPr>
            <a:endParaRPr lang="en-US" sz="800" b="1" dirty="0"/>
          </a:p>
          <a:p>
            <a:pPr marL="0" indent="0">
              <a:buNone/>
            </a:pPr>
            <a:r>
              <a:rPr lang="en-US" sz="3200" b="1" dirty="0"/>
              <a:t>Philippians 3:5-6</a:t>
            </a:r>
          </a:p>
        </p:txBody>
      </p:sp>
    </p:spTree>
    <p:extLst>
      <p:ext uri="{BB962C8B-B14F-4D97-AF65-F5344CB8AC3E}">
        <p14:creationId xmlns:p14="http://schemas.microsoft.com/office/powerpoint/2010/main" val="204108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Overcoming Religious Arrogance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Font typeface="+mj-lt"/>
              <a:buAutoNum type="arabicPeriod" startAt="5"/>
            </a:pPr>
            <a:r>
              <a:rPr lang="en-US" sz="3200" b="1" dirty="0">
                <a:highlight>
                  <a:srgbClr val="FFFF00"/>
                </a:highlight>
              </a:rPr>
              <a:t>circumcised the eighth day</a:t>
            </a:r>
            <a:r>
              <a:rPr lang="en-US" sz="3200" b="1" dirty="0"/>
              <a:t>, of the stock of Israel, of the tribe of Benjamin, a Hebrew of the Hebrews; concerning the law, a Pharisee; </a:t>
            </a:r>
          </a:p>
          <a:p>
            <a:pPr marL="514350" indent="-514350">
              <a:buFont typeface="+mj-lt"/>
              <a:buAutoNum type="arabicPeriod" startAt="5"/>
            </a:pPr>
            <a:r>
              <a:rPr lang="en-US" sz="3200" b="1" dirty="0"/>
              <a:t>concerning zeal, persecuting the church; concerning the righteousness which is in the law, blameless. </a:t>
            </a:r>
          </a:p>
          <a:p>
            <a:pPr marL="0" indent="0">
              <a:buNone/>
            </a:pPr>
            <a:endParaRPr lang="en-US" sz="800" b="1" dirty="0"/>
          </a:p>
          <a:p>
            <a:pPr marL="0" indent="0">
              <a:buNone/>
            </a:pPr>
            <a:r>
              <a:rPr lang="en-US" sz="3200" b="1" dirty="0"/>
              <a:t>Philippians 3:5-6</a:t>
            </a:r>
          </a:p>
        </p:txBody>
      </p:sp>
    </p:spTree>
    <p:extLst>
      <p:ext uri="{BB962C8B-B14F-4D97-AF65-F5344CB8AC3E}">
        <p14:creationId xmlns:p14="http://schemas.microsoft.com/office/powerpoint/2010/main" val="8289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Overcoming Religious Arrogance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Font typeface="+mj-lt"/>
              <a:buAutoNum type="arabicPeriod" startAt="5"/>
            </a:pPr>
            <a:r>
              <a:rPr lang="en-US" sz="3200" b="1" dirty="0"/>
              <a:t>circumcised the eighth day, </a:t>
            </a:r>
            <a:r>
              <a:rPr lang="en-US" sz="3200" b="1" dirty="0">
                <a:highlight>
                  <a:srgbClr val="FFFF00"/>
                </a:highlight>
              </a:rPr>
              <a:t>of the stock of Israel</a:t>
            </a:r>
            <a:r>
              <a:rPr lang="en-US" sz="3200" b="1" dirty="0"/>
              <a:t>, of the tribe of Benjamin, a Hebrew of the Hebrews; concerning the law, a Pharisee; </a:t>
            </a:r>
          </a:p>
          <a:p>
            <a:pPr marL="514350" indent="-514350">
              <a:buFont typeface="+mj-lt"/>
              <a:buAutoNum type="arabicPeriod" startAt="5"/>
            </a:pPr>
            <a:r>
              <a:rPr lang="en-US" sz="3200" b="1" dirty="0"/>
              <a:t>concerning zeal, persecuting the church; concerning the righteousness which is in the law, blameless. </a:t>
            </a:r>
          </a:p>
          <a:p>
            <a:pPr marL="0" indent="0">
              <a:buNone/>
            </a:pPr>
            <a:endParaRPr lang="en-US" sz="800" b="1" dirty="0"/>
          </a:p>
          <a:p>
            <a:pPr marL="0" indent="0">
              <a:buNone/>
            </a:pPr>
            <a:r>
              <a:rPr lang="en-US" sz="3200" b="1" dirty="0"/>
              <a:t>Philippians 3:5-6</a:t>
            </a:r>
          </a:p>
        </p:txBody>
      </p:sp>
    </p:spTree>
    <p:extLst>
      <p:ext uri="{BB962C8B-B14F-4D97-AF65-F5344CB8AC3E}">
        <p14:creationId xmlns:p14="http://schemas.microsoft.com/office/powerpoint/2010/main" val="391048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Overcoming Religious Arrogance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Font typeface="+mj-lt"/>
              <a:buAutoNum type="arabicPeriod" startAt="5"/>
            </a:pPr>
            <a:r>
              <a:rPr lang="en-US" sz="3200" b="1" dirty="0"/>
              <a:t>circumcised the eighth day, of the stock of Israel, </a:t>
            </a:r>
            <a:r>
              <a:rPr lang="en-US" sz="3200" b="1" dirty="0">
                <a:highlight>
                  <a:srgbClr val="FFFF00"/>
                </a:highlight>
              </a:rPr>
              <a:t>of the tribe of Benjamin</a:t>
            </a:r>
            <a:r>
              <a:rPr lang="en-US" sz="3200" b="1" dirty="0"/>
              <a:t>, a Hebrew of the Hebrews; concerning the law, a Pharisee; </a:t>
            </a:r>
          </a:p>
          <a:p>
            <a:pPr marL="514350" indent="-514350">
              <a:buFont typeface="+mj-lt"/>
              <a:buAutoNum type="arabicPeriod" startAt="5"/>
            </a:pPr>
            <a:r>
              <a:rPr lang="en-US" sz="3200" b="1" dirty="0"/>
              <a:t>concerning zeal, persecuting the church; concerning the righteousness which is in the law, blameless. </a:t>
            </a:r>
          </a:p>
          <a:p>
            <a:pPr marL="0" indent="0">
              <a:buNone/>
            </a:pPr>
            <a:endParaRPr lang="en-US" sz="800" b="1" dirty="0"/>
          </a:p>
          <a:p>
            <a:pPr marL="0" indent="0">
              <a:buNone/>
            </a:pPr>
            <a:r>
              <a:rPr lang="en-US" sz="3200" b="1" dirty="0"/>
              <a:t>Philippians 3:5-6</a:t>
            </a:r>
          </a:p>
        </p:txBody>
      </p:sp>
    </p:spTree>
    <p:extLst>
      <p:ext uri="{BB962C8B-B14F-4D97-AF65-F5344CB8AC3E}">
        <p14:creationId xmlns:p14="http://schemas.microsoft.com/office/powerpoint/2010/main" val="16560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368 - Rock Of Ages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Overcoming Religious Arrogance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Font typeface="+mj-lt"/>
              <a:buAutoNum type="arabicPeriod" startAt="5"/>
            </a:pPr>
            <a:r>
              <a:rPr lang="en-US" sz="3200" b="1" dirty="0"/>
              <a:t>circumcised the eighth day, of the stock of Israel, of the tribe of Benjamin, </a:t>
            </a:r>
            <a:r>
              <a:rPr lang="en-US" sz="3200" b="1" dirty="0">
                <a:highlight>
                  <a:srgbClr val="FFFF00"/>
                </a:highlight>
              </a:rPr>
              <a:t>a Hebrew of the Hebrews</a:t>
            </a:r>
            <a:r>
              <a:rPr lang="en-US" sz="3200" b="1" dirty="0"/>
              <a:t>; concerning the law, a Pharisee; </a:t>
            </a:r>
          </a:p>
          <a:p>
            <a:pPr marL="514350" indent="-514350">
              <a:buFont typeface="+mj-lt"/>
              <a:buAutoNum type="arabicPeriod" startAt="5"/>
            </a:pPr>
            <a:r>
              <a:rPr lang="en-US" sz="3200" b="1" dirty="0"/>
              <a:t>concerning zeal, persecuting the church; concerning the righteousness which is in the law, blameless. </a:t>
            </a:r>
          </a:p>
          <a:p>
            <a:pPr marL="0" indent="0">
              <a:buNone/>
            </a:pPr>
            <a:endParaRPr lang="en-US" sz="800" b="1" dirty="0"/>
          </a:p>
          <a:p>
            <a:pPr marL="0" indent="0">
              <a:buNone/>
            </a:pPr>
            <a:r>
              <a:rPr lang="en-US" sz="3200" b="1" dirty="0"/>
              <a:t>Philippians 3:5-6</a:t>
            </a:r>
          </a:p>
        </p:txBody>
      </p:sp>
    </p:spTree>
    <p:extLst>
      <p:ext uri="{BB962C8B-B14F-4D97-AF65-F5344CB8AC3E}">
        <p14:creationId xmlns:p14="http://schemas.microsoft.com/office/powerpoint/2010/main" val="243769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Overcoming Religious Arrogance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Font typeface="+mj-lt"/>
              <a:buAutoNum type="arabicPeriod" startAt="5"/>
            </a:pPr>
            <a:r>
              <a:rPr lang="en-US" sz="3200" b="1" dirty="0"/>
              <a:t>circumcised the eighth day, of the stock of Israel, of the tribe of Benjamin, a Hebrew of the Hebrews; </a:t>
            </a:r>
            <a:r>
              <a:rPr lang="en-US" sz="3200" b="1" dirty="0">
                <a:highlight>
                  <a:srgbClr val="FFFF00"/>
                </a:highlight>
              </a:rPr>
              <a:t>concerning the law, a Pharisee</a:t>
            </a:r>
            <a:r>
              <a:rPr lang="en-US" sz="3200" b="1" dirty="0"/>
              <a:t>; </a:t>
            </a:r>
          </a:p>
          <a:p>
            <a:pPr marL="514350" indent="-514350">
              <a:buFont typeface="+mj-lt"/>
              <a:buAutoNum type="arabicPeriod" startAt="5"/>
            </a:pPr>
            <a:r>
              <a:rPr lang="en-US" sz="3200" b="1" dirty="0"/>
              <a:t>concerning zeal, persecuting the church; concerning the righteousness which is in the law, blameless. </a:t>
            </a:r>
          </a:p>
          <a:p>
            <a:pPr marL="0" indent="0">
              <a:buNone/>
            </a:pPr>
            <a:endParaRPr lang="en-US" sz="800" b="1" dirty="0"/>
          </a:p>
          <a:p>
            <a:pPr marL="0" indent="0">
              <a:buNone/>
            </a:pPr>
            <a:r>
              <a:rPr lang="en-US" sz="3200" b="1" dirty="0"/>
              <a:t>Philippians 3:5-6</a:t>
            </a:r>
          </a:p>
        </p:txBody>
      </p:sp>
    </p:spTree>
    <p:extLst>
      <p:ext uri="{BB962C8B-B14F-4D97-AF65-F5344CB8AC3E}">
        <p14:creationId xmlns:p14="http://schemas.microsoft.com/office/powerpoint/2010/main" val="216088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Overcoming Religious Arrogance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Font typeface="+mj-lt"/>
              <a:buAutoNum type="arabicPeriod" startAt="5"/>
            </a:pPr>
            <a:r>
              <a:rPr lang="en-US" sz="3200" b="1" dirty="0"/>
              <a:t>circumcised the eighth day, of the stock of Israel, of the tribe of Benjamin, a Hebrew of the Hebrews; concerning the law, a Pharisee; </a:t>
            </a:r>
          </a:p>
          <a:p>
            <a:pPr marL="514350" indent="-514350">
              <a:buFont typeface="+mj-lt"/>
              <a:buAutoNum type="arabicPeriod" startAt="5"/>
            </a:pPr>
            <a:r>
              <a:rPr lang="en-US" sz="3200" b="1" dirty="0">
                <a:highlight>
                  <a:srgbClr val="FFFF00"/>
                </a:highlight>
              </a:rPr>
              <a:t>concerning zeal, persecuting the church</a:t>
            </a:r>
            <a:r>
              <a:rPr lang="en-US" sz="3200" b="1" dirty="0"/>
              <a:t>; concerning the righteousness which is in the law, blameless. </a:t>
            </a:r>
          </a:p>
          <a:p>
            <a:pPr marL="0" indent="0">
              <a:buNone/>
            </a:pPr>
            <a:endParaRPr lang="en-US" sz="800" b="1" dirty="0"/>
          </a:p>
          <a:p>
            <a:pPr marL="0" indent="0">
              <a:buNone/>
            </a:pPr>
            <a:r>
              <a:rPr lang="en-US" sz="3200" b="1" dirty="0"/>
              <a:t>Philippians 3:5-6</a:t>
            </a:r>
          </a:p>
        </p:txBody>
      </p:sp>
    </p:spTree>
    <p:extLst>
      <p:ext uri="{BB962C8B-B14F-4D97-AF65-F5344CB8AC3E}">
        <p14:creationId xmlns:p14="http://schemas.microsoft.com/office/powerpoint/2010/main" val="301907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Overcoming Religious Arrogance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Font typeface="+mj-lt"/>
              <a:buAutoNum type="arabicPeriod" startAt="5"/>
            </a:pPr>
            <a:r>
              <a:rPr lang="en-US" sz="3200" b="1" dirty="0"/>
              <a:t>circumcised the eighth day, of the stock of Israel, of the tribe of Benjamin, a Hebrew of the Hebrews; concerning the law, a Pharisee; </a:t>
            </a:r>
          </a:p>
          <a:p>
            <a:pPr marL="514350" indent="-514350">
              <a:buFont typeface="+mj-lt"/>
              <a:buAutoNum type="arabicPeriod" startAt="5"/>
            </a:pPr>
            <a:r>
              <a:rPr lang="en-US" sz="3200" b="1" dirty="0"/>
              <a:t>concerning zeal, persecuting the church; </a:t>
            </a:r>
            <a:r>
              <a:rPr lang="en-US" sz="3200" b="1" dirty="0">
                <a:highlight>
                  <a:srgbClr val="FFFF00"/>
                </a:highlight>
              </a:rPr>
              <a:t>concerning the righteousness which is in the law, blameless</a:t>
            </a:r>
            <a:r>
              <a:rPr lang="en-US" sz="3200" b="1" dirty="0"/>
              <a:t>. </a:t>
            </a:r>
          </a:p>
          <a:p>
            <a:pPr marL="0" indent="0">
              <a:buNone/>
            </a:pPr>
            <a:endParaRPr lang="en-US" sz="800" b="1" dirty="0"/>
          </a:p>
          <a:p>
            <a:pPr marL="0" indent="0">
              <a:buNone/>
            </a:pPr>
            <a:r>
              <a:rPr lang="en-US" sz="3200" b="1" dirty="0"/>
              <a:t>Philippians 3:5-6</a:t>
            </a:r>
          </a:p>
        </p:txBody>
      </p:sp>
    </p:spTree>
    <p:extLst>
      <p:ext uri="{BB962C8B-B14F-4D97-AF65-F5344CB8AC3E}">
        <p14:creationId xmlns:p14="http://schemas.microsoft.com/office/powerpoint/2010/main" val="117214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Overcoming Religious Arrogance</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Font typeface="+mj-lt"/>
              <a:buAutoNum type="arabicPeriod" startAt="5"/>
            </a:pPr>
            <a:r>
              <a:rPr lang="en-US" sz="3200" b="1" dirty="0"/>
              <a:t>circumcised the eighth day, of the stock of Israel, of the tribe of Benjamin, a Hebrew of the Hebrews; concerning the law, a Pharisee; </a:t>
            </a:r>
          </a:p>
          <a:p>
            <a:pPr marL="514350" indent="-514350">
              <a:buFont typeface="+mj-lt"/>
              <a:buAutoNum type="arabicPeriod" startAt="5"/>
            </a:pPr>
            <a:r>
              <a:rPr lang="en-US" sz="3200" b="1" dirty="0"/>
              <a:t>concerning zeal, persecuting the church; concerning the righteousness which is in the law, blameless. </a:t>
            </a:r>
          </a:p>
          <a:p>
            <a:pPr marL="0" indent="0">
              <a:buNone/>
            </a:pPr>
            <a:endParaRPr lang="en-US" sz="800" b="1" dirty="0"/>
          </a:p>
          <a:p>
            <a:pPr marL="0" indent="0">
              <a:buNone/>
            </a:pPr>
            <a:r>
              <a:rPr lang="en-US" sz="3200" b="1" dirty="0"/>
              <a:t>Philippians 3:5-6</a:t>
            </a:r>
          </a:p>
        </p:txBody>
      </p:sp>
      <p:sp>
        <p:nvSpPr>
          <p:cNvPr id="6" name="Oval 5">
            <a:extLst>
              <a:ext uri="{FF2B5EF4-FFF2-40B4-BE49-F238E27FC236}">
                <a16:creationId xmlns:a16="http://schemas.microsoft.com/office/drawing/2014/main" id="{B211E9F6-BAE6-77DA-DEE6-78CD25066F23}"/>
              </a:ext>
            </a:extLst>
          </p:cNvPr>
          <p:cNvSpPr/>
          <p:nvPr/>
        </p:nvSpPr>
        <p:spPr>
          <a:xfrm>
            <a:off x="5043054" y="4885747"/>
            <a:ext cx="3444586" cy="1607127"/>
          </a:xfrm>
          <a:prstGeom prst="ellipse">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A51A6BC-FB50-1BEF-02C1-83BC66B76289}"/>
              </a:ext>
            </a:extLst>
          </p:cNvPr>
          <p:cNvSpPr txBox="1"/>
          <p:nvPr/>
        </p:nvSpPr>
        <p:spPr>
          <a:xfrm>
            <a:off x="5400673" y="5219669"/>
            <a:ext cx="2701637"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We can fall into the same trap!</a:t>
            </a:r>
          </a:p>
        </p:txBody>
      </p:sp>
    </p:spTree>
    <p:extLst>
      <p:ext uri="{BB962C8B-B14F-4D97-AF65-F5344CB8AC3E}">
        <p14:creationId xmlns:p14="http://schemas.microsoft.com/office/powerpoint/2010/main" val="420562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Changing Our Values</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Font typeface="+mj-lt"/>
              <a:buAutoNum type="arabicPeriod" startAt="7"/>
            </a:pPr>
            <a:r>
              <a:rPr lang="en-US" sz="3200" b="1" dirty="0"/>
              <a:t>But what things were gain to me, these I have counted loss for Christ. </a:t>
            </a:r>
          </a:p>
          <a:p>
            <a:pPr marL="514350" indent="-514350">
              <a:buFont typeface="+mj-lt"/>
              <a:buAutoNum type="arabicPeriod" startAt="7"/>
            </a:pPr>
            <a:r>
              <a:rPr lang="en-US" sz="3200" b="1" dirty="0"/>
              <a:t>Yet indeed I also count all things loss for the excellence of the knowledge of Christ Jesus my Lord, for whom I have suffered the loss of all things, and count them as rubbish, that I may gain Christ. </a:t>
            </a:r>
          </a:p>
          <a:p>
            <a:pPr marL="0" indent="0">
              <a:buNone/>
            </a:pPr>
            <a:endParaRPr lang="en-US" sz="800" b="1" dirty="0"/>
          </a:p>
          <a:p>
            <a:pPr marL="0" indent="0">
              <a:buNone/>
            </a:pPr>
            <a:r>
              <a:rPr lang="en-US" sz="3200" b="1" dirty="0"/>
              <a:t>Philippians 3:7-8</a:t>
            </a:r>
          </a:p>
        </p:txBody>
      </p:sp>
    </p:spTree>
    <p:extLst>
      <p:ext uri="{BB962C8B-B14F-4D97-AF65-F5344CB8AC3E}">
        <p14:creationId xmlns:p14="http://schemas.microsoft.com/office/powerpoint/2010/main" val="86465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Changing Our Values</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Font typeface="+mj-lt"/>
              <a:buAutoNum type="arabicPeriod" startAt="7"/>
            </a:pPr>
            <a:r>
              <a:rPr lang="en-US" sz="3200" b="1" dirty="0"/>
              <a:t>But what things were gain to me, these I have counted loss for Christ. </a:t>
            </a:r>
          </a:p>
          <a:p>
            <a:pPr marL="514350" indent="-514350">
              <a:buFont typeface="+mj-lt"/>
              <a:buAutoNum type="arabicPeriod" startAt="7"/>
            </a:pPr>
            <a:r>
              <a:rPr lang="en-US" sz="3200" b="1" dirty="0"/>
              <a:t>Yet indeed I also count all things loss for the excellence of the knowledge of Christ Jesus my Lord, for whom I have suffered the loss of all things, and count them as </a:t>
            </a:r>
            <a:r>
              <a:rPr lang="en-US" sz="3200" b="1" dirty="0">
                <a:highlight>
                  <a:srgbClr val="FFFF00"/>
                </a:highlight>
              </a:rPr>
              <a:t>rubbish</a:t>
            </a:r>
            <a:r>
              <a:rPr lang="en-US" sz="3200" b="1" dirty="0"/>
              <a:t>, that I may gain Christ. </a:t>
            </a:r>
          </a:p>
          <a:p>
            <a:pPr marL="0" indent="0">
              <a:buNone/>
            </a:pPr>
            <a:endParaRPr lang="en-US" sz="800" b="1" dirty="0"/>
          </a:p>
          <a:p>
            <a:pPr marL="0" indent="0">
              <a:buNone/>
            </a:pPr>
            <a:r>
              <a:rPr lang="en-US" sz="3200" b="1" dirty="0"/>
              <a:t>Philippians 3:7-8</a:t>
            </a:r>
          </a:p>
        </p:txBody>
      </p:sp>
    </p:spTree>
    <p:extLst>
      <p:ext uri="{BB962C8B-B14F-4D97-AF65-F5344CB8AC3E}">
        <p14:creationId xmlns:p14="http://schemas.microsoft.com/office/powerpoint/2010/main" val="48928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alance – The scale of it | My Life Your Will">
            <a:extLst>
              <a:ext uri="{FF2B5EF4-FFF2-40B4-BE49-F238E27FC236}">
                <a16:creationId xmlns:a16="http://schemas.microsoft.com/office/drawing/2014/main" id="{155436E9-82E8-42C2-6D8C-8C86B10B8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673" y="4818232"/>
            <a:ext cx="2460046" cy="18319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p:txBody>
          <a:bodyPr/>
          <a:lstStyle/>
          <a:p>
            <a:pPr algn="ctr"/>
            <a:r>
              <a:rPr lang="en-US" b="1" dirty="0">
                <a:solidFill>
                  <a:srgbClr val="002060"/>
                </a:solidFill>
                <a:latin typeface="+mn-lt"/>
              </a:rPr>
              <a:t>Changing Our Values</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p:txBody>
          <a:bodyPr>
            <a:normAutofit/>
          </a:bodyPr>
          <a:lstStyle/>
          <a:p>
            <a:pPr marL="514350" indent="-514350">
              <a:buFont typeface="+mj-lt"/>
              <a:buAutoNum type="arabicPeriod" startAt="7"/>
            </a:pPr>
            <a:r>
              <a:rPr lang="en-US" sz="3200" b="1" dirty="0"/>
              <a:t>But what things were gain to me, these </a:t>
            </a:r>
            <a:r>
              <a:rPr lang="en-US" sz="3200" b="1" dirty="0">
                <a:highlight>
                  <a:srgbClr val="FFFF00"/>
                </a:highlight>
              </a:rPr>
              <a:t>I have counted loss</a:t>
            </a:r>
            <a:r>
              <a:rPr lang="en-US" sz="3200" b="1" dirty="0"/>
              <a:t> for Christ. </a:t>
            </a:r>
          </a:p>
          <a:p>
            <a:pPr marL="514350" indent="-514350">
              <a:buFont typeface="+mj-lt"/>
              <a:buAutoNum type="arabicPeriod" startAt="7"/>
            </a:pPr>
            <a:r>
              <a:rPr lang="en-US" sz="3200" b="1" dirty="0"/>
              <a:t>Yet indeed </a:t>
            </a:r>
            <a:r>
              <a:rPr lang="en-US" sz="3200" b="1" dirty="0">
                <a:highlight>
                  <a:srgbClr val="FFFF00"/>
                </a:highlight>
              </a:rPr>
              <a:t>I also count all things loss </a:t>
            </a:r>
            <a:r>
              <a:rPr lang="en-US" sz="3200" b="1" dirty="0"/>
              <a:t>for the excellence of the knowledge of Christ Jesus my Lord, for whom I have suffered the loss of all things, and </a:t>
            </a:r>
            <a:r>
              <a:rPr lang="en-US" sz="3200" b="1" dirty="0">
                <a:highlight>
                  <a:srgbClr val="FFFF00"/>
                </a:highlight>
              </a:rPr>
              <a:t>count them as rubbish</a:t>
            </a:r>
            <a:r>
              <a:rPr lang="en-US" sz="3200" b="1" dirty="0"/>
              <a:t>, that I may gain Christ. </a:t>
            </a:r>
          </a:p>
          <a:p>
            <a:pPr marL="0" indent="0">
              <a:buNone/>
            </a:pPr>
            <a:endParaRPr lang="en-US" sz="800" b="1" dirty="0"/>
          </a:p>
          <a:p>
            <a:pPr marL="0" indent="0">
              <a:buNone/>
            </a:pPr>
            <a:r>
              <a:rPr lang="en-US" sz="3200" b="1" dirty="0"/>
              <a:t>Philippians 3:7-8</a:t>
            </a:r>
          </a:p>
        </p:txBody>
      </p:sp>
    </p:spTree>
    <p:extLst>
      <p:ext uri="{BB962C8B-B14F-4D97-AF65-F5344CB8AC3E}">
        <p14:creationId xmlns:p14="http://schemas.microsoft.com/office/powerpoint/2010/main" val="82619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a:xfrm>
            <a:off x="628650" y="365126"/>
            <a:ext cx="7886700" cy="992619"/>
          </a:xfrm>
        </p:spPr>
        <p:txBody>
          <a:bodyPr/>
          <a:lstStyle/>
          <a:p>
            <a:pPr algn="ctr"/>
            <a:r>
              <a:rPr lang="en-US" b="1" dirty="0">
                <a:solidFill>
                  <a:srgbClr val="002060"/>
                </a:solidFill>
                <a:latin typeface="+mn-lt"/>
              </a:rPr>
              <a:t>Gaining Christ</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690689"/>
            <a:ext cx="7886700" cy="5001055"/>
          </a:xfrm>
        </p:spPr>
        <p:txBody>
          <a:bodyPr>
            <a:normAutofit lnSpcReduction="10000"/>
          </a:bodyPr>
          <a:lstStyle/>
          <a:p>
            <a:pPr marL="514350" indent="-514350">
              <a:buSzPct val="85000"/>
              <a:buFont typeface="+mj-lt"/>
              <a:buAutoNum type="arabicPeriod" startAt="9"/>
            </a:pPr>
            <a:r>
              <a:rPr lang="en-US" sz="3200" b="1" dirty="0"/>
              <a:t>and be found in Him, not having my own righteousness, which is from the law, but that which is through faith in Christ, the righteousness which is from God by faith; </a:t>
            </a:r>
          </a:p>
          <a:p>
            <a:pPr marL="514350" indent="-514350">
              <a:buSzPct val="85000"/>
              <a:buFont typeface="+mj-lt"/>
              <a:buAutoNum type="arabicPeriod" startAt="9"/>
            </a:pPr>
            <a:r>
              <a:rPr lang="en-US" sz="3200" b="1" dirty="0"/>
              <a:t>that I may know Him and the power of His resurrection, and the fellowship of His sufferings, being conformed to His death, </a:t>
            </a:r>
          </a:p>
          <a:p>
            <a:pPr marL="514350" indent="-514350">
              <a:buSzPct val="85000"/>
              <a:buFont typeface="+mj-lt"/>
              <a:buAutoNum type="arabicPeriod" startAt="9"/>
            </a:pPr>
            <a:r>
              <a:rPr lang="en-US" sz="3200" b="1" dirty="0"/>
              <a:t>if, by any means, I may attain to the resurrection from the dead. </a:t>
            </a:r>
          </a:p>
          <a:p>
            <a:pPr marL="0" indent="0">
              <a:buNone/>
            </a:pPr>
            <a:endParaRPr lang="en-US" sz="800" b="1" dirty="0"/>
          </a:p>
          <a:p>
            <a:pPr marL="0" indent="0">
              <a:buNone/>
            </a:pPr>
            <a:r>
              <a:rPr lang="en-US" sz="3200" b="1" dirty="0"/>
              <a:t>Philippians 3:9-11</a:t>
            </a:r>
          </a:p>
        </p:txBody>
      </p:sp>
    </p:spTree>
    <p:extLst>
      <p:ext uri="{BB962C8B-B14F-4D97-AF65-F5344CB8AC3E}">
        <p14:creationId xmlns:p14="http://schemas.microsoft.com/office/powerpoint/2010/main" val="1975773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a:xfrm>
            <a:off x="628650" y="365126"/>
            <a:ext cx="7886700" cy="992619"/>
          </a:xfrm>
        </p:spPr>
        <p:txBody>
          <a:bodyPr/>
          <a:lstStyle/>
          <a:p>
            <a:pPr algn="ctr"/>
            <a:r>
              <a:rPr lang="en-US" b="1" dirty="0">
                <a:solidFill>
                  <a:srgbClr val="002060"/>
                </a:solidFill>
                <a:latin typeface="+mn-lt"/>
              </a:rPr>
              <a:t>Gaining Christ</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690689"/>
            <a:ext cx="7886700" cy="5001055"/>
          </a:xfrm>
        </p:spPr>
        <p:txBody>
          <a:bodyPr>
            <a:normAutofit lnSpcReduction="10000"/>
          </a:bodyPr>
          <a:lstStyle/>
          <a:p>
            <a:pPr marL="514350" indent="-514350">
              <a:buSzPct val="85000"/>
              <a:buFont typeface="+mj-lt"/>
              <a:buAutoNum type="arabicPeriod" startAt="9"/>
            </a:pPr>
            <a:r>
              <a:rPr lang="en-US" sz="3200" b="1" dirty="0"/>
              <a:t>and </a:t>
            </a:r>
            <a:r>
              <a:rPr lang="en-US" sz="3200" b="1" dirty="0">
                <a:highlight>
                  <a:srgbClr val="FFFF00"/>
                </a:highlight>
              </a:rPr>
              <a:t>be found in Him</a:t>
            </a:r>
            <a:r>
              <a:rPr lang="en-US" sz="3200" b="1" dirty="0"/>
              <a:t>, not having my own righteousness, which is from the law, but that which is through faith in Christ, the righteousness which is from God by faith; </a:t>
            </a:r>
          </a:p>
          <a:p>
            <a:pPr marL="514350" indent="-514350">
              <a:buSzPct val="85000"/>
              <a:buFont typeface="+mj-lt"/>
              <a:buAutoNum type="arabicPeriod" startAt="9"/>
            </a:pPr>
            <a:r>
              <a:rPr lang="en-US" sz="3200" b="1" dirty="0"/>
              <a:t>that I may know Him and the power of His resurrection, and the fellowship of His sufferings, being conformed to His death, </a:t>
            </a:r>
          </a:p>
          <a:p>
            <a:pPr marL="514350" indent="-514350">
              <a:buSzPct val="85000"/>
              <a:buFont typeface="+mj-lt"/>
              <a:buAutoNum type="arabicPeriod" startAt="9"/>
            </a:pPr>
            <a:r>
              <a:rPr lang="en-US" sz="3200" b="1" dirty="0"/>
              <a:t>if, by any means, I may attain to the resurrection from the dead. </a:t>
            </a:r>
          </a:p>
          <a:p>
            <a:pPr marL="0" indent="0">
              <a:buNone/>
            </a:pPr>
            <a:endParaRPr lang="en-US" sz="800" b="1" dirty="0"/>
          </a:p>
          <a:p>
            <a:pPr marL="0" indent="0">
              <a:buNone/>
            </a:pPr>
            <a:r>
              <a:rPr lang="en-US" sz="3200" b="1" dirty="0"/>
              <a:t>Philippians 3:9-11</a:t>
            </a:r>
          </a:p>
        </p:txBody>
      </p:sp>
    </p:spTree>
    <p:extLst>
      <p:ext uri="{BB962C8B-B14F-4D97-AF65-F5344CB8AC3E}">
        <p14:creationId xmlns:p14="http://schemas.microsoft.com/office/powerpoint/2010/main" val="111493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368 - Rock Of Ages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a:xfrm>
            <a:off x="628650" y="365126"/>
            <a:ext cx="7886700" cy="992619"/>
          </a:xfrm>
        </p:spPr>
        <p:txBody>
          <a:bodyPr/>
          <a:lstStyle/>
          <a:p>
            <a:pPr algn="ctr"/>
            <a:r>
              <a:rPr lang="en-US" b="1" dirty="0">
                <a:solidFill>
                  <a:srgbClr val="002060"/>
                </a:solidFill>
                <a:latin typeface="+mn-lt"/>
              </a:rPr>
              <a:t>Gaining Christ</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690689"/>
            <a:ext cx="7886700" cy="5001055"/>
          </a:xfrm>
        </p:spPr>
        <p:txBody>
          <a:bodyPr>
            <a:normAutofit lnSpcReduction="10000"/>
          </a:bodyPr>
          <a:lstStyle/>
          <a:p>
            <a:pPr marL="514350" indent="-514350">
              <a:buSzPct val="85000"/>
              <a:buFont typeface="+mj-lt"/>
              <a:buAutoNum type="arabicPeriod" startAt="9"/>
            </a:pPr>
            <a:r>
              <a:rPr lang="en-US" sz="3200" b="1" dirty="0"/>
              <a:t>and be found in Him, </a:t>
            </a:r>
            <a:r>
              <a:rPr lang="en-US" sz="3200" b="1" dirty="0">
                <a:highlight>
                  <a:srgbClr val="FFFF00"/>
                </a:highlight>
              </a:rPr>
              <a:t>not having my own righteousness</a:t>
            </a:r>
            <a:r>
              <a:rPr lang="en-US" sz="3200" b="1" dirty="0"/>
              <a:t>, which is from the law, but that which is through faith in Christ, </a:t>
            </a:r>
            <a:r>
              <a:rPr lang="en-US" sz="3200" b="1" dirty="0">
                <a:highlight>
                  <a:srgbClr val="FFFF00"/>
                </a:highlight>
              </a:rPr>
              <a:t>the righteousness which is from God by faith</a:t>
            </a:r>
            <a:r>
              <a:rPr lang="en-US" sz="3200" b="1" dirty="0"/>
              <a:t>; </a:t>
            </a:r>
          </a:p>
          <a:p>
            <a:pPr marL="514350" indent="-514350">
              <a:buSzPct val="85000"/>
              <a:buFont typeface="+mj-lt"/>
              <a:buAutoNum type="arabicPeriod" startAt="9"/>
            </a:pPr>
            <a:r>
              <a:rPr lang="en-US" sz="3200" b="1" dirty="0"/>
              <a:t>that I may know Him and the power of His resurrection, and the fellowship of His sufferings, being conformed to His death, </a:t>
            </a:r>
          </a:p>
          <a:p>
            <a:pPr marL="514350" indent="-514350">
              <a:buSzPct val="85000"/>
              <a:buFont typeface="+mj-lt"/>
              <a:buAutoNum type="arabicPeriod" startAt="9"/>
            </a:pPr>
            <a:r>
              <a:rPr lang="en-US" sz="3200" b="1" dirty="0"/>
              <a:t>if, by any means, I may attain to the resurrection from the dead. </a:t>
            </a:r>
          </a:p>
          <a:p>
            <a:pPr marL="0" indent="0">
              <a:buNone/>
            </a:pPr>
            <a:endParaRPr lang="en-US" sz="800" b="1" dirty="0"/>
          </a:p>
          <a:p>
            <a:pPr marL="0" indent="0">
              <a:buNone/>
            </a:pPr>
            <a:r>
              <a:rPr lang="en-US" sz="3200" b="1" dirty="0"/>
              <a:t>Philippians 3:9-11</a:t>
            </a:r>
          </a:p>
        </p:txBody>
      </p:sp>
    </p:spTree>
    <p:extLst>
      <p:ext uri="{BB962C8B-B14F-4D97-AF65-F5344CB8AC3E}">
        <p14:creationId xmlns:p14="http://schemas.microsoft.com/office/powerpoint/2010/main" val="257840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a:xfrm>
            <a:off x="628650" y="365126"/>
            <a:ext cx="7886700" cy="992619"/>
          </a:xfrm>
        </p:spPr>
        <p:txBody>
          <a:bodyPr/>
          <a:lstStyle/>
          <a:p>
            <a:pPr algn="ctr"/>
            <a:r>
              <a:rPr lang="en-US" b="1" dirty="0">
                <a:solidFill>
                  <a:srgbClr val="002060"/>
                </a:solidFill>
                <a:latin typeface="+mn-lt"/>
              </a:rPr>
              <a:t>Gaining Christ</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690689"/>
            <a:ext cx="7886700" cy="5001055"/>
          </a:xfrm>
        </p:spPr>
        <p:txBody>
          <a:bodyPr>
            <a:normAutofit lnSpcReduction="10000"/>
          </a:bodyPr>
          <a:lstStyle/>
          <a:p>
            <a:pPr marL="514350" indent="-514350">
              <a:buSzPct val="85000"/>
              <a:buFont typeface="+mj-lt"/>
              <a:buAutoNum type="arabicPeriod" startAt="9"/>
            </a:pPr>
            <a:r>
              <a:rPr lang="en-US" sz="3200" b="1" dirty="0"/>
              <a:t>and be found in Him, not having my own righteousness, which is from the law, but that which is through faith in Christ, the righteousness which is from God by faith; </a:t>
            </a:r>
          </a:p>
          <a:p>
            <a:pPr marL="514350" indent="-514350">
              <a:buSzPct val="85000"/>
              <a:buFont typeface="+mj-lt"/>
              <a:buAutoNum type="arabicPeriod" startAt="9"/>
            </a:pPr>
            <a:r>
              <a:rPr lang="en-US" sz="3200" b="1" dirty="0"/>
              <a:t>that I may </a:t>
            </a:r>
            <a:r>
              <a:rPr lang="en-US" sz="3200" b="1" dirty="0">
                <a:highlight>
                  <a:srgbClr val="FFFF00"/>
                </a:highlight>
              </a:rPr>
              <a:t>know Him </a:t>
            </a:r>
            <a:r>
              <a:rPr lang="en-US" sz="3200" b="1" dirty="0"/>
              <a:t>and the power of His resurrection, and the </a:t>
            </a:r>
            <a:r>
              <a:rPr lang="en-US" sz="3200" b="1" dirty="0">
                <a:highlight>
                  <a:srgbClr val="FFFF00"/>
                </a:highlight>
              </a:rPr>
              <a:t>fellowship of His sufferings, being conformed to His death</a:t>
            </a:r>
            <a:r>
              <a:rPr lang="en-US" sz="3200" b="1" dirty="0"/>
              <a:t>, </a:t>
            </a:r>
          </a:p>
          <a:p>
            <a:pPr marL="514350" indent="-514350">
              <a:buSzPct val="85000"/>
              <a:buFont typeface="+mj-lt"/>
              <a:buAutoNum type="arabicPeriod" startAt="9"/>
            </a:pPr>
            <a:r>
              <a:rPr lang="en-US" sz="3200" b="1" dirty="0"/>
              <a:t>if, by any means, I may attain to the resurrection from the dead. </a:t>
            </a:r>
          </a:p>
          <a:p>
            <a:pPr marL="0" indent="0">
              <a:buNone/>
            </a:pPr>
            <a:endParaRPr lang="en-US" sz="800" b="1" dirty="0"/>
          </a:p>
          <a:p>
            <a:pPr marL="0" indent="0">
              <a:buNone/>
            </a:pPr>
            <a:r>
              <a:rPr lang="en-US" sz="3200" b="1" dirty="0"/>
              <a:t>Philippians 3:9-11</a:t>
            </a:r>
          </a:p>
        </p:txBody>
      </p:sp>
    </p:spTree>
    <p:extLst>
      <p:ext uri="{BB962C8B-B14F-4D97-AF65-F5344CB8AC3E}">
        <p14:creationId xmlns:p14="http://schemas.microsoft.com/office/powerpoint/2010/main" val="386893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3706-4CF2-8355-B875-616AB0984955}"/>
              </a:ext>
            </a:extLst>
          </p:cNvPr>
          <p:cNvSpPr>
            <a:spLocks noGrp="1"/>
          </p:cNvSpPr>
          <p:nvPr>
            <p:ph type="title"/>
          </p:nvPr>
        </p:nvSpPr>
        <p:spPr>
          <a:xfrm>
            <a:off x="628650" y="365126"/>
            <a:ext cx="7886700" cy="992619"/>
          </a:xfrm>
        </p:spPr>
        <p:txBody>
          <a:bodyPr/>
          <a:lstStyle/>
          <a:p>
            <a:pPr algn="ctr"/>
            <a:r>
              <a:rPr lang="en-US" b="1" dirty="0">
                <a:solidFill>
                  <a:srgbClr val="002060"/>
                </a:solidFill>
                <a:latin typeface="+mn-lt"/>
              </a:rPr>
              <a:t>Gaining Christ</a:t>
            </a:r>
          </a:p>
        </p:txBody>
      </p:sp>
      <p:sp>
        <p:nvSpPr>
          <p:cNvPr id="3" name="Content Placeholder 2">
            <a:extLst>
              <a:ext uri="{FF2B5EF4-FFF2-40B4-BE49-F238E27FC236}">
                <a16:creationId xmlns:a16="http://schemas.microsoft.com/office/drawing/2014/main" id="{BB77EA8B-FD7D-AD07-016F-D25E7A60C959}"/>
              </a:ext>
            </a:extLst>
          </p:cNvPr>
          <p:cNvSpPr>
            <a:spLocks noGrp="1"/>
          </p:cNvSpPr>
          <p:nvPr>
            <p:ph idx="1"/>
          </p:nvPr>
        </p:nvSpPr>
        <p:spPr>
          <a:xfrm>
            <a:off x="628650" y="1690689"/>
            <a:ext cx="7886700" cy="5001055"/>
          </a:xfrm>
        </p:spPr>
        <p:txBody>
          <a:bodyPr>
            <a:normAutofit lnSpcReduction="10000"/>
          </a:bodyPr>
          <a:lstStyle/>
          <a:p>
            <a:pPr marL="514350" indent="-514350">
              <a:buSzPct val="85000"/>
              <a:buFont typeface="+mj-lt"/>
              <a:buAutoNum type="arabicPeriod" startAt="9"/>
            </a:pPr>
            <a:r>
              <a:rPr lang="en-US" sz="3200" b="1" dirty="0"/>
              <a:t>and be found in Him, not having my own righteousness, which is from the law, but that which is through faith in Christ, the righteousness which is from God by faith; </a:t>
            </a:r>
          </a:p>
          <a:p>
            <a:pPr marL="514350" indent="-514350">
              <a:buSzPct val="85000"/>
              <a:buFont typeface="+mj-lt"/>
              <a:buAutoNum type="arabicPeriod" startAt="9"/>
            </a:pPr>
            <a:r>
              <a:rPr lang="en-US" sz="3200" b="1" dirty="0"/>
              <a:t>that I may know Him and the power of His resurrection, and the fellowship of His sufferings, being conformed to His death, </a:t>
            </a:r>
          </a:p>
          <a:p>
            <a:pPr marL="514350" indent="-514350">
              <a:buSzPct val="85000"/>
              <a:buFont typeface="+mj-lt"/>
              <a:buAutoNum type="arabicPeriod" startAt="9"/>
            </a:pPr>
            <a:r>
              <a:rPr lang="en-US" sz="3200" b="1" dirty="0"/>
              <a:t>if, by any means, </a:t>
            </a:r>
            <a:r>
              <a:rPr lang="en-US" sz="3200" b="1" dirty="0">
                <a:highlight>
                  <a:srgbClr val="FFFF00"/>
                </a:highlight>
              </a:rPr>
              <a:t>I may attain to the resurrection from the dead</a:t>
            </a:r>
            <a:r>
              <a:rPr lang="en-US" sz="3200" b="1" dirty="0"/>
              <a:t>. </a:t>
            </a:r>
          </a:p>
          <a:p>
            <a:pPr marL="0" indent="0">
              <a:buNone/>
            </a:pPr>
            <a:endParaRPr lang="en-US" sz="800" b="1" dirty="0"/>
          </a:p>
          <a:p>
            <a:pPr marL="0" indent="0">
              <a:buNone/>
            </a:pPr>
            <a:r>
              <a:rPr lang="en-US" sz="3200" b="1" dirty="0"/>
              <a:t>Philippians 3:9-11</a:t>
            </a:r>
          </a:p>
        </p:txBody>
      </p:sp>
    </p:spTree>
    <p:extLst>
      <p:ext uri="{BB962C8B-B14F-4D97-AF65-F5344CB8AC3E}">
        <p14:creationId xmlns:p14="http://schemas.microsoft.com/office/powerpoint/2010/main" val="350024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76B4C1-E316-4EAE-274B-A19E25F6DC04}"/>
              </a:ext>
            </a:extLst>
          </p:cNvPr>
          <p:cNvSpPr>
            <a:spLocks noGrp="1"/>
          </p:cNvSpPr>
          <p:nvPr>
            <p:ph idx="1"/>
          </p:nvPr>
        </p:nvSpPr>
        <p:spPr>
          <a:xfrm>
            <a:off x="628650" y="1066800"/>
            <a:ext cx="7886700" cy="5110163"/>
          </a:xfrm>
        </p:spPr>
        <p:txBody>
          <a:bodyPr>
            <a:normAutofit/>
          </a:bodyPr>
          <a:lstStyle/>
          <a:p>
            <a:pPr marL="0" indent="0" algn="ctr">
              <a:buSzPct val="90000"/>
              <a:buNone/>
            </a:pPr>
            <a:r>
              <a:rPr lang="en-US" sz="3200" b="1" dirty="0"/>
              <a:t>We can rejoice in the Lord if…</a:t>
            </a:r>
          </a:p>
          <a:p>
            <a:pPr marL="0" indent="0" algn="ctr">
              <a:buSzPct val="90000"/>
              <a:buNone/>
            </a:pPr>
            <a:endParaRPr lang="en-US" sz="800" b="1" i="1" dirty="0"/>
          </a:p>
          <a:p>
            <a:pPr>
              <a:buSzPct val="90000"/>
            </a:pPr>
            <a:r>
              <a:rPr lang="en-US" sz="3200" b="1" dirty="0"/>
              <a:t>We have come to realize that such things as birthright, pedigree, and personal accomplishments don’t make us right before God. </a:t>
            </a:r>
          </a:p>
          <a:p>
            <a:pPr>
              <a:buSzPct val="90000"/>
            </a:pPr>
            <a:r>
              <a:rPr lang="en-US" sz="3200" b="1" dirty="0"/>
              <a:t>Have we counted all things loss for Christ? </a:t>
            </a:r>
          </a:p>
        </p:txBody>
      </p:sp>
      <p:sp>
        <p:nvSpPr>
          <p:cNvPr id="7" name="Rectangle: Rounded Corners 6">
            <a:extLst>
              <a:ext uri="{FF2B5EF4-FFF2-40B4-BE49-F238E27FC236}">
                <a16:creationId xmlns:a16="http://schemas.microsoft.com/office/drawing/2014/main" id="{951D9375-B056-8B8C-CEB8-AAE13F4AFB32}"/>
              </a:ext>
            </a:extLst>
          </p:cNvPr>
          <p:cNvSpPr/>
          <p:nvPr/>
        </p:nvSpPr>
        <p:spPr>
          <a:xfrm>
            <a:off x="4003965" y="4945638"/>
            <a:ext cx="4843890" cy="1325563"/>
          </a:xfrm>
          <a:prstGeom prst="round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BEE5F0B-516E-E5A4-B455-43BA83220130}"/>
              </a:ext>
            </a:extLst>
          </p:cNvPr>
          <p:cNvSpPr txBox="1"/>
          <p:nvPr/>
        </p:nvSpPr>
        <p:spPr>
          <a:xfrm>
            <a:off x="4239491" y="5098473"/>
            <a:ext cx="434513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“Rejoice in the Lord always, Again I will say, rejoice!”</a:t>
            </a:r>
          </a:p>
        </p:txBody>
      </p:sp>
    </p:spTree>
    <p:extLst>
      <p:ext uri="{BB962C8B-B14F-4D97-AF65-F5344CB8AC3E}">
        <p14:creationId xmlns:p14="http://schemas.microsoft.com/office/powerpoint/2010/main" val="18653047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05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368 - Rock Of Ages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368 - Rock Of Ages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368 - Rock Of Ages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368 - Rock Of Ages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368 - Rock Of Ages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368 - Rock Of Ages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1531</TotalTime>
  <Words>1307</Words>
  <Application>Microsoft Office PowerPoint</Application>
  <PresentationFormat>On-screen Show (4:3)</PresentationFormat>
  <Paragraphs>129</Paragraphs>
  <Slides>34</Slides>
  <Notes>12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34</vt:i4>
      </vt:variant>
    </vt:vector>
  </HeadingPairs>
  <TitlesOfParts>
    <vt:vector size="40" baseType="lpstr">
      <vt:lpstr>Arial</vt:lpstr>
      <vt:lpstr>Calibri</vt:lpstr>
      <vt:lpstr>Calibri Light</vt:lpstr>
      <vt:lpstr>3_Office Theme</vt:lpstr>
      <vt:lpstr>Office Theme</vt:lpstr>
      <vt:lpstr>1_Office Theme</vt:lpstr>
      <vt:lpstr>PowerPoint Presentation</vt:lpstr>
      <vt:lpstr>368 - Rock Of Ages - Title</vt:lpstr>
      <vt:lpstr>368 - Rock Of Ages - 1.1</vt:lpstr>
      <vt:lpstr>368 - Rock Of Ages - 1.2</vt:lpstr>
      <vt:lpstr>368 - Rock Of Ages - 1.3</vt:lpstr>
      <vt:lpstr>368 - Rock Of Ages - 2.1</vt:lpstr>
      <vt:lpstr>368 - Rock Of Ages - 2.2</vt:lpstr>
      <vt:lpstr>368 - Rock Of Ages - 2.3</vt:lpstr>
      <vt:lpstr>368 - Rock Of Ages - 3.1</vt:lpstr>
      <vt:lpstr>368 - Rock Of Ages - 3.2</vt:lpstr>
      <vt:lpstr>368 - Rock Of Ages - 3.3</vt:lpstr>
      <vt:lpstr>PowerPoint Presentation</vt:lpstr>
      <vt:lpstr>PowerPoint Presentation</vt:lpstr>
      <vt:lpstr>Counting All Things Loss  for Christ</vt:lpstr>
      <vt:lpstr>Warning</vt:lpstr>
      <vt:lpstr>Overcoming Religious Arrogance</vt:lpstr>
      <vt:lpstr>Overcoming Religious Arrogance</vt:lpstr>
      <vt:lpstr>Overcoming Religious Arrogance</vt:lpstr>
      <vt:lpstr>Overcoming Religious Arrogance</vt:lpstr>
      <vt:lpstr>Overcoming Religious Arrogance</vt:lpstr>
      <vt:lpstr>Overcoming Religious Arrogance</vt:lpstr>
      <vt:lpstr>Overcoming Religious Arrogance</vt:lpstr>
      <vt:lpstr>Overcoming Religious Arrogance</vt:lpstr>
      <vt:lpstr>Overcoming Religious Arrogance</vt:lpstr>
      <vt:lpstr>Changing Our Values</vt:lpstr>
      <vt:lpstr>Changing Our Values</vt:lpstr>
      <vt:lpstr>Changing Our Values</vt:lpstr>
      <vt:lpstr>Gaining Christ</vt:lpstr>
      <vt:lpstr>Gaining Christ</vt:lpstr>
      <vt:lpstr>Gaining Christ</vt:lpstr>
      <vt:lpstr>Gaining Christ</vt:lpstr>
      <vt:lpstr>Gaining Christ</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Jason Reeder</cp:lastModifiedBy>
  <cp:revision>176</cp:revision>
  <dcterms:created xsi:type="dcterms:W3CDTF">2008-03-16T18:22:36Z</dcterms:created>
  <dcterms:modified xsi:type="dcterms:W3CDTF">2022-10-09T11:13:55Z</dcterms:modified>
</cp:coreProperties>
</file>