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  <p:sldMasterId id="2147483730" r:id="rId3"/>
  </p:sldMasterIdLst>
  <p:notesMasterIdLst>
    <p:notesMasterId r:id="rId10"/>
  </p:notesMasterIdLst>
  <p:sldIdLst>
    <p:sldId id="261" r:id="rId4"/>
    <p:sldId id="258" r:id="rId5"/>
    <p:sldId id="257" r:id="rId6"/>
    <p:sldId id="262" r:id="rId7"/>
    <p:sldId id="263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7" d="100"/>
          <a:sy n="77" d="100"/>
        </p:scale>
        <p:origin x="124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9/4/2022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47" y="1122363"/>
            <a:ext cx="7773308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347" y="3602038"/>
            <a:ext cx="777330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0588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57513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33" y="657227"/>
            <a:ext cx="7300134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1933" y="3602039"/>
            <a:ext cx="7300134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3996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6" y="2088320"/>
            <a:ext cx="3829503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052" y="2088320"/>
            <a:ext cx="3820616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6836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427" y="2088320"/>
            <a:ext cx="3600326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346" y="2912232"/>
            <a:ext cx="3830406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230" y="2088320"/>
            <a:ext cx="3591437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12232"/>
            <a:ext cx="382151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3051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7646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895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2949178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548" y="609600"/>
            <a:ext cx="4642119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921" y="2971801"/>
            <a:ext cx="2949178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48732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416760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49932" y="758881"/>
            <a:ext cx="2966938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971800"/>
            <a:ext cx="4171242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0380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4289373"/>
            <a:ext cx="7775673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355" y="621322"/>
            <a:ext cx="7775673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74499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8929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4204820"/>
            <a:ext cx="776532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0236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4204821"/>
            <a:ext cx="776532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05245" y="641749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46721" y="307337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91872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2126943"/>
            <a:ext cx="7766495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650556"/>
            <a:ext cx="776532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0110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5" y="609601"/>
            <a:ext cx="77653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88320"/>
            <a:ext cx="2474217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911624"/>
            <a:ext cx="2474217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3658" y="2088320"/>
            <a:ext cx="2473919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3659" y="2911624"/>
            <a:ext cx="247486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088320"/>
            <a:ext cx="246840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2260" y="2911624"/>
            <a:ext cx="2468408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67199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7" y="3989147"/>
            <a:ext cx="247421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19015" y="2092235"/>
            <a:ext cx="2205038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7" y="4565409"/>
            <a:ext cx="2474216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26" y="3989147"/>
            <a:ext cx="247423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092235"/>
            <a:ext cx="2197894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565408"/>
            <a:ext cx="2475252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0067" y="3989147"/>
            <a:ext cx="246742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14603" y="2092235"/>
            <a:ext cx="219908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973" y="4565410"/>
            <a:ext cx="2470694" cy="122579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452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0739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0"/>
            <a:ext cx="1906993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6" y="609600"/>
            <a:ext cx="5744029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EECAC-7F8F-4EBA-8C3A-BC40F113A4A2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329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96064"/>
            <a:ext cx="776532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EECAC-7F8F-4EBA-8C3A-BC40F113A4A2}" type="datetimeFigureOut">
              <a:rPr lang="en-US" smtClean="0"/>
              <a:t>9/4/2022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6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9A2FF-B2D9-4E79-B4C2-BC3E2CED1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2167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  <p:sldLayoutId id="2147483745" r:id="rId15"/>
    <p:sldLayoutId id="2147483746" r:id="rId16"/>
    <p:sldLayoutId id="214748374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7424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roken crown | Crown aesthetic, Royalty aesthetic, Black aesthetic">
            <a:extLst>
              <a:ext uri="{FF2B5EF4-FFF2-40B4-BE49-F238E27FC236}">
                <a16:creationId xmlns:a16="http://schemas.microsoft.com/office/drawing/2014/main" id="{4D656D38-2260-9B70-9771-0D20993277B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78" t="13954" r="13750" b="13125"/>
          <a:stretch/>
        </p:blipFill>
        <p:spPr bwMode="auto">
          <a:xfrm>
            <a:off x="5569525" y="4016622"/>
            <a:ext cx="2944090" cy="201662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E32F6D6-A647-D3D1-5AD4-CE0EC506C5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21666"/>
            <a:ext cx="7772400" cy="3207333"/>
          </a:xfrm>
        </p:spPr>
        <p:txBody>
          <a:bodyPr>
            <a:normAutofit/>
          </a:bodyPr>
          <a:lstStyle/>
          <a:p>
            <a:r>
              <a:rPr lang="en-US" sz="8800" b="1" dirty="0">
                <a:ln>
                  <a:solidFill>
                    <a:schemeClr val="bg2">
                      <a:lumMod val="50000"/>
                    </a:schemeClr>
                  </a:solidFill>
                </a:ln>
                <a:latin typeface="Aharoni" panose="02010803020104030203" pitchFamily="2" charset="-79"/>
                <a:cs typeface="Aharoni" panose="02010803020104030203" pitchFamily="2" charset="-79"/>
              </a:rPr>
              <a:t>Royal Fail</a:t>
            </a:r>
            <a:br>
              <a:rPr lang="en-US" sz="4400" b="1" dirty="0">
                <a:ln>
                  <a:solidFill>
                    <a:schemeClr val="bg2">
                      <a:lumMod val="50000"/>
                    </a:schemeClr>
                  </a:solidFill>
                </a:ln>
                <a:latin typeface="Aharoni" panose="02010803020104030203" pitchFamily="2" charset="-79"/>
                <a:cs typeface="Aharoni" panose="02010803020104030203" pitchFamily="2" charset="-79"/>
              </a:rPr>
            </a:br>
            <a:br>
              <a:rPr lang="en-US" sz="4400" b="1" dirty="0">
                <a:ln>
                  <a:solidFill>
                    <a:schemeClr val="bg2">
                      <a:lumMod val="50000"/>
                    </a:schemeClr>
                  </a:solidFill>
                </a:ln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6000" b="1" dirty="0">
                <a:latin typeface="Arial Narrow" panose="020B0606020202030204" pitchFamily="34" charset="0"/>
              </a:rPr>
              <a:t>King Saul</a:t>
            </a:r>
            <a:endParaRPr lang="en-US" b="1" dirty="0">
              <a:ln>
                <a:solidFill>
                  <a:schemeClr val="bg2">
                    <a:lumMod val="50000"/>
                  </a:schemeClr>
                </a:solidFill>
              </a:ln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197CE8-8B20-85FB-BBE2-88F3D96A03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7255" y="4405744"/>
            <a:ext cx="4565072" cy="1813609"/>
          </a:xfrm>
        </p:spPr>
        <p:txBody>
          <a:bodyPr>
            <a:normAutofit/>
          </a:bodyPr>
          <a:lstStyle/>
          <a:p>
            <a:r>
              <a:rPr lang="en-US" sz="4400" b="1" dirty="0"/>
              <a:t>1 Samuel 11-31</a:t>
            </a:r>
          </a:p>
        </p:txBody>
      </p:sp>
    </p:spTree>
    <p:extLst>
      <p:ext uri="{BB962C8B-B14F-4D97-AF65-F5344CB8AC3E}">
        <p14:creationId xmlns:p14="http://schemas.microsoft.com/office/powerpoint/2010/main" val="1708055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370AE-7D24-8298-1F25-6E7A72578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78764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+mn-lt"/>
              </a:rPr>
              <a:t>Saul’s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F14B1-EC85-B003-92E8-773F0356A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940" y="1911926"/>
            <a:ext cx="7143757" cy="4696691"/>
          </a:xfrm>
        </p:spPr>
        <p:txBody>
          <a:bodyPr>
            <a:normAutofit/>
          </a:bodyPr>
          <a:lstStyle/>
          <a:p>
            <a:r>
              <a:rPr lang="en-US" b="1" dirty="0"/>
              <a:t>He was the first king. </a:t>
            </a:r>
          </a:p>
          <a:p>
            <a:r>
              <a:rPr lang="en-US" b="1" dirty="0"/>
              <a:t>No administration in place. </a:t>
            </a:r>
          </a:p>
          <a:p>
            <a:r>
              <a:rPr lang="en-US" b="1" dirty="0"/>
              <a:t>No experienced counselors to help. </a:t>
            </a:r>
          </a:p>
          <a:p>
            <a:r>
              <a:rPr lang="en-US" b="1" dirty="0"/>
              <a:t>First man since Joshua to be a </a:t>
            </a:r>
            <a:br>
              <a:rPr lang="en-US" b="1" dirty="0"/>
            </a:br>
            <a:r>
              <a:rPr lang="en-US" b="1" dirty="0"/>
              <a:t>national leader (400 years prior). </a:t>
            </a:r>
          </a:p>
          <a:p>
            <a:r>
              <a:rPr lang="en-US" b="1" dirty="0"/>
              <a:t>None of the judges had been </a:t>
            </a:r>
            <a:br>
              <a:rPr lang="en-US" b="1" dirty="0"/>
            </a:br>
            <a:r>
              <a:rPr lang="en-US" b="1" dirty="0"/>
              <a:t>able to unite more than six tribes </a:t>
            </a:r>
            <a:br>
              <a:rPr lang="en-US" b="1" dirty="0"/>
            </a:br>
            <a:r>
              <a:rPr lang="en-US" b="1" dirty="0"/>
              <a:t>at a time. </a:t>
            </a:r>
            <a:endParaRPr lang="en-US" dirty="0"/>
          </a:p>
        </p:txBody>
      </p:sp>
      <p:pic>
        <p:nvPicPr>
          <p:cNvPr id="1036" name="Picture 12" descr="47,415 Mountain Climbing Stock Illustrations, Cliparts and Royalty Free  Mountain Climbing Vectors">
            <a:extLst>
              <a:ext uri="{FF2B5EF4-FFF2-40B4-BE49-F238E27FC236}">
                <a16:creationId xmlns:a16="http://schemas.microsoft.com/office/drawing/2014/main" id="{A50B449F-F402-2284-57B8-666C5900E34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55" r="36802"/>
          <a:stretch/>
        </p:blipFill>
        <p:spPr bwMode="auto">
          <a:xfrm flipH="1">
            <a:off x="6341523" y="1773382"/>
            <a:ext cx="2173826" cy="4225636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8450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Whirlwind Illustrations | Unique Modern and Vintage Style Stock  Illustrations for Licensing | CSA Images">
            <a:extLst>
              <a:ext uri="{FF2B5EF4-FFF2-40B4-BE49-F238E27FC236}">
                <a16:creationId xmlns:a16="http://schemas.microsoft.com/office/drawing/2014/main" id="{5D13C92E-F7F9-1D61-1BDE-FC6503A8222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22"/>
          <a:stretch/>
        </p:blipFill>
        <p:spPr bwMode="auto">
          <a:xfrm>
            <a:off x="6173189" y="2050468"/>
            <a:ext cx="2291926" cy="3162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A9370AE-7D24-8298-1F25-6E7A72578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78764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+mn-lt"/>
              </a:rPr>
              <a:t>Saul’s Downward Spiral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F14B1-EC85-B003-92E8-773F0356A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505" y="1607137"/>
            <a:ext cx="7143757" cy="5001481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Delivers </a:t>
            </a:r>
            <a:r>
              <a:rPr lang="en-US" b="1" dirty="0" err="1"/>
              <a:t>Jabesh</a:t>
            </a:r>
            <a:r>
              <a:rPr lang="en-US" b="1" dirty="0"/>
              <a:t> Gilead </a:t>
            </a:r>
            <a:r>
              <a:rPr lang="en-US" dirty="0"/>
              <a:t>(11)</a:t>
            </a:r>
          </a:p>
          <a:p>
            <a:r>
              <a:rPr lang="en-US" b="1" dirty="0"/>
              <a:t>Offers priestly sacrifice </a:t>
            </a:r>
            <a:r>
              <a:rPr lang="en-US" dirty="0"/>
              <a:t>(13)</a:t>
            </a:r>
          </a:p>
          <a:p>
            <a:r>
              <a:rPr lang="en-US" b="1" dirty="0"/>
              <a:t>Foolish oath weakens army </a:t>
            </a:r>
            <a:r>
              <a:rPr lang="en-US" dirty="0"/>
              <a:t>(14) </a:t>
            </a:r>
          </a:p>
          <a:p>
            <a:r>
              <a:rPr lang="en-US" b="1" dirty="0"/>
              <a:t>Spares Agag and animals </a:t>
            </a:r>
            <a:r>
              <a:rPr lang="en-US" dirty="0"/>
              <a:t>(15) </a:t>
            </a:r>
          </a:p>
          <a:p>
            <a:r>
              <a:rPr lang="en-US" b="1" dirty="0"/>
              <a:t>Fears Goliath </a:t>
            </a:r>
            <a:r>
              <a:rPr lang="en-US" dirty="0"/>
              <a:t>(17) </a:t>
            </a:r>
          </a:p>
          <a:p>
            <a:r>
              <a:rPr lang="en-US" b="1" dirty="0"/>
              <a:t>Seeks David’s life </a:t>
            </a:r>
            <a:r>
              <a:rPr lang="en-US" dirty="0"/>
              <a:t>(18-31)</a:t>
            </a:r>
          </a:p>
          <a:p>
            <a:r>
              <a:rPr lang="en-US" b="1" dirty="0"/>
              <a:t>Tried to kill his son Jonathan </a:t>
            </a:r>
            <a:r>
              <a:rPr lang="en-US" dirty="0"/>
              <a:t>(20)</a:t>
            </a:r>
          </a:p>
          <a:p>
            <a:r>
              <a:rPr lang="en-US" b="1" dirty="0"/>
              <a:t>Murders the priests </a:t>
            </a:r>
            <a:r>
              <a:rPr lang="en-US" dirty="0"/>
              <a:t>(22) </a:t>
            </a:r>
          </a:p>
          <a:p>
            <a:r>
              <a:rPr lang="en-US" b="1" dirty="0"/>
              <a:t>Consults a medium </a:t>
            </a:r>
            <a:r>
              <a:rPr lang="en-US" dirty="0"/>
              <a:t>(28) </a:t>
            </a:r>
          </a:p>
          <a:p>
            <a:r>
              <a:rPr lang="en-US" b="1" dirty="0"/>
              <a:t>Commits suicide </a:t>
            </a:r>
            <a:r>
              <a:rPr lang="en-US" dirty="0"/>
              <a:t>(31:4)</a:t>
            </a:r>
          </a:p>
          <a:p>
            <a:r>
              <a:rPr lang="en-US" b="1" dirty="0"/>
              <a:t>Philistines hang his corpse on a wall </a:t>
            </a:r>
            <a:r>
              <a:rPr lang="en-US" dirty="0"/>
              <a:t>(31: 9-10)</a:t>
            </a:r>
          </a:p>
        </p:txBody>
      </p:sp>
    </p:spTree>
    <p:extLst>
      <p:ext uri="{BB962C8B-B14F-4D97-AF65-F5344CB8AC3E}">
        <p14:creationId xmlns:p14="http://schemas.microsoft.com/office/powerpoint/2010/main" val="25611948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370AE-7D24-8298-1F25-6E7A72578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78764"/>
          </a:xfrm>
          <a:solidFill>
            <a:srgbClr val="7030A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+mn-lt"/>
              </a:rPr>
              <a:t>Where Did Saul Go Wrong?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F14B1-EC85-B003-92E8-773F0356A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42656"/>
            <a:ext cx="7886700" cy="447501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He Did Not Walk By Faith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He Did Not Seek First the Kingdom of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He Did Not Accept Redemption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3965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6029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78346F"/>
      </a:dk2>
      <a:lt2>
        <a:srgbClr val="D9A8D2"/>
      </a:lt2>
      <a:accent1>
        <a:srgbClr val="CE57AB"/>
      </a:accent1>
      <a:accent2>
        <a:srgbClr val="8E8EFD"/>
      </a:accent2>
      <a:accent3>
        <a:srgbClr val="7CBCE0"/>
      </a:accent3>
      <a:accent4>
        <a:srgbClr val="70BF9F"/>
      </a:accent4>
      <a:accent5>
        <a:srgbClr val="A5B960"/>
      </a:accent5>
      <a:accent6>
        <a:srgbClr val="D47A57"/>
      </a:accent6>
      <a:hlink>
        <a:srgbClr val="D164DE"/>
      </a:hlink>
      <a:folHlink>
        <a:srgbClr val="BE87C4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D4FE1632-F131-47D3-A814-99E9CD025E20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1868</TotalTime>
  <Words>166</Words>
  <Application>Microsoft Office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Aharoni</vt:lpstr>
      <vt:lpstr>Arial</vt:lpstr>
      <vt:lpstr>Arial Narrow</vt:lpstr>
      <vt:lpstr>Bookman Old Style</vt:lpstr>
      <vt:lpstr>Calibri</vt:lpstr>
      <vt:lpstr>Calibri Light</vt:lpstr>
      <vt:lpstr>Rockwell</vt:lpstr>
      <vt:lpstr>2_Office Theme</vt:lpstr>
      <vt:lpstr>3_Office Theme</vt:lpstr>
      <vt:lpstr>Damask</vt:lpstr>
      <vt:lpstr>PowerPoint Presentation</vt:lpstr>
      <vt:lpstr>Royal Fail  King Saul</vt:lpstr>
      <vt:lpstr>Saul’s Challenges</vt:lpstr>
      <vt:lpstr>Saul’s Downward Spiral</vt:lpstr>
      <vt:lpstr>Where Did Saul Go Wrong?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165</cp:revision>
  <dcterms:created xsi:type="dcterms:W3CDTF">2008-03-16T18:22:36Z</dcterms:created>
  <dcterms:modified xsi:type="dcterms:W3CDTF">2022-09-04T19:44:46Z</dcterms:modified>
</cp:coreProperties>
</file>