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24"/>
  </p:notesMasterIdLst>
  <p:sldIdLst>
    <p:sldId id="259" r:id="rId3"/>
    <p:sldId id="257" r:id="rId4"/>
    <p:sldId id="262" r:id="rId5"/>
    <p:sldId id="263" r:id="rId6"/>
    <p:sldId id="258" r:id="rId7"/>
    <p:sldId id="265" r:id="rId8"/>
    <p:sldId id="616" r:id="rId9"/>
    <p:sldId id="617" r:id="rId10"/>
    <p:sldId id="618" r:id="rId11"/>
    <p:sldId id="619" r:id="rId12"/>
    <p:sldId id="620" r:id="rId13"/>
    <p:sldId id="621" r:id="rId14"/>
    <p:sldId id="622" r:id="rId15"/>
    <p:sldId id="623" r:id="rId16"/>
    <p:sldId id="624" r:id="rId17"/>
    <p:sldId id="625" r:id="rId18"/>
    <p:sldId id="626" r:id="rId19"/>
    <p:sldId id="627" r:id="rId20"/>
    <p:sldId id="628" r:id="rId21"/>
    <p:sldId id="264" r:id="rId22"/>
    <p:sldId id="26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490" y="67"/>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7/3/2022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7/3/2022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7/3/2022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7/3/2022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7/3/2022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7/3/2022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7/3/2022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7/3/2022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7/3/2022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7/3/2022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7/3/2022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7/3/2022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7537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mn-lt"/>
              </a:rPr>
              <a:t>Miracles That Verified His Claims</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a:xfrm>
            <a:off x="628650" y="2008909"/>
            <a:ext cx="7886700" cy="4168054"/>
          </a:xfrm>
        </p:spPr>
        <p:txBody>
          <a:bodyPr/>
          <a:lstStyle/>
          <a:p>
            <a:pPr marL="0" indent="0">
              <a:buNone/>
            </a:pPr>
            <a:r>
              <a:rPr lang="en-US" b="1" dirty="0"/>
              <a:t>Men of Israel, hear these words: Jesus of Nazareth, a Man attested by God to you by miracles, wonders, and signs which God did through Him in your midst, as you yourselves also know –</a:t>
            </a:r>
          </a:p>
          <a:p>
            <a:pPr marL="0" indent="0">
              <a:buNone/>
            </a:pPr>
            <a:endParaRPr lang="en-US" sz="800" b="1" dirty="0"/>
          </a:p>
          <a:p>
            <a:pPr marL="0" indent="0">
              <a:buNone/>
            </a:pPr>
            <a:r>
              <a:rPr lang="en-US" b="1" dirty="0"/>
              <a:t>Acts 2:22</a:t>
            </a:r>
          </a:p>
        </p:txBody>
      </p:sp>
      <p:pic>
        <p:nvPicPr>
          <p:cNvPr id="4" name="Picture 2" descr="Opened Holy Bible Book Isolated On Stock Photo 187231619 | Shutterstock">
            <a:extLst>
              <a:ext uri="{FF2B5EF4-FFF2-40B4-BE49-F238E27FC236}">
                <a16:creationId xmlns:a16="http://schemas.microsoft.com/office/drawing/2014/main" id="{890E47F3-6A35-EEC5-AE14-4E426DCEB9A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224" t="12289" r="6427" b="13944"/>
          <a:stretch/>
        </p:blipFill>
        <p:spPr bwMode="auto">
          <a:xfrm>
            <a:off x="4682841" y="4156368"/>
            <a:ext cx="3906983" cy="1967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6781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mn-lt"/>
              </a:rPr>
              <a:t>Miracles That Verified His Claims</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a:xfrm>
            <a:off x="628650" y="2022764"/>
            <a:ext cx="7886700" cy="4154198"/>
          </a:xfrm>
        </p:spPr>
        <p:txBody>
          <a:bodyPr/>
          <a:lstStyle/>
          <a:p>
            <a:pPr marL="0" indent="0">
              <a:buNone/>
            </a:pPr>
            <a:r>
              <a:rPr lang="en-US" b="1" dirty="0"/>
              <a:t>This man came to Jesus by night and said to Him, “Rabbi, we know that You are a teacher come from God; for no one can do these signs that You do unless God is with him.”</a:t>
            </a:r>
          </a:p>
          <a:p>
            <a:pPr marL="0" indent="0">
              <a:buNone/>
            </a:pPr>
            <a:endParaRPr lang="en-US" sz="800" b="1" dirty="0"/>
          </a:p>
          <a:p>
            <a:pPr marL="0" indent="0">
              <a:buNone/>
            </a:pPr>
            <a:r>
              <a:rPr lang="en-US" b="1" dirty="0"/>
              <a:t>John 3:2</a:t>
            </a:r>
          </a:p>
        </p:txBody>
      </p:sp>
      <p:pic>
        <p:nvPicPr>
          <p:cNvPr id="4" name="Picture 2" descr="Opened Holy Bible Book Isolated On Stock Photo 187231619 | Shutterstock">
            <a:extLst>
              <a:ext uri="{FF2B5EF4-FFF2-40B4-BE49-F238E27FC236}">
                <a16:creationId xmlns:a16="http://schemas.microsoft.com/office/drawing/2014/main" id="{890E47F3-6A35-EEC5-AE14-4E426DCEB9A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224" t="12289" r="6427" b="13944"/>
          <a:stretch/>
        </p:blipFill>
        <p:spPr bwMode="auto">
          <a:xfrm>
            <a:off x="4682841" y="4156368"/>
            <a:ext cx="3906983" cy="1967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2867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mn-lt"/>
              </a:rPr>
              <a:t>Miracles That Verified His Claims</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p:txBody>
          <a:bodyPr/>
          <a:lstStyle/>
          <a:p>
            <a:r>
              <a:rPr lang="en-US" b="1" dirty="0"/>
              <a:t>His enemies could not deny that Jesus performed miracles (John 11:47). </a:t>
            </a:r>
          </a:p>
          <a:p>
            <a:r>
              <a:rPr lang="en-US" b="1" dirty="0"/>
              <a:t>But, instead of believing Jesus, they tried to cover up the evidence (John 12:9-11) and credit His power to Satan (Matt. 9:34; 12:24). </a:t>
            </a:r>
          </a:p>
        </p:txBody>
      </p:sp>
    </p:spTree>
    <p:extLst>
      <p:ext uri="{BB962C8B-B14F-4D97-AF65-F5344CB8AC3E}">
        <p14:creationId xmlns:p14="http://schemas.microsoft.com/office/powerpoint/2010/main" val="1626869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What Others Said About Him</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p:txBody>
          <a:bodyPr/>
          <a:lstStyle/>
          <a:p>
            <a:r>
              <a:rPr lang="en-US" b="1" dirty="0"/>
              <a:t>His mother - </a:t>
            </a:r>
            <a:r>
              <a:rPr lang="en-US" b="1" dirty="0">
                <a:solidFill>
                  <a:srgbClr val="002060"/>
                </a:solidFill>
              </a:rPr>
              <a:t>John 2:3-5; 19:25</a:t>
            </a:r>
          </a:p>
          <a:p>
            <a:r>
              <a:rPr lang="en-US" b="1" dirty="0"/>
              <a:t>Peter - </a:t>
            </a:r>
            <a:r>
              <a:rPr lang="en-US" b="1" dirty="0">
                <a:solidFill>
                  <a:srgbClr val="002060"/>
                </a:solidFill>
              </a:rPr>
              <a:t>Matthew 16:16</a:t>
            </a:r>
          </a:p>
          <a:p>
            <a:r>
              <a:rPr lang="en-US" b="1" dirty="0"/>
              <a:t>John - </a:t>
            </a:r>
            <a:r>
              <a:rPr lang="en-US" b="1" dirty="0">
                <a:solidFill>
                  <a:srgbClr val="002060"/>
                </a:solidFill>
              </a:rPr>
              <a:t>1 John 1:1-4</a:t>
            </a:r>
          </a:p>
          <a:p>
            <a:r>
              <a:rPr lang="en-US" b="1" dirty="0"/>
              <a:t>Thomas - </a:t>
            </a:r>
            <a:r>
              <a:rPr lang="en-US" b="1" dirty="0">
                <a:solidFill>
                  <a:srgbClr val="002060"/>
                </a:solidFill>
              </a:rPr>
              <a:t>John 20:24-29</a:t>
            </a:r>
          </a:p>
          <a:p>
            <a:r>
              <a:rPr lang="en-US" b="1" dirty="0"/>
              <a:t>Paul - </a:t>
            </a:r>
            <a:r>
              <a:rPr lang="en-US" b="1" dirty="0">
                <a:solidFill>
                  <a:srgbClr val="002060"/>
                </a:solidFill>
              </a:rPr>
              <a:t>Gal. 1:23</a:t>
            </a:r>
          </a:p>
          <a:p>
            <a:r>
              <a:rPr lang="en-US" b="1" dirty="0"/>
              <a:t>Centurion - </a:t>
            </a:r>
            <a:r>
              <a:rPr lang="en-US" b="1" dirty="0">
                <a:solidFill>
                  <a:srgbClr val="002060"/>
                </a:solidFill>
              </a:rPr>
              <a:t>Matthew 27:54</a:t>
            </a:r>
          </a:p>
        </p:txBody>
      </p:sp>
    </p:spTree>
    <p:extLst>
      <p:ext uri="{BB962C8B-B14F-4D97-AF65-F5344CB8AC3E}">
        <p14:creationId xmlns:p14="http://schemas.microsoft.com/office/powerpoint/2010/main" val="1711526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Fulfilled Prophecy</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p:txBody>
          <a:bodyPr/>
          <a:lstStyle/>
          <a:p>
            <a:r>
              <a:rPr lang="en-US" b="1" dirty="0"/>
              <a:t>His death and resurrection - </a:t>
            </a:r>
            <a:r>
              <a:rPr lang="en-US" b="1" dirty="0">
                <a:solidFill>
                  <a:srgbClr val="002060"/>
                </a:solidFill>
              </a:rPr>
              <a:t>Matt. 20:17-19</a:t>
            </a:r>
          </a:p>
          <a:p>
            <a:r>
              <a:rPr lang="en-US" b="1" dirty="0"/>
              <a:t>Peter’s denial - </a:t>
            </a:r>
            <a:r>
              <a:rPr lang="en-US" b="1" dirty="0">
                <a:solidFill>
                  <a:srgbClr val="002060"/>
                </a:solidFill>
              </a:rPr>
              <a:t>Mark 14:30</a:t>
            </a:r>
          </a:p>
          <a:p>
            <a:r>
              <a:rPr lang="en-US" b="1" dirty="0"/>
              <a:t>Destruction of Jerusalem - </a:t>
            </a:r>
            <a:r>
              <a:rPr lang="en-US" b="1" dirty="0">
                <a:solidFill>
                  <a:srgbClr val="002060"/>
                </a:solidFill>
              </a:rPr>
              <a:t>Matthew 24</a:t>
            </a:r>
          </a:p>
        </p:txBody>
      </p:sp>
    </p:spTree>
    <p:extLst>
      <p:ext uri="{BB962C8B-B14F-4D97-AF65-F5344CB8AC3E}">
        <p14:creationId xmlns:p14="http://schemas.microsoft.com/office/powerpoint/2010/main" val="2993944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Fulfilled Prophecy</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p:txBody>
          <a:bodyPr>
            <a:normAutofit/>
          </a:bodyPr>
          <a:lstStyle/>
          <a:p>
            <a:r>
              <a:rPr lang="en-US" b="1" dirty="0"/>
              <a:t>His birthplace - </a:t>
            </a:r>
            <a:r>
              <a:rPr lang="en-US" b="1" dirty="0">
                <a:solidFill>
                  <a:srgbClr val="002060"/>
                </a:solidFill>
              </a:rPr>
              <a:t>Micah 5:2</a:t>
            </a:r>
          </a:p>
          <a:p>
            <a:r>
              <a:rPr lang="en-US" b="1" dirty="0"/>
              <a:t>Born of a virgin - </a:t>
            </a:r>
            <a:r>
              <a:rPr lang="en-US" b="1" dirty="0">
                <a:solidFill>
                  <a:srgbClr val="002060"/>
                </a:solidFill>
              </a:rPr>
              <a:t>Isaiah 7:14</a:t>
            </a:r>
          </a:p>
          <a:p>
            <a:r>
              <a:rPr lang="en-US" b="1" dirty="0"/>
              <a:t>A forerunner - </a:t>
            </a:r>
            <a:r>
              <a:rPr lang="en-US" b="1" dirty="0">
                <a:solidFill>
                  <a:srgbClr val="002060"/>
                </a:solidFill>
              </a:rPr>
              <a:t>Malachi 3:1</a:t>
            </a:r>
          </a:p>
          <a:p>
            <a:r>
              <a:rPr lang="en-US" b="1" dirty="0"/>
              <a:t>Ride on a donkey - </a:t>
            </a:r>
            <a:r>
              <a:rPr lang="en-US" b="1" dirty="0">
                <a:solidFill>
                  <a:srgbClr val="002060"/>
                </a:solidFill>
              </a:rPr>
              <a:t>Zechariah 9:9</a:t>
            </a:r>
          </a:p>
          <a:p>
            <a:r>
              <a:rPr lang="en-US" b="1" dirty="0"/>
              <a:t>Betrayed for 30 pieces of silver - </a:t>
            </a:r>
            <a:r>
              <a:rPr lang="en-US" b="1" dirty="0">
                <a:solidFill>
                  <a:srgbClr val="002060"/>
                </a:solidFill>
              </a:rPr>
              <a:t>Zech. 11:12-13</a:t>
            </a:r>
          </a:p>
          <a:p>
            <a:r>
              <a:rPr lang="en-US" b="1" dirty="0"/>
              <a:t>Buried in rich man’s tomb - </a:t>
            </a:r>
            <a:r>
              <a:rPr lang="en-US" b="1" dirty="0">
                <a:solidFill>
                  <a:srgbClr val="002060"/>
                </a:solidFill>
              </a:rPr>
              <a:t>Isaiah 53:9</a:t>
            </a:r>
          </a:p>
          <a:p>
            <a:r>
              <a:rPr lang="en-US" b="1" dirty="0"/>
              <a:t>His hands and feet pierced - </a:t>
            </a:r>
            <a:r>
              <a:rPr lang="en-US" b="1" dirty="0">
                <a:solidFill>
                  <a:srgbClr val="002060"/>
                </a:solidFill>
              </a:rPr>
              <a:t>Psalm 22:16</a:t>
            </a:r>
          </a:p>
          <a:p>
            <a:r>
              <a:rPr lang="en-US" b="1" dirty="0"/>
              <a:t>Cast lots for His clothing - </a:t>
            </a:r>
            <a:r>
              <a:rPr lang="en-US" b="1" dirty="0">
                <a:solidFill>
                  <a:srgbClr val="002060"/>
                </a:solidFill>
              </a:rPr>
              <a:t>Psalm 22:18</a:t>
            </a:r>
            <a:endParaRPr lang="en-US" b="1" dirty="0"/>
          </a:p>
        </p:txBody>
      </p:sp>
    </p:spTree>
    <p:extLst>
      <p:ext uri="{BB962C8B-B14F-4D97-AF65-F5344CB8AC3E}">
        <p14:creationId xmlns:p14="http://schemas.microsoft.com/office/powerpoint/2010/main" val="1710425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Fulfilled Prophecy</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p:txBody>
          <a:bodyPr>
            <a:normAutofit/>
          </a:bodyPr>
          <a:lstStyle/>
          <a:p>
            <a:r>
              <a:rPr lang="en-US" b="1" dirty="0"/>
              <a:t>His birthplace - </a:t>
            </a:r>
            <a:r>
              <a:rPr lang="en-US" b="1" dirty="0">
                <a:solidFill>
                  <a:srgbClr val="002060"/>
                </a:solidFill>
              </a:rPr>
              <a:t>Micah 5:2</a:t>
            </a:r>
          </a:p>
          <a:p>
            <a:r>
              <a:rPr lang="en-US" b="1" dirty="0"/>
              <a:t>Born of a virgin - </a:t>
            </a:r>
            <a:r>
              <a:rPr lang="en-US" b="1" dirty="0">
                <a:solidFill>
                  <a:srgbClr val="002060"/>
                </a:solidFill>
              </a:rPr>
              <a:t>Isaiah 7:14</a:t>
            </a:r>
          </a:p>
          <a:p>
            <a:r>
              <a:rPr lang="en-US" b="1" dirty="0"/>
              <a:t>A forerunner - </a:t>
            </a:r>
            <a:r>
              <a:rPr lang="en-US" b="1" dirty="0">
                <a:solidFill>
                  <a:srgbClr val="002060"/>
                </a:solidFill>
              </a:rPr>
              <a:t>Malachi 3:1</a:t>
            </a:r>
          </a:p>
          <a:p>
            <a:r>
              <a:rPr lang="en-US" b="1" dirty="0"/>
              <a:t>Ride on a donkey - </a:t>
            </a:r>
            <a:r>
              <a:rPr lang="en-US" b="1" dirty="0">
                <a:solidFill>
                  <a:srgbClr val="002060"/>
                </a:solidFill>
              </a:rPr>
              <a:t>Zechariah 9:9</a:t>
            </a:r>
          </a:p>
          <a:p>
            <a:r>
              <a:rPr lang="en-US" b="1" dirty="0"/>
              <a:t>Betrayed for 30 pieces of silver - </a:t>
            </a:r>
            <a:r>
              <a:rPr lang="en-US" b="1" dirty="0">
                <a:solidFill>
                  <a:srgbClr val="002060"/>
                </a:solidFill>
              </a:rPr>
              <a:t>Zech. 11:12-13</a:t>
            </a:r>
          </a:p>
          <a:p>
            <a:r>
              <a:rPr lang="en-US" b="1" dirty="0"/>
              <a:t>Buried in rich man’s tomb - </a:t>
            </a:r>
            <a:r>
              <a:rPr lang="en-US" b="1" dirty="0">
                <a:solidFill>
                  <a:srgbClr val="002060"/>
                </a:solidFill>
              </a:rPr>
              <a:t>Isaiah 53:9</a:t>
            </a:r>
          </a:p>
          <a:p>
            <a:r>
              <a:rPr lang="en-US" b="1" dirty="0"/>
              <a:t>His hands and feet pierced - </a:t>
            </a:r>
            <a:r>
              <a:rPr lang="en-US" b="1" dirty="0">
                <a:solidFill>
                  <a:srgbClr val="002060"/>
                </a:solidFill>
              </a:rPr>
              <a:t>Psalm 22:16</a:t>
            </a:r>
          </a:p>
          <a:p>
            <a:r>
              <a:rPr lang="en-US" b="1" dirty="0"/>
              <a:t>Cast lots for His clothing - </a:t>
            </a:r>
            <a:r>
              <a:rPr lang="en-US" b="1" dirty="0">
                <a:solidFill>
                  <a:srgbClr val="002060"/>
                </a:solidFill>
              </a:rPr>
              <a:t>Psalm 22:18</a:t>
            </a:r>
            <a:endParaRPr lang="en-US" b="1" dirty="0"/>
          </a:p>
        </p:txBody>
      </p:sp>
      <p:sp>
        <p:nvSpPr>
          <p:cNvPr id="4" name="Rectangle: Rounded Corners 3">
            <a:extLst>
              <a:ext uri="{FF2B5EF4-FFF2-40B4-BE49-F238E27FC236}">
                <a16:creationId xmlns:a16="http://schemas.microsoft.com/office/drawing/2014/main" id="{5DEC1DBF-09B8-48C4-C369-0C52EE6735F8}"/>
              </a:ext>
            </a:extLst>
          </p:cNvPr>
          <p:cNvSpPr/>
          <p:nvPr/>
        </p:nvSpPr>
        <p:spPr>
          <a:xfrm>
            <a:off x="1468582" y="2826328"/>
            <a:ext cx="6206836" cy="2161308"/>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32D7F2D3-85C5-C64B-FF7F-C58C13F080F2}"/>
              </a:ext>
            </a:extLst>
          </p:cNvPr>
          <p:cNvSpPr txBox="1"/>
          <p:nvPr/>
        </p:nvSpPr>
        <p:spPr>
          <a:xfrm>
            <a:off x="1884218" y="3131127"/>
            <a:ext cx="5306291" cy="156966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The mathematical odds of one person fulfilling just eight prophecies is 1 in </a:t>
            </a:r>
            <a:r>
              <a:rPr kumimoji="0" lang="en-US" sz="32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10</a:t>
            </a:r>
            <a:r>
              <a:rPr kumimoji="0" lang="en-US" sz="3200" b="1" i="0" u="none" strike="noStrike" kern="1200" cap="none" spc="0" normalizeH="0" baseline="3000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17</a:t>
            </a:r>
            <a:endParaRPr kumimoji="0" lang="en-US" sz="3200" b="1"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4151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Does He Fit the Profile?</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a:xfrm>
            <a:off x="628650" y="1825625"/>
            <a:ext cx="3070514" cy="4351338"/>
          </a:xfrm>
        </p:spPr>
        <p:txBody>
          <a:bodyPr>
            <a:normAutofit/>
          </a:bodyPr>
          <a:lstStyle/>
          <a:p>
            <a:r>
              <a:rPr lang="en-US" b="1" dirty="0"/>
              <a:t>Omniscient </a:t>
            </a:r>
            <a:endParaRPr lang="en-US" b="1" dirty="0">
              <a:solidFill>
                <a:srgbClr val="002060"/>
              </a:solidFill>
            </a:endParaRPr>
          </a:p>
          <a:p>
            <a:r>
              <a:rPr lang="en-US" b="1" dirty="0"/>
              <a:t>Omnipresent </a:t>
            </a:r>
            <a:endParaRPr lang="en-US" b="1" dirty="0">
              <a:solidFill>
                <a:srgbClr val="002060"/>
              </a:solidFill>
            </a:endParaRPr>
          </a:p>
          <a:p>
            <a:r>
              <a:rPr lang="en-US" b="1" dirty="0"/>
              <a:t>Omnipotent </a:t>
            </a:r>
            <a:endParaRPr lang="en-US" b="1" dirty="0">
              <a:solidFill>
                <a:srgbClr val="002060"/>
              </a:solidFill>
            </a:endParaRPr>
          </a:p>
          <a:p>
            <a:r>
              <a:rPr lang="en-US" b="1" dirty="0"/>
              <a:t>Holy </a:t>
            </a:r>
            <a:endParaRPr lang="en-US" b="1" dirty="0">
              <a:solidFill>
                <a:srgbClr val="002060"/>
              </a:solidFill>
            </a:endParaRPr>
          </a:p>
          <a:p>
            <a:r>
              <a:rPr lang="en-US" b="1" dirty="0"/>
              <a:t>Sovereign </a:t>
            </a:r>
            <a:endParaRPr lang="en-US" b="1" dirty="0">
              <a:solidFill>
                <a:srgbClr val="002060"/>
              </a:solidFill>
            </a:endParaRPr>
          </a:p>
          <a:p>
            <a:r>
              <a:rPr lang="en-US" b="1" dirty="0"/>
              <a:t>Eternal </a:t>
            </a:r>
            <a:endParaRPr lang="en-US" b="1" dirty="0">
              <a:solidFill>
                <a:srgbClr val="002060"/>
              </a:solidFill>
            </a:endParaRPr>
          </a:p>
          <a:p>
            <a:r>
              <a:rPr lang="en-US" b="1" dirty="0"/>
              <a:t>Immutable </a:t>
            </a:r>
          </a:p>
          <a:p>
            <a:r>
              <a:rPr lang="en-US" b="1" dirty="0"/>
              <a:t>Forgiving </a:t>
            </a:r>
          </a:p>
        </p:txBody>
      </p:sp>
      <p:sp>
        <p:nvSpPr>
          <p:cNvPr id="4" name="TextBox 3">
            <a:extLst>
              <a:ext uri="{FF2B5EF4-FFF2-40B4-BE49-F238E27FC236}">
                <a16:creationId xmlns:a16="http://schemas.microsoft.com/office/drawing/2014/main" id="{F8954DC5-6B69-70B8-2AE9-19E8084B1B15}"/>
              </a:ext>
            </a:extLst>
          </p:cNvPr>
          <p:cNvSpPr txBox="1"/>
          <p:nvPr/>
        </p:nvSpPr>
        <p:spPr>
          <a:xfrm>
            <a:off x="4572000" y="3034145"/>
            <a:ext cx="2701636" cy="76944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God is…</a:t>
            </a:r>
          </a:p>
        </p:txBody>
      </p:sp>
    </p:spTree>
    <p:extLst>
      <p:ext uri="{BB962C8B-B14F-4D97-AF65-F5344CB8AC3E}">
        <p14:creationId xmlns:p14="http://schemas.microsoft.com/office/powerpoint/2010/main" val="3693344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Does He Fit the Profile?</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p:txBody>
          <a:bodyPr>
            <a:normAutofit/>
          </a:bodyPr>
          <a:lstStyle/>
          <a:p>
            <a:r>
              <a:rPr lang="en-US" b="1" dirty="0"/>
              <a:t>Omniscient - </a:t>
            </a:r>
            <a:r>
              <a:rPr lang="en-US" b="1" dirty="0">
                <a:solidFill>
                  <a:srgbClr val="002060"/>
                </a:solidFill>
              </a:rPr>
              <a:t>John 16:30</a:t>
            </a:r>
          </a:p>
          <a:p>
            <a:r>
              <a:rPr lang="en-US" b="1" dirty="0"/>
              <a:t>Omnipresent - </a:t>
            </a:r>
            <a:r>
              <a:rPr lang="en-US" b="1" dirty="0">
                <a:solidFill>
                  <a:srgbClr val="002060"/>
                </a:solidFill>
              </a:rPr>
              <a:t>Matthew 28:20</a:t>
            </a:r>
          </a:p>
          <a:p>
            <a:r>
              <a:rPr lang="en-US" b="1" dirty="0"/>
              <a:t>Omnipotent - </a:t>
            </a:r>
            <a:r>
              <a:rPr lang="en-US" b="1" dirty="0">
                <a:solidFill>
                  <a:srgbClr val="002060"/>
                </a:solidFill>
              </a:rPr>
              <a:t>Matthew 28:18</a:t>
            </a:r>
          </a:p>
          <a:p>
            <a:r>
              <a:rPr lang="en-US" b="1" dirty="0"/>
              <a:t>Holy - </a:t>
            </a:r>
            <a:r>
              <a:rPr lang="en-US" b="1" dirty="0">
                <a:solidFill>
                  <a:srgbClr val="002060"/>
                </a:solidFill>
              </a:rPr>
              <a:t>1 Peter 2:22</a:t>
            </a:r>
          </a:p>
          <a:p>
            <a:r>
              <a:rPr lang="en-US" b="1" dirty="0"/>
              <a:t>Sovereign - </a:t>
            </a:r>
            <a:r>
              <a:rPr lang="en-US" b="1" dirty="0">
                <a:solidFill>
                  <a:srgbClr val="002060"/>
                </a:solidFill>
              </a:rPr>
              <a:t>Colossians 1:15</a:t>
            </a:r>
          </a:p>
          <a:p>
            <a:r>
              <a:rPr lang="en-US" b="1" dirty="0"/>
              <a:t>Eternal - </a:t>
            </a:r>
            <a:r>
              <a:rPr lang="en-US" b="1" dirty="0">
                <a:solidFill>
                  <a:srgbClr val="002060"/>
                </a:solidFill>
              </a:rPr>
              <a:t>John 1:1</a:t>
            </a:r>
          </a:p>
          <a:p>
            <a:r>
              <a:rPr lang="en-US" b="1" dirty="0"/>
              <a:t>Immutable - </a:t>
            </a:r>
            <a:r>
              <a:rPr lang="en-US" b="1" dirty="0">
                <a:solidFill>
                  <a:srgbClr val="002060"/>
                </a:solidFill>
              </a:rPr>
              <a:t>Hebrews 13:8</a:t>
            </a:r>
          </a:p>
          <a:p>
            <a:r>
              <a:rPr lang="en-US" b="1" dirty="0"/>
              <a:t>Forgiving - </a:t>
            </a:r>
            <a:r>
              <a:rPr lang="en-US" b="1" dirty="0">
                <a:solidFill>
                  <a:srgbClr val="002060"/>
                </a:solidFill>
              </a:rPr>
              <a:t>Mark 2:5-12</a:t>
            </a:r>
            <a:endParaRPr lang="en-US" b="1" dirty="0"/>
          </a:p>
        </p:txBody>
      </p:sp>
    </p:spTree>
    <p:extLst>
      <p:ext uri="{BB962C8B-B14F-4D97-AF65-F5344CB8AC3E}">
        <p14:creationId xmlns:p14="http://schemas.microsoft.com/office/powerpoint/2010/main" val="222443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Does He Fit the Profile?</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p:txBody>
          <a:bodyPr>
            <a:normAutofit/>
          </a:bodyPr>
          <a:lstStyle/>
          <a:p>
            <a:r>
              <a:rPr lang="en-US" b="1" dirty="0"/>
              <a:t>Omniscient - </a:t>
            </a:r>
            <a:r>
              <a:rPr lang="en-US" b="1" dirty="0">
                <a:solidFill>
                  <a:srgbClr val="002060"/>
                </a:solidFill>
              </a:rPr>
              <a:t>John 16:30</a:t>
            </a:r>
          </a:p>
          <a:p>
            <a:r>
              <a:rPr lang="en-US" b="1" dirty="0"/>
              <a:t>Omnipresent - </a:t>
            </a:r>
            <a:r>
              <a:rPr lang="en-US" b="1" dirty="0">
                <a:solidFill>
                  <a:srgbClr val="002060"/>
                </a:solidFill>
              </a:rPr>
              <a:t>Matthew 28:20</a:t>
            </a:r>
          </a:p>
          <a:p>
            <a:r>
              <a:rPr lang="en-US" b="1" dirty="0"/>
              <a:t>Omnipotent - </a:t>
            </a:r>
            <a:r>
              <a:rPr lang="en-US" b="1" dirty="0">
                <a:solidFill>
                  <a:srgbClr val="002060"/>
                </a:solidFill>
              </a:rPr>
              <a:t>Matthew 28:18</a:t>
            </a:r>
          </a:p>
          <a:p>
            <a:r>
              <a:rPr lang="en-US" b="1" dirty="0"/>
              <a:t>Holy - </a:t>
            </a:r>
            <a:r>
              <a:rPr lang="en-US" b="1" dirty="0">
                <a:solidFill>
                  <a:srgbClr val="002060"/>
                </a:solidFill>
              </a:rPr>
              <a:t>1 Peter 2:22</a:t>
            </a:r>
          </a:p>
          <a:p>
            <a:r>
              <a:rPr lang="en-US" b="1" dirty="0"/>
              <a:t>Sovereign - </a:t>
            </a:r>
            <a:r>
              <a:rPr lang="en-US" b="1" dirty="0">
                <a:solidFill>
                  <a:srgbClr val="002060"/>
                </a:solidFill>
              </a:rPr>
              <a:t>Colossians 1:15</a:t>
            </a:r>
          </a:p>
          <a:p>
            <a:r>
              <a:rPr lang="en-US" b="1" dirty="0"/>
              <a:t>Eternal - </a:t>
            </a:r>
            <a:r>
              <a:rPr lang="en-US" b="1" dirty="0">
                <a:solidFill>
                  <a:srgbClr val="002060"/>
                </a:solidFill>
              </a:rPr>
              <a:t>John 1:1</a:t>
            </a:r>
          </a:p>
          <a:p>
            <a:r>
              <a:rPr lang="en-US" b="1" dirty="0"/>
              <a:t>Immutable - </a:t>
            </a:r>
            <a:r>
              <a:rPr lang="en-US" b="1" dirty="0">
                <a:solidFill>
                  <a:srgbClr val="002060"/>
                </a:solidFill>
              </a:rPr>
              <a:t>Hebrews 13:8</a:t>
            </a:r>
          </a:p>
          <a:p>
            <a:r>
              <a:rPr lang="en-US" b="1" dirty="0"/>
              <a:t>Forgiving - </a:t>
            </a:r>
            <a:r>
              <a:rPr lang="en-US" b="1" dirty="0">
                <a:solidFill>
                  <a:srgbClr val="002060"/>
                </a:solidFill>
              </a:rPr>
              <a:t>Mark 2:5-12</a:t>
            </a:r>
            <a:endParaRPr lang="en-US" b="1" dirty="0"/>
          </a:p>
        </p:txBody>
      </p:sp>
      <p:sp>
        <p:nvSpPr>
          <p:cNvPr id="4" name="Rectangle: Rounded Corners 3">
            <a:extLst>
              <a:ext uri="{FF2B5EF4-FFF2-40B4-BE49-F238E27FC236}">
                <a16:creationId xmlns:a16="http://schemas.microsoft.com/office/drawing/2014/main" id="{176E23AA-2CCD-B601-D694-5EC31B59EDFE}"/>
              </a:ext>
            </a:extLst>
          </p:cNvPr>
          <p:cNvSpPr/>
          <p:nvPr/>
        </p:nvSpPr>
        <p:spPr>
          <a:xfrm>
            <a:off x="5638800" y="1825625"/>
            <a:ext cx="2632364" cy="4090266"/>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268D9DC4-B2DD-2DC2-223C-470182793F57}"/>
              </a:ext>
            </a:extLst>
          </p:cNvPr>
          <p:cNvSpPr txBox="1"/>
          <p:nvPr/>
        </p:nvSpPr>
        <p:spPr>
          <a:xfrm>
            <a:off x="5832769" y="2005736"/>
            <a:ext cx="2299854" cy="366254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“For in Him dwells all the fullness of the Godhead bodily.”</a:t>
            </a:r>
          </a:p>
          <a:p>
            <a:pPr marL="0" marR="0" lvl="0" indent="0" algn="ctr" defTabSz="457200" rtl="0" eaLnBrk="1" fontAlgn="auto" latinLnBrk="0" hangingPunct="1">
              <a:lnSpc>
                <a:spcPct val="100000"/>
              </a:lnSpc>
              <a:spcBef>
                <a:spcPts val="0"/>
              </a:spcBef>
              <a:spcAft>
                <a:spcPts val="0"/>
              </a:spcAft>
              <a:buClrTx/>
              <a:buSzTx/>
              <a:buFontTx/>
              <a:buNone/>
              <a:tabLst/>
              <a:defRPr/>
            </a:pPr>
            <a:br>
              <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Col. 2:9 </a:t>
            </a:r>
          </a:p>
        </p:txBody>
      </p:sp>
    </p:spTree>
    <p:extLst>
      <p:ext uri="{BB962C8B-B14F-4D97-AF65-F5344CB8AC3E}">
        <p14:creationId xmlns:p14="http://schemas.microsoft.com/office/powerpoint/2010/main" val="2770997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ow to Study the Bible | Joyce Meyer - Everyday Answers">
            <a:extLst>
              <a:ext uri="{FF2B5EF4-FFF2-40B4-BE49-F238E27FC236}">
                <a16:creationId xmlns:a16="http://schemas.microsoft.com/office/drawing/2014/main" id="{4F7BD22D-769D-6123-9D38-812320202F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125" y="2763966"/>
            <a:ext cx="7143750" cy="238125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941C478-78A9-8C32-FEEE-FEDFAB94A738}"/>
              </a:ext>
            </a:extLst>
          </p:cNvPr>
          <p:cNvSpPr>
            <a:spLocks noGrp="1"/>
          </p:cNvSpPr>
          <p:nvPr>
            <p:ph type="ctrTitle"/>
          </p:nvPr>
        </p:nvSpPr>
        <p:spPr>
          <a:xfrm>
            <a:off x="685800" y="706721"/>
            <a:ext cx="7772400" cy="1884073"/>
          </a:xfrm>
        </p:spPr>
        <p:txBody>
          <a:bodyPr/>
          <a:lstStyle/>
          <a:p>
            <a:r>
              <a:rPr lang="en-US" b="1" dirty="0">
                <a:latin typeface="+mn-lt"/>
              </a:rPr>
              <a:t>Why I Believe Jesus is the Son of God</a:t>
            </a:r>
          </a:p>
        </p:txBody>
      </p:sp>
      <p:sp>
        <p:nvSpPr>
          <p:cNvPr id="3" name="Subtitle 2">
            <a:extLst>
              <a:ext uri="{FF2B5EF4-FFF2-40B4-BE49-F238E27FC236}">
                <a16:creationId xmlns:a16="http://schemas.microsoft.com/office/drawing/2014/main" id="{D91A67A8-F6CB-FB7C-3CD5-C2244C71CDCE}"/>
              </a:ext>
            </a:extLst>
          </p:cNvPr>
          <p:cNvSpPr>
            <a:spLocks noGrp="1"/>
          </p:cNvSpPr>
          <p:nvPr>
            <p:ph type="subTitle" idx="1"/>
          </p:nvPr>
        </p:nvSpPr>
        <p:spPr>
          <a:xfrm>
            <a:off x="1143000" y="5512358"/>
            <a:ext cx="6858000" cy="992355"/>
          </a:xfrm>
        </p:spPr>
        <p:txBody>
          <a:bodyPr>
            <a:normAutofit/>
          </a:bodyPr>
          <a:lstStyle/>
          <a:p>
            <a:r>
              <a:rPr lang="en-US" sz="3200" b="1" dirty="0"/>
              <a:t>The Biblical Evidence That Jesus </a:t>
            </a:r>
            <a:br>
              <a:rPr lang="en-US" sz="3200" b="1" dirty="0"/>
            </a:br>
            <a:r>
              <a:rPr lang="en-US" sz="3200" b="1" dirty="0"/>
              <a:t>is the Son of God</a:t>
            </a:r>
          </a:p>
        </p:txBody>
      </p:sp>
    </p:spTree>
    <p:extLst>
      <p:ext uri="{BB962C8B-B14F-4D97-AF65-F5344CB8AC3E}">
        <p14:creationId xmlns:p14="http://schemas.microsoft.com/office/powerpoint/2010/main" val="3370415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43528F-5335-F43D-A006-622D77A019E4}"/>
              </a:ext>
            </a:extLst>
          </p:cNvPr>
          <p:cNvSpPr>
            <a:spLocks noGrp="1"/>
          </p:cNvSpPr>
          <p:nvPr>
            <p:ph idx="1"/>
          </p:nvPr>
        </p:nvSpPr>
        <p:spPr>
          <a:xfrm>
            <a:off x="628650" y="1346060"/>
            <a:ext cx="7886700" cy="4777654"/>
          </a:xfrm>
        </p:spPr>
        <p:txBody>
          <a:bodyPr>
            <a:normAutofit/>
          </a:bodyPr>
          <a:lstStyle/>
          <a:p>
            <a:pPr marL="0" indent="0">
              <a:buNone/>
            </a:pPr>
            <a:r>
              <a:rPr lang="en-US" sz="3200" b="1" dirty="0"/>
              <a:t>And truly Jesus did many other signs in the presence of His disciples, which are not written in this book; but these are written that you may believe that Jesus is the Christ, the Son of God, and that believing you may have life in His name. </a:t>
            </a:r>
          </a:p>
          <a:p>
            <a:pPr marL="0" indent="0">
              <a:buNone/>
            </a:pPr>
            <a:endParaRPr lang="en-US" sz="800" b="1" dirty="0"/>
          </a:p>
          <a:p>
            <a:pPr marL="0" indent="0">
              <a:buNone/>
            </a:pPr>
            <a:r>
              <a:rPr lang="en-US" sz="3200" b="1" dirty="0"/>
              <a:t>John 20:30-31</a:t>
            </a:r>
          </a:p>
        </p:txBody>
      </p:sp>
      <p:pic>
        <p:nvPicPr>
          <p:cNvPr id="3074" name="Picture 2" descr="Opened Holy Bible Book Isolated On Stock Photo 187231619 | Shutterstock">
            <a:extLst>
              <a:ext uri="{FF2B5EF4-FFF2-40B4-BE49-F238E27FC236}">
                <a16:creationId xmlns:a16="http://schemas.microsoft.com/office/drawing/2014/main" id="{94967E00-4254-7E90-F749-9CCEC312227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224" t="12289" r="6427" b="13944"/>
          <a:stretch/>
        </p:blipFill>
        <p:spPr bwMode="auto">
          <a:xfrm>
            <a:off x="4682841" y="4156368"/>
            <a:ext cx="3906983" cy="1967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6563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81137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43528F-5335-F43D-A006-622D77A019E4}"/>
              </a:ext>
            </a:extLst>
          </p:cNvPr>
          <p:cNvSpPr>
            <a:spLocks noGrp="1"/>
          </p:cNvSpPr>
          <p:nvPr>
            <p:ph idx="1"/>
          </p:nvPr>
        </p:nvSpPr>
        <p:spPr>
          <a:xfrm>
            <a:off x="628650" y="1814944"/>
            <a:ext cx="7886700" cy="4308769"/>
          </a:xfrm>
        </p:spPr>
        <p:txBody>
          <a:bodyPr>
            <a:normAutofit/>
          </a:bodyPr>
          <a:lstStyle/>
          <a:p>
            <a:pPr marL="0" indent="0">
              <a:buNone/>
            </a:pPr>
            <a:r>
              <a:rPr lang="en-US" sz="3200" b="1" dirty="0"/>
              <a:t>Pilate said to them, “What then shall I do with Jesus who is called Christ?”</a:t>
            </a:r>
          </a:p>
          <a:p>
            <a:pPr marL="0" indent="0">
              <a:buNone/>
            </a:pPr>
            <a:endParaRPr lang="en-US" sz="800" b="1" dirty="0"/>
          </a:p>
          <a:p>
            <a:pPr marL="0" indent="0">
              <a:buNone/>
            </a:pPr>
            <a:r>
              <a:rPr lang="en-US" sz="3200" b="1" dirty="0"/>
              <a:t>Matthew 27:22</a:t>
            </a:r>
          </a:p>
        </p:txBody>
      </p:sp>
      <p:pic>
        <p:nvPicPr>
          <p:cNvPr id="3074" name="Picture 2" descr="Opened Holy Bible Book Isolated On Stock Photo 187231619 | Shutterstock">
            <a:extLst>
              <a:ext uri="{FF2B5EF4-FFF2-40B4-BE49-F238E27FC236}">
                <a16:creationId xmlns:a16="http://schemas.microsoft.com/office/drawing/2014/main" id="{94967E00-4254-7E90-F749-9CCEC312227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224" t="12289" r="6427" b="13944"/>
          <a:stretch/>
        </p:blipFill>
        <p:spPr bwMode="auto">
          <a:xfrm>
            <a:off x="4682841" y="4156368"/>
            <a:ext cx="3906983" cy="1967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4208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43528F-5335-F43D-A006-622D77A019E4}"/>
              </a:ext>
            </a:extLst>
          </p:cNvPr>
          <p:cNvSpPr>
            <a:spLocks noGrp="1"/>
          </p:cNvSpPr>
          <p:nvPr>
            <p:ph idx="1"/>
          </p:nvPr>
        </p:nvSpPr>
        <p:spPr>
          <a:xfrm>
            <a:off x="628650" y="734287"/>
            <a:ext cx="7886700" cy="5389428"/>
          </a:xfrm>
        </p:spPr>
        <p:txBody>
          <a:bodyPr>
            <a:normAutofit/>
          </a:bodyPr>
          <a:lstStyle/>
          <a:p>
            <a:pPr marL="0" indent="0">
              <a:buNone/>
            </a:pPr>
            <a:r>
              <a:rPr lang="en-US" b="1" dirty="0"/>
              <a:t>When Jesus came into the region of Caesarea Philippi, He asked His disciples, saying, “Who do men say that I, the Son of Man, am?” </a:t>
            </a:r>
          </a:p>
          <a:p>
            <a:pPr marL="0" indent="0">
              <a:buNone/>
            </a:pPr>
            <a:endParaRPr lang="en-US" sz="800" b="1" dirty="0"/>
          </a:p>
          <a:p>
            <a:pPr marL="0" indent="0">
              <a:buNone/>
            </a:pPr>
            <a:r>
              <a:rPr lang="en-US" b="1" dirty="0"/>
              <a:t>So they said, “Some say John the Baptist, some Elijah, and others Jeremiah or one of the prophets.”</a:t>
            </a:r>
          </a:p>
          <a:p>
            <a:pPr marL="0" indent="0">
              <a:buNone/>
            </a:pPr>
            <a:endParaRPr lang="en-US" sz="800" b="1" dirty="0"/>
          </a:p>
          <a:p>
            <a:pPr marL="0" indent="0">
              <a:buNone/>
            </a:pPr>
            <a:r>
              <a:rPr lang="en-US" b="1" dirty="0"/>
              <a:t>He said to them, “But who do you say that I am?” </a:t>
            </a:r>
          </a:p>
          <a:p>
            <a:pPr marL="0" indent="0">
              <a:buNone/>
            </a:pPr>
            <a:endParaRPr lang="en-US" sz="800" b="1" dirty="0"/>
          </a:p>
          <a:p>
            <a:pPr marL="0" indent="0">
              <a:buNone/>
            </a:pPr>
            <a:r>
              <a:rPr lang="en-US" b="1" dirty="0"/>
              <a:t>Matthew 16:13-15</a:t>
            </a:r>
          </a:p>
        </p:txBody>
      </p:sp>
      <p:pic>
        <p:nvPicPr>
          <p:cNvPr id="3074" name="Picture 2" descr="Opened Holy Bible Book Isolated On Stock Photo 187231619 | Shutterstock">
            <a:extLst>
              <a:ext uri="{FF2B5EF4-FFF2-40B4-BE49-F238E27FC236}">
                <a16:creationId xmlns:a16="http://schemas.microsoft.com/office/drawing/2014/main" id="{94967E00-4254-7E90-F749-9CCEC312227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224" t="12289" r="6427" b="13944"/>
          <a:stretch/>
        </p:blipFill>
        <p:spPr bwMode="auto">
          <a:xfrm>
            <a:off x="4682841" y="4156368"/>
            <a:ext cx="3906983" cy="1967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7548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The Way Jesus Spoke</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972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The Way Jesus Spoke</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p:txBody>
          <a:bodyPr/>
          <a:lstStyle/>
          <a:p>
            <a:pPr marL="0" indent="0">
              <a:buNone/>
            </a:pPr>
            <a:r>
              <a:rPr lang="en-US" b="1" dirty="0"/>
              <a:t>Then the officers came to the chief priests and Pharisees, who said to them, “Why have you not brought Him?”</a:t>
            </a:r>
          </a:p>
          <a:p>
            <a:pPr marL="0" indent="0">
              <a:buNone/>
            </a:pPr>
            <a:endParaRPr lang="en-US" sz="800" b="1" dirty="0"/>
          </a:p>
          <a:p>
            <a:pPr marL="0" indent="0">
              <a:buNone/>
            </a:pPr>
            <a:r>
              <a:rPr lang="en-US" b="1" dirty="0"/>
              <a:t>The officers answered, “No man ever spoke </a:t>
            </a:r>
            <a:br>
              <a:rPr lang="en-US" b="1" dirty="0"/>
            </a:br>
            <a:r>
              <a:rPr lang="en-US" b="1" dirty="0"/>
              <a:t>like this Man!” </a:t>
            </a:r>
          </a:p>
          <a:p>
            <a:pPr marL="0" indent="0">
              <a:buNone/>
            </a:pPr>
            <a:endParaRPr lang="en-US" sz="800" b="1" dirty="0"/>
          </a:p>
          <a:p>
            <a:pPr marL="0" indent="0">
              <a:buNone/>
            </a:pPr>
            <a:r>
              <a:rPr lang="en-US" b="1" dirty="0"/>
              <a:t>John 7:45-46</a:t>
            </a:r>
          </a:p>
        </p:txBody>
      </p:sp>
      <p:pic>
        <p:nvPicPr>
          <p:cNvPr id="4" name="Picture 2" descr="Opened Holy Bible Book Isolated On Stock Photo 187231619 | Shutterstock">
            <a:extLst>
              <a:ext uri="{FF2B5EF4-FFF2-40B4-BE49-F238E27FC236}">
                <a16:creationId xmlns:a16="http://schemas.microsoft.com/office/drawing/2014/main" id="{EF855F6D-FA32-B6BB-BD99-D4B385790FD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224" t="12289" r="6427" b="13944"/>
          <a:stretch/>
        </p:blipFill>
        <p:spPr bwMode="auto">
          <a:xfrm>
            <a:off x="4682841" y="4156368"/>
            <a:ext cx="3906983" cy="1967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7884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The Way Jesus Spoke</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a:xfrm>
            <a:off x="628650" y="2050473"/>
            <a:ext cx="7886700" cy="4126490"/>
          </a:xfrm>
        </p:spPr>
        <p:txBody>
          <a:bodyPr/>
          <a:lstStyle/>
          <a:p>
            <a:pPr marL="0" indent="0">
              <a:buNone/>
            </a:pPr>
            <a:r>
              <a:rPr lang="en-US" b="1" dirty="0"/>
              <a:t>And so it was, when Jesus had ended these sayings, that the people were astonished at His teaching, for He taught them as one having authority, and not as the scribes.  </a:t>
            </a:r>
          </a:p>
          <a:p>
            <a:pPr marL="0" indent="0">
              <a:buNone/>
            </a:pPr>
            <a:endParaRPr lang="en-US" sz="800" b="1" dirty="0"/>
          </a:p>
          <a:p>
            <a:pPr marL="0" indent="0">
              <a:buNone/>
            </a:pPr>
            <a:r>
              <a:rPr lang="en-US" b="1" dirty="0"/>
              <a:t>Matthew 7:28-29</a:t>
            </a:r>
          </a:p>
        </p:txBody>
      </p:sp>
      <p:pic>
        <p:nvPicPr>
          <p:cNvPr id="4" name="Picture 2" descr="Opened Holy Bible Book Isolated On Stock Photo 187231619 | Shutterstock">
            <a:extLst>
              <a:ext uri="{FF2B5EF4-FFF2-40B4-BE49-F238E27FC236}">
                <a16:creationId xmlns:a16="http://schemas.microsoft.com/office/drawing/2014/main" id="{EF855F6D-FA32-B6BB-BD99-D4B385790FD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224" t="12289" r="6427" b="13944"/>
          <a:stretch/>
        </p:blipFill>
        <p:spPr bwMode="auto">
          <a:xfrm>
            <a:off x="4682841" y="4156368"/>
            <a:ext cx="3906983" cy="1967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0269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His Claims</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p:txBody>
          <a:bodyPr/>
          <a:lstStyle/>
          <a:p>
            <a:r>
              <a:rPr lang="en-US" b="1" dirty="0"/>
              <a:t>He was the Messiah - </a:t>
            </a:r>
            <a:r>
              <a:rPr lang="en-US" b="1" dirty="0">
                <a:solidFill>
                  <a:srgbClr val="002060"/>
                </a:solidFill>
              </a:rPr>
              <a:t>John 4:25-26</a:t>
            </a:r>
          </a:p>
          <a:p>
            <a:r>
              <a:rPr lang="en-US" b="1" dirty="0"/>
              <a:t>He was equal with God - </a:t>
            </a:r>
            <a:r>
              <a:rPr lang="en-US" b="1" dirty="0">
                <a:solidFill>
                  <a:srgbClr val="002060"/>
                </a:solidFill>
              </a:rPr>
              <a:t>John 5:17-18</a:t>
            </a:r>
          </a:p>
          <a:p>
            <a:r>
              <a:rPr lang="en-US" b="1" dirty="0"/>
              <a:t>He was the Son of God - </a:t>
            </a:r>
            <a:r>
              <a:rPr lang="en-US" b="1" dirty="0">
                <a:solidFill>
                  <a:srgbClr val="002060"/>
                </a:solidFill>
              </a:rPr>
              <a:t>John 10:30-36</a:t>
            </a:r>
          </a:p>
          <a:p>
            <a:r>
              <a:rPr lang="en-US" b="1" dirty="0"/>
              <a:t>He had power to forgive sins - </a:t>
            </a:r>
            <a:r>
              <a:rPr lang="en-US" b="1" dirty="0">
                <a:solidFill>
                  <a:srgbClr val="002060"/>
                </a:solidFill>
              </a:rPr>
              <a:t>Mark 2:5</a:t>
            </a:r>
          </a:p>
        </p:txBody>
      </p:sp>
    </p:spTree>
    <p:extLst>
      <p:ext uri="{BB962C8B-B14F-4D97-AF65-F5344CB8AC3E}">
        <p14:creationId xmlns:p14="http://schemas.microsoft.com/office/powerpoint/2010/main" val="339671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FDA9D-B77B-BE51-E5A6-192FA5AA4C25}"/>
              </a:ext>
            </a:extLst>
          </p:cNvPr>
          <p:cNvSpPr>
            <a:spLocks noGrp="1"/>
          </p:cNvSpPr>
          <p:nvPr>
            <p:ph type="title"/>
          </p:nvPr>
        </p:nvSpPr>
        <p:spPr>
          <a:xfrm>
            <a:off x="628650" y="365126"/>
            <a:ext cx="7886700" cy="1020329"/>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000" b="1" dirty="0">
                <a:solidFill>
                  <a:schemeClr val="bg1"/>
                </a:solidFill>
                <a:latin typeface="+mn-lt"/>
              </a:rPr>
              <a:t>Miracles That Verified His Claims</a:t>
            </a:r>
          </a:p>
        </p:txBody>
      </p:sp>
      <p:sp>
        <p:nvSpPr>
          <p:cNvPr id="3" name="Content Placeholder 2">
            <a:extLst>
              <a:ext uri="{FF2B5EF4-FFF2-40B4-BE49-F238E27FC236}">
                <a16:creationId xmlns:a16="http://schemas.microsoft.com/office/drawing/2014/main" id="{44C64C35-CF57-0DE0-665E-9464269553B2}"/>
              </a:ext>
            </a:extLst>
          </p:cNvPr>
          <p:cNvSpPr>
            <a:spLocks noGrp="1"/>
          </p:cNvSpPr>
          <p:nvPr>
            <p:ph idx="1"/>
          </p:nvPr>
        </p:nvSpPr>
        <p:spPr/>
        <p:txBody>
          <a:bodyPr/>
          <a:lstStyle/>
          <a:p>
            <a:r>
              <a:rPr lang="en-US" b="1" dirty="0">
                <a:solidFill>
                  <a:srgbClr val="002060"/>
                </a:solidFill>
              </a:rPr>
              <a:t>Mark 2:5-12</a:t>
            </a:r>
          </a:p>
        </p:txBody>
      </p:sp>
    </p:spTree>
    <p:extLst>
      <p:ext uri="{BB962C8B-B14F-4D97-AF65-F5344CB8AC3E}">
        <p14:creationId xmlns:p14="http://schemas.microsoft.com/office/powerpoint/2010/main" val="123123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1662</TotalTime>
  <Words>745</Words>
  <Application>Microsoft Office PowerPoint</Application>
  <PresentationFormat>On-screen Show (4:3)</PresentationFormat>
  <Paragraphs>104</Paragraphs>
  <Slides>21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21</vt:i4>
      </vt:variant>
    </vt:vector>
  </HeadingPairs>
  <TitlesOfParts>
    <vt:vector size="26" baseType="lpstr">
      <vt:lpstr>Arial</vt:lpstr>
      <vt:lpstr>Calibri</vt:lpstr>
      <vt:lpstr>Calibri Light</vt:lpstr>
      <vt:lpstr>2_Office Theme</vt:lpstr>
      <vt:lpstr>3_Office Theme</vt:lpstr>
      <vt:lpstr>PowerPoint Presentation</vt:lpstr>
      <vt:lpstr>Why I Believe Jesus is the Son of God</vt:lpstr>
      <vt:lpstr>PowerPoint Presentation</vt:lpstr>
      <vt:lpstr>PowerPoint Presentation</vt:lpstr>
      <vt:lpstr>The Way Jesus Spoke</vt:lpstr>
      <vt:lpstr>The Way Jesus Spoke</vt:lpstr>
      <vt:lpstr>The Way Jesus Spoke</vt:lpstr>
      <vt:lpstr>His Claims</vt:lpstr>
      <vt:lpstr>Miracles That Verified His Claims</vt:lpstr>
      <vt:lpstr>Miracles That Verified His Claims</vt:lpstr>
      <vt:lpstr>Miracles That Verified His Claims</vt:lpstr>
      <vt:lpstr>Miracles That Verified His Claims</vt:lpstr>
      <vt:lpstr>What Others Said About Him</vt:lpstr>
      <vt:lpstr>Fulfilled Prophecy</vt:lpstr>
      <vt:lpstr>Fulfilled Prophecy</vt:lpstr>
      <vt:lpstr>Fulfilled Prophecy</vt:lpstr>
      <vt:lpstr>Does He Fit the Profile?</vt:lpstr>
      <vt:lpstr>Does He Fit the Profile?</vt:lpstr>
      <vt:lpstr>Does He Fit the Profile?</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148</cp:revision>
  <dcterms:created xsi:type="dcterms:W3CDTF">2008-03-16T18:22:36Z</dcterms:created>
  <dcterms:modified xsi:type="dcterms:W3CDTF">2022-07-03T18:53:24Z</dcterms:modified>
</cp:coreProperties>
</file>