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4" r:id="rId2"/>
  </p:sldMasterIdLst>
  <p:notesMasterIdLst>
    <p:notesMasterId r:id="rId18"/>
  </p:notesMasterIdLst>
  <p:sldIdLst>
    <p:sldId id="259" r:id="rId3"/>
    <p:sldId id="256" r:id="rId4"/>
    <p:sldId id="260" r:id="rId5"/>
    <p:sldId id="261" r:id="rId6"/>
    <p:sldId id="262" r:id="rId7"/>
    <p:sldId id="263" r:id="rId8"/>
    <p:sldId id="264" r:id="rId9"/>
    <p:sldId id="265" r:id="rId10"/>
    <p:sldId id="266" r:id="rId11"/>
    <p:sldId id="267" r:id="rId12"/>
    <p:sldId id="268" r:id="rId13"/>
    <p:sldId id="269" r:id="rId14"/>
    <p:sldId id="257" r:id="rId15"/>
    <p:sldId id="606" r:id="rId16"/>
    <p:sldId id="25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77" d="100"/>
          <a:sy n="77" d="100"/>
        </p:scale>
        <p:origin x="1218"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200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6/12/2022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77748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595734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96860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661035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622795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60F119-1FF8-4546-B33C-D899D33F052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1738829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60F119-1FF8-4546-B33C-D899D33F052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992765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60F119-1FF8-4546-B33C-D899D33F052B}" type="datetimeFigureOut">
              <a:rPr lang="en-US" smtClean="0"/>
              <a:t>6/12/2022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857051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60F119-1FF8-4546-B33C-D899D33F052B}" type="datetimeFigureOut">
              <a:rPr lang="en-US" smtClean="0"/>
              <a:t>6/12/2022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51628790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60F119-1FF8-4546-B33C-D899D33F052B}" type="datetimeFigureOut">
              <a:rPr lang="en-US" smtClean="0"/>
              <a:t>6/12/2022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17029822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3227775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562557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60F119-1FF8-4546-B33C-D899D33F052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4768031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0102944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760F119-1FF8-4546-B33C-D899D33F052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0070FE-0EBA-446C-AA80-56E31AE14312}" type="slidenum">
              <a:rPr lang="en-US" smtClean="0"/>
              <a:t>‹#›</a:t>
            </a:fld>
            <a:endParaRPr lang="en-US"/>
          </a:p>
        </p:txBody>
      </p:sp>
    </p:spTree>
    <p:extLst>
      <p:ext uri="{BB962C8B-B14F-4D97-AF65-F5344CB8AC3E}">
        <p14:creationId xmlns:p14="http://schemas.microsoft.com/office/powerpoint/2010/main" val="2728858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6/12/2022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2186272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42719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6/12/2022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032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6/12/2022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072453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6/12/2022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56012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853911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6/12/2022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418066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6/12/2022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2819669178"/>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60F119-1FF8-4546-B33C-D899D33F052B}" type="datetimeFigureOut">
              <a:rPr lang="en-US" smtClean="0"/>
              <a:t>6/12/2022</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070FE-0EBA-446C-AA80-56E31AE14312}" type="slidenum">
              <a:rPr lang="en-US" smtClean="0"/>
              <a:t>‹#›</a:t>
            </a:fld>
            <a:endParaRPr lang="en-US"/>
          </a:p>
        </p:txBody>
      </p:sp>
    </p:spTree>
    <p:extLst>
      <p:ext uri="{BB962C8B-B14F-4D97-AF65-F5344CB8AC3E}">
        <p14:creationId xmlns:p14="http://schemas.microsoft.com/office/powerpoint/2010/main" val="354980225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83544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1898073"/>
            <a:ext cx="7886700" cy="4278890"/>
          </a:xfrm>
        </p:spPr>
        <p:txBody>
          <a:bodyPr>
            <a:normAutofit/>
          </a:bodyPr>
          <a:lstStyle/>
          <a:p>
            <a:pPr marL="0" indent="0">
              <a:buNone/>
            </a:pPr>
            <a:r>
              <a:rPr lang="en-US" sz="3200" b="1" dirty="0"/>
              <a:t>“If then you were raised with Christ, seek those things which are above, where Christ is, sitting at the right hand of God. Set your mind on things above, not on things </a:t>
            </a:r>
            <a:br>
              <a:rPr lang="en-US" sz="3200" b="1" dirty="0"/>
            </a:br>
            <a:r>
              <a:rPr lang="en-US" sz="3200" b="1" dirty="0"/>
              <a:t>on the earth.” </a:t>
            </a:r>
          </a:p>
          <a:p>
            <a:pPr marL="0" indent="0">
              <a:buNone/>
            </a:pPr>
            <a:endParaRPr lang="en-US" sz="800" b="1" dirty="0"/>
          </a:p>
          <a:p>
            <a:pPr marL="0" indent="0">
              <a:buNone/>
            </a:pPr>
            <a:r>
              <a:rPr lang="en-US" sz="3200" b="1" dirty="0"/>
              <a:t>Colossians 3:1-2</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078229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1898073"/>
            <a:ext cx="7886700" cy="4278890"/>
          </a:xfrm>
        </p:spPr>
        <p:txBody>
          <a:bodyPr>
            <a:normAutofit/>
          </a:bodyPr>
          <a:lstStyle/>
          <a:p>
            <a:pPr marL="0" indent="0">
              <a:buNone/>
            </a:pPr>
            <a:r>
              <a:rPr lang="en-US" sz="3200" b="1" dirty="0"/>
              <a:t>“Adulterers and adulteresses! Do you not know that friendship with the world is enmity with God? Whoever therefore wants to be a friend of the world makes </a:t>
            </a:r>
            <a:br>
              <a:rPr lang="en-US" sz="3200" b="1" dirty="0"/>
            </a:br>
            <a:r>
              <a:rPr lang="en-US" sz="3200" b="1" dirty="0"/>
              <a:t>himself an enemy of God.” </a:t>
            </a:r>
          </a:p>
          <a:p>
            <a:pPr marL="0" indent="0">
              <a:buNone/>
            </a:pPr>
            <a:endParaRPr lang="en-US" sz="800" b="1" dirty="0"/>
          </a:p>
          <a:p>
            <a:pPr marL="0" indent="0">
              <a:buNone/>
            </a:pPr>
            <a:r>
              <a:rPr lang="en-US" sz="3200" b="1" dirty="0"/>
              <a:t>James 4:4</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51955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1898073"/>
            <a:ext cx="7886700" cy="4278890"/>
          </a:xfrm>
        </p:spPr>
        <p:txBody>
          <a:bodyPr>
            <a:normAutofit/>
          </a:bodyPr>
          <a:lstStyle/>
          <a:p>
            <a:pPr marL="0" indent="0">
              <a:buNone/>
            </a:pPr>
            <a:r>
              <a:rPr lang="en-US" sz="3200" b="1" dirty="0"/>
              <a:t>“But as He who called you is holy, you also be holy in all your conduct, because it is written, ‘Be holy, for I am holy.’” </a:t>
            </a:r>
          </a:p>
          <a:p>
            <a:pPr marL="0" indent="0">
              <a:buNone/>
            </a:pPr>
            <a:endParaRPr lang="en-US" sz="800" b="1" dirty="0"/>
          </a:p>
          <a:p>
            <a:pPr marL="0" indent="0">
              <a:buNone/>
            </a:pPr>
            <a:r>
              <a:rPr lang="en-US" sz="3200" b="1" dirty="0"/>
              <a:t>1 Peter 1:15-16</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3704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09088-C040-9520-FC71-91C7C9B26D9D}"/>
              </a:ext>
            </a:extLst>
          </p:cNvPr>
          <p:cNvSpPr>
            <a:spLocks noGrp="1"/>
          </p:cNvSpPr>
          <p:nvPr>
            <p:ph type="title"/>
          </p:nvPr>
        </p:nvSpPr>
        <p:spPr/>
        <p:txBody>
          <a:bodyPr>
            <a:normAutofit/>
          </a:bodyPr>
          <a:lstStyle/>
          <a:p>
            <a:pPr algn="ctr"/>
            <a:r>
              <a:rPr lang="en-US" sz="4800" b="1" dirty="0">
                <a:solidFill>
                  <a:srgbClr val="C00000"/>
                </a:solidFill>
                <a:effectLst>
                  <a:outerShdw blurRad="38100" dist="38100" dir="2700000" algn="tl">
                    <a:srgbClr val="000000">
                      <a:alpha val="43137"/>
                    </a:srgbClr>
                  </a:outerShdw>
                </a:effectLst>
                <a:latin typeface="+mn-lt"/>
              </a:rPr>
              <a:t>A Matter of the Heart</a:t>
            </a:r>
          </a:p>
        </p:txBody>
      </p:sp>
      <p:sp>
        <p:nvSpPr>
          <p:cNvPr id="3" name="Content Placeholder 2">
            <a:extLst>
              <a:ext uri="{FF2B5EF4-FFF2-40B4-BE49-F238E27FC236}">
                <a16:creationId xmlns:a16="http://schemas.microsoft.com/office/drawing/2014/main" id="{CBA01613-DD52-0C83-E84B-AEB305DED5EC}"/>
              </a:ext>
            </a:extLst>
          </p:cNvPr>
          <p:cNvSpPr>
            <a:spLocks noGrp="1"/>
          </p:cNvSpPr>
          <p:nvPr>
            <p:ph idx="1"/>
          </p:nvPr>
        </p:nvSpPr>
        <p:spPr/>
        <p:txBody>
          <a:bodyPr>
            <a:normAutofit/>
          </a:bodyPr>
          <a:lstStyle/>
          <a:p>
            <a:r>
              <a:rPr lang="en-US" sz="3200" b="1" i="1" dirty="0"/>
              <a:t>“Keep your heart with all diligence, for out of it spring the issues of life” </a:t>
            </a:r>
            <a:r>
              <a:rPr lang="en-US" sz="3200" b="1" dirty="0"/>
              <a:t>(Prov. 4:23). </a:t>
            </a:r>
          </a:p>
          <a:p>
            <a:endParaRPr lang="en-US" sz="800" b="1" dirty="0"/>
          </a:p>
          <a:p>
            <a:r>
              <a:rPr lang="en-US" sz="3200" b="1" i="1" dirty="0"/>
              <a:t>“For where your treasure is, there your heart will be also” </a:t>
            </a:r>
            <a:r>
              <a:rPr lang="en-US" sz="3200" b="1" dirty="0"/>
              <a:t>(Matt. 6:21).</a:t>
            </a:r>
          </a:p>
          <a:p>
            <a:endParaRPr lang="en-US" sz="800" b="1" dirty="0"/>
          </a:p>
          <a:p>
            <a:r>
              <a:rPr lang="en-US" sz="3200" b="1" dirty="0"/>
              <a:t>Our feet, hands, eyes, ears, speech, thoughts – all follow where our heart </a:t>
            </a:r>
            <a:br>
              <a:rPr lang="en-US" sz="3200" b="1" dirty="0"/>
            </a:br>
            <a:r>
              <a:rPr lang="en-US" sz="3200" b="1" dirty="0"/>
              <a:t>really wants to go!</a:t>
            </a:r>
          </a:p>
        </p:txBody>
      </p:sp>
    </p:spTree>
    <p:extLst>
      <p:ext uri="{BB962C8B-B14F-4D97-AF65-F5344CB8AC3E}">
        <p14:creationId xmlns:p14="http://schemas.microsoft.com/office/powerpoint/2010/main" val="36579035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AD425F4B-21FE-6CD0-1FE6-3E22F9E3AD7D}"/>
              </a:ext>
            </a:extLst>
          </p:cNvPr>
          <p:cNvSpPr>
            <a:spLocks noGrp="1"/>
          </p:cNvSpPr>
          <p:nvPr>
            <p:ph idx="1"/>
          </p:nvPr>
        </p:nvSpPr>
        <p:spPr>
          <a:xfrm>
            <a:off x="628650" y="4239492"/>
            <a:ext cx="7886700" cy="2479965"/>
          </a:xfrm>
        </p:spPr>
        <p:txBody>
          <a:bodyPr>
            <a:normAutofit/>
          </a:bodyPr>
          <a:lstStyle/>
          <a:p>
            <a:pPr marL="0" indent="0" algn="ctr">
              <a:buNone/>
            </a:pPr>
            <a:r>
              <a:rPr lang="en-US" sz="3200" b="1" dirty="0"/>
              <a:t>We won’t get away with anything! </a:t>
            </a:r>
          </a:p>
          <a:p>
            <a:pPr marL="0" indent="0" algn="ctr">
              <a:buNone/>
            </a:pPr>
            <a:endParaRPr lang="en-US" sz="800" b="1" dirty="0"/>
          </a:p>
          <a:p>
            <a:pPr lvl="2"/>
            <a:r>
              <a:rPr lang="en-US" sz="3200" b="1" dirty="0"/>
              <a:t>Numbers 32:23</a:t>
            </a:r>
          </a:p>
          <a:p>
            <a:pPr lvl="2"/>
            <a:r>
              <a:rPr lang="en-US" sz="3200" b="1" dirty="0"/>
              <a:t>Romans 14:12</a:t>
            </a:r>
          </a:p>
          <a:p>
            <a:pPr lvl="2"/>
            <a:r>
              <a:rPr lang="en-US" sz="3200" b="1" dirty="0"/>
              <a:t>Galatians 6:7-8</a:t>
            </a:r>
          </a:p>
        </p:txBody>
      </p:sp>
      <p:pic>
        <p:nvPicPr>
          <p:cNvPr id="7" name="Picture 2" descr="HOW MUCH CAN I GET AWAY WITH and still go to Heaven? - ppt download">
            <a:extLst>
              <a:ext uri="{FF2B5EF4-FFF2-40B4-BE49-F238E27FC236}">
                <a16:creationId xmlns:a16="http://schemas.microsoft.com/office/drawing/2014/main" id="{1C3C042F-E551-627E-3682-625B45C6909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152211" y="305216"/>
            <a:ext cx="4839577" cy="3629683"/>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627134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0275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OW MUCH CAN I GET AWAY WITH and still go to Heaven? - ppt download">
            <a:extLst>
              <a:ext uri="{FF2B5EF4-FFF2-40B4-BE49-F238E27FC236}">
                <a16:creationId xmlns:a16="http://schemas.microsoft.com/office/drawing/2014/main" id="{1668F9E6-5196-8963-88F7-3820FE88723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4366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F737E81-4B76-BC17-80DF-F300E8B9C301}"/>
              </a:ext>
            </a:extLst>
          </p:cNvPr>
          <p:cNvSpPr/>
          <p:nvPr/>
        </p:nvSpPr>
        <p:spPr>
          <a:xfrm>
            <a:off x="4572000" y="0"/>
            <a:ext cx="4571999" cy="68580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 Placeholder 4">
            <a:extLst>
              <a:ext uri="{FF2B5EF4-FFF2-40B4-BE49-F238E27FC236}">
                <a16:creationId xmlns:a16="http://schemas.microsoft.com/office/drawing/2014/main" id="{65FA0E48-F06E-25BF-2B78-C163E4AE4FAB}"/>
              </a:ext>
            </a:extLst>
          </p:cNvPr>
          <p:cNvSpPr>
            <a:spLocks noGrp="1"/>
          </p:cNvSpPr>
          <p:nvPr>
            <p:ph type="body" idx="1"/>
          </p:nvPr>
        </p:nvSpPr>
        <p:spPr/>
        <p:txBody>
          <a:bodyPr>
            <a:normAutofit/>
          </a:bodyPr>
          <a:lstStyle/>
          <a:p>
            <a:pPr algn="ctr"/>
            <a:r>
              <a:rPr lang="en-US" sz="4800" dirty="0">
                <a:effectLst>
                  <a:outerShdw blurRad="38100" dist="38100" dir="2700000" algn="tl">
                    <a:srgbClr val="000000">
                      <a:alpha val="43137"/>
                    </a:srgbClr>
                  </a:outerShdw>
                </a:effectLst>
              </a:rPr>
              <a:t>GOOD</a:t>
            </a:r>
          </a:p>
        </p:txBody>
      </p:sp>
      <p:sp>
        <p:nvSpPr>
          <p:cNvPr id="7" name="Text Placeholder 6">
            <a:extLst>
              <a:ext uri="{FF2B5EF4-FFF2-40B4-BE49-F238E27FC236}">
                <a16:creationId xmlns:a16="http://schemas.microsoft.com/office/drawing/2014/main" id="{B309E87B-12E1-0E84-C81A-E2AB0075E358}"/>
              </a:ext>
            </a:extLst>
          </p:cNvPr>
          <p:cNvSpPr>
            <a:spLocks noGrp="1"/>
          </p:cNvSpPr>
          <p:nvPr>
            <p:ph type="body" sz="quarter" idx="3"/>
          </p:nvPr>
        </p:nvSpPr>
        <p:spPr/>
        <p:txBody>
          <a:bodyPr>
            <a:normAutofit/>
          </a:bodyPr>
          <a:lstStyle/>
          <a:p>
            <a:pPr algn="ctr"/>
            <a:r>
              <a:rPr lang="en-US" sz="4800" dirty="0">
                <a:effectLst>
                  <a:outerShdw blurRad="38100" dist="38100" dir="2700000" algn="tl">
                    <a:srgbClr val="000000">
                      <a:alpha val="43137"/>
                    </a:srgbClr>
                  </a:outerShdw>
                </a:effectLst>
              </a:rPr>
              <a:t>EVIL</a:t>
            </a:r>
          </a:p>
        </p:txBody>
      </p:sp>
      <p:cxnSp>
        <p:nvCxnSpPr>
          <p:cNvPr id="10" name="Straight Connector 9">
            <a:extLst>
              <a:ext uri="{FF2B5EF4-FFF2-40B4-BE49-F238E27FC236}">
                <a16:creationId xmlns:a16="http://schemas.microsoft.com/office/drawing/2014/main" id="{69107EF6-9C80-59AD-F2E9-AE0C31F1ED92}"/>
              </a:ext>
            </a:extLst>
          </p:cNvPr>
          <p:cNvCxnSpPr>
            <a:cxnSpLocks/>
          </p:cNvCxnSpPr>
          <p:nvPr/>
        </p:nvCxnSpPr>
        <p:spPr>
          <a:xfrm>
            <a:off x="4572000" y="0"/>
            <a:ext cx="0" cy="68580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
        <p:nvSpPr>
          <p:cNvPr id="13" name="Arrow: Right 12">
            <a:extLst>
              <a:ext uri="{FF2B5EF4-FFF2-40B4-BE49-F238E27FC236}">
                <a16:creationId xmlns:a16="http://schemas.microsoft.com/office/drawing/2014/main" id="{3323AE23-1A25-10FA-5F80-1039238CB8D3}"/>
              </a:ext>
            </a:extLst>
          </p:cNvPr>
          <p:cNvSpPr/>
          <p:nvPr/>
        </p:nvSpPr>
        <p:spPr>
          <a:xfrm>
            <a:off x="1114759" y="3429000"/>
            <a:ext cx="3374122" cy="1281545"/>
          </a:xfrm>
          <a:prstGeom prst="rightArrow">
            <a:avLst/>
          </a:prstGeom>
          <a:solidFill>
            <a:srgbClr val="FF000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24438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8F737E81-4B76-BC17-80DF-F300E8B9C301}"/>
              </a:ext>
            </a:extLst>
          </p:cNvPr>
          <p:cNvSpPr/>
          <p:nvPr/>
        </p:nvSpPr>
        <p:spPr>
          <a:xfrm>
            <a:off x="8514158" y="0"/>
            <a:ext cx="629841" cy="6858000"/>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5">
            <a:extLst>
              <a:ext uri="{FF2B5EF4-FFF2-40B4-BE49-F238E27FC236}">
                <a16:creationId xmlns:a16="http://schemas.microsoft.com/office/drawing/2014/main" id="{21A63CFE-2FEF-DCB7-912D-B0F832816669}"/>
              </a:ext>
            </a:extLst>
          </p:cNvPr>
          <p:cNvSpPr>
            <a:spLocks noGrp="1"/>
          </p:cNvSpPr>
          <p:nvPr>
            <p:ph type="title"/>
          </p:nvPr>
        </p:nvSpPr>
        <p:spPr/>
        <p:txBody>
          <a:bodyPr>
            <a:normAutofit/>
          </a:bodyPr>
          <a:lstStyle/>
          <a:p>
            <a:pPr algn="ctr"/>
            <a:r>
              <a:rPr lang="en-US" sz="4800" b="1" dirty="0">
                <a:effectLst>
                  <a:outerShdw blurRad="38100" dist="38100" dir="2700000" algn="tl">
                    <a:srgbClr val="000000">
                      <a:alpha val="43137"/>
                    </a:srgbClr>
                  </a:outerShdw>
                </a:effectLst>
                <a:latin typeface="+mn-lt"/>
              </a:rPr>
              <a:t>GOOD</a:t>
            </a:r>
            <a:endParaRPr lang="en-US" sz="4800" b="1" dirty="0">
              <a:latin typeface="+mn-lt"/>
            </a:endParaRPr>
          </a:p>
        </p:txBody>
      </p:sp>
      <p:sp>
        <p:nvSpPr>
          <p:cNvPr id="5" name="Text Placeholder 4">
            <a:extLst>
              <a:ext uri="{FF2B5EF4-FFF2-40B4-BE49-F238E27FC236}">
                <a16:creationId xmlns:a16="http://schemas.microsoft.com/office/drawing/2014/main" id="{65FA0E48-F06E-25BF-2B78-C163E4AE4FAB}"/>
              </a:ext>
            </a:extLst>
          </p:cNvPr>
          <p:cNvSpPr>
            <a:spLocks noGrp="1"/>
          </p:cNvSpPr>
          <p:nvPr>
            <p:ph idx="1"/>
          </p:nvPr>
        </p:nvSpPr>
        <p:spPr>
          <a:xfrm>
            <a:off x="628650" y="1814945"/>
            <a:ext cx="7088331" cy="4362018"/>
          </a:xfrm>
        </p:spPr>
        <p:txBody>
          <a:bodyPr>
            <a:normAutofit/>
          </a:bodyPr>
          <a:lstStyle/>
          <a:p>
            <a:pPr>
              <a:buSzPct val="70000"/>
              <a:buFont typeface="Wingdings" panose="05000000000000000000" pitchFamily="2" charset="2"/>
              <a:buChar char="ç"/>
            </a:pPr>
            <a:r>
              <a:rPr lang="en-US" b="1" dirty="0"/>
              <a:t>  “abhor what is evil” - </a:t>
            </a:r>
            <a:r>
              <a:rPr lang="en-US" b="1" dirty="0">
                <a:solidFill>
                  <a:srgbClr val="FF0000"/>
                </a:solidFill>
              </a:rPr>
              <a:t>Rom. 12:9</a:t>
            </a:r>
          </a:p>
          <a:p>
            <a:pPr>
              <a:buSzPct val="70000"/>
              <a:buFont typeface="Wingdings" panose="05000000000000000000" pitchFamily="2" charset="2"/>
              <a:buChar char="ç"/>
            </a:pPr>
            <a:r>
              <a:rPr lang="en-US" b="1" dirty="0"/>
              <a:t>  “flee fornication” - </a:t>
            </a:r>
            <a:r>
              <a:rPr lang="en-US" b="1" dirty="0">
                <a:solidFill>
                  <a:srgbClr val="FF0000"/>
                </a:solidFill>
              </a:rPr>
              <a:t>1 Cor. 6:18</a:t>
            </a:r>
          </a:p>
          <a:p>
            <a:pPr>
              <a:buSzPct val="70000"/>
              <a:buFont typeface="Wingdings" panose="05000000000000000000" pitchFamily="2" charset="2"/>
              <a:buChar char="ç"/>
            </a:pPr>
            <a:r>
              <a:rPr lang="en-US" b="1" dirty="0"/>
              <a:t>  “abstain from every form of evil” - </a:t>
            </a:r>
            <a:br>
              <a:rPr lang="en-US" b="1" dirty="0"/>
            </a:br>
            <a:r>
              <a:rPr lang="en-US" b="1" dirty="0"/>
              <a:t>				</a:t>
            </a:r>
            <a:r>
              <a:rPr lang="en-US" b="1" dirty="0">
                <a:solidFill>
                  <a:srgbClr val="FF0000"/>
                </a:solidFill>
              </a:rPr>
              <a:t>1 Thess. 5:21-22</a:t>
            </a:r>
          </a:p>
          <a:p>
            <a:pPr>
              <a:buSzPct val="70000"/>
              <a:buFont typeface="Wingdings" panose="05000000000000000000" pitchFamily="2" charset="2"/>
              <a:buChar char="ç"/>
            </a:pPr>
            <a:r>
              <a:rPr lang="en-US" b="1" dirty="0"/>
              <a:t>  “depart from iniquity… flee youthful lusts” - </a:t>
            </a:r>
            <a:br>
              <a:rPr lang="en-US" b="1" dirty="0"/>
            </a:br>
            <a:r>
              <a:rPr lang="en-US" b="1" dirty="0"/>
              <a:t>				</a:t>
            </a:r>
            <a:r>
              <a:rPr lang="en-US" b="1" dirty="0">
                <a:solidFill>
                  <a:srgbClr val="FF0000"/>
                </a:solidFill>
              </a:rPr>
              <a:t>2 Tim. 2:19-23</a:t>
            </a:r>
          </a:p>
          <a:p>
            <a:pPr>
              <a:buSzPct val="70000"/>
              <a:buFont typeface="Wingdings" panose="05000000000000000000" pitchFamily="2" charset="2"/>
              <a:buChar char="ç"/>
            </a:pPr>
            <a:r>
              <a:rPr lang="en-US" b="1" dirty="0"/>
              <a:t>  “abstain from fleshly lusts” - </a:t>
            </a:r>
            <a:r>
              <a:rPr lang="en-US" b="1" dirty="0">
                <a:solidFill>
                  <a:srgbClr val="FF0000"/>
                </a:solidFill>
              </a:rPr>
              <a:t>1 Pet. 2:11-12 </a:t>
            </a:r>
          </a:p>
        </p:txBody>
      </p:sp>
      <p:cxnSp>
        <p:nvCxnSpPr>
          <p:cNvPr id="10" name="Straight Connector 9">
            <a:extLst>
              <a:ext uri="{FF2B5EF4-FFF2-40B4-BE49-F238E27FC236}">
                <a16:creationId xmlns:a16="http://schemas.microsoft.com/office/drawing/2014/main" id="{69107EF6-9C80-59AD-F2E9-AE0C31F1ED92}"/>
              </a:ext>
            </a:extLst>
          </p:cNvPr>
          <p:cNvCxnSpPr>
            <a:cxnSpLocks/>
          </p:cNvCxnSpPr>
          <p:nvPr/>
        </p:nvCxnSpPr>
        <p:spPr>
          <a:xfrm>
            <a:off x="8506690" y="0"/>
            <a:ext cx="0" cy="685800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485106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2" fill="hold" grpId="0" nodeType="click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additive="base">
                                        <p:cTn id="25" dur="500" fill="hold"/>
                                        <p:tgtEl>
                                          <p:spTgt spid="5">
                                            <p:txEl>
                                              <p:pRg st="3" end="3"/>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2"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 calcmode="lin" valueType="num">
                                      <p:cBhvr additive="base">
                                        <p:cTn id="31" dur="500" fill="hold"/>
                                        <p:tgtEl>
                                          <p:spTgt spid="5">
                                            <p:txEl>
                                              <p:pRg st="4" end="4"/>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4" name="Arrow: Down 3">
            <a:extLst>
              <a:ext uri="{FF2B5EF4-FFF2-40B4-BE49-F238E27FC236}">
                <a16:creationId xmlns:a16="http://schemas.microsoft.com/office/drawing/2014/main" id="{88B44141-A5F5-D8A2-2C25-5EBA89ECACED}"/>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9998917"/>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2078181"/>
            <a:ext cx="7886700" cy="4098781"/>
          </a:xfrm>
        </p:spPr>
        <p:txBody>
          <a:bodyPr>
            <a:normAutofit/>
          </a:bodyPr>
          <a:lstStyle/>
          <a:p>
            <a:pPr marL="0" indent="0">
              <a:buNone/>
            </a:pPr>
            <a:r>
              <a:rPr lang="en-US" sz="3200" b="1" dirty="0"/>
              <a:t>“But put on the Lord Jesus Christ, and make no provision for the flesh, to fulfill its lusts.” </a:t>
            </a:r>
          </a:p>
          <a:p>
            <a:pPr marL="0" indent="0">
              <a:buNone/>
            </a:pPr>
            <a:endParaRPr lang="en-US" sz="800" b="1" dirty="0"/>
          </a:p>
          <a:p>
            <a:pPr marL="0" indent="0">
              <a:buNone/>
            </a:pPr>
            <a:r>
              <a:rPr lang="en-US" sz="3200" b="1" dirty="0"/>
              <a:t>Romans 13:14</a:t>
            </a:r>
          </a:p>
        </p:txBody>
      </p:sp>
      <p:sp>
        <p:nvSpPr>
          <p:cNvPr id="4" name="Arrow: Down 3">
            <a:extLst>
              <a:ext uri="{FF2B5EF4-FFF2-40B4-BE49-F238E27FC236}">
                <a16:creationId xmlns:a16="http://schemas.microsoft.com/office/drawing/2014/main" id="{C8A4D3DC-15D7-897F-2E48-FF61B2C63E25}"/>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64408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2064327"/>
            <a:ext cx="7886700" cy="4112636"/>
          </a:xfrm>
        </p:spPr>
        <p:txBody>
          <a:bodyPr>
            <a:normAutofit/>
          </a:bodyPr>
          <a:lstStyle/>
          <a:p>
            <a:pPr marL="0" indent="0">
              <a:buNone/>
            </a:pPr>
            <a:r>
              <a:rPr lang="en-US" sz="3200" b="1" dirty="0"/>
              <a:t>“Come out from among them and be separate, says the Lord. Do not touch </a:t>
            </a:r>
            <a:br>
              <a:rPr lang="en-US" sz="3200" b="1" dirty="0"/>
            </a:br>
            <a:r>
              <a:rPr lang="en-US" sz="3200" b="1" dirty="0"/>
              <a:t>what is unclean, and I will receive you.” </a:t>
            </a:r>
          </a:p>
          <a:p>
            <a:pPr marL="0" indent="0">
              <a:buNone/>
            </a:pPr>
            <a:endParaRPr lang="en-US" sz="800" b="1" dirty="0"/>
          </a:p>
          <a:p>
            <a:pPr marL="0" indent="0">
              <a:buNone/>
            </a:pPr>
            <a:r>
              <a:rPr lang="en-US" sz="3200" b="1" dirty="0"/>
              <a:t>2 Corinthians 6:17</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5982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1690689"/>
            <a:ext cx="7886700" cy="4486274"/>
          </a:xfrm>
        </p:spPr>
        <p:txBody>
          <a:bodyPr>
            <a:normAutofit/>
          </a:bodyPr>
          <a:lstStyle/>
          <a:p>
            <a:pPr marL="0" indent="0">
              <a:buNone/>
            </a:pPr>
            <a:r>
              <a:rPr lang="en-US" sz="3200" b="1" dirty="0"/>
              <a:t>“But fornication and all uncleanness or covetousness, let it not even be named among you, as is fitting for saints; neither filthiness, nor foolish talking, nor coarse jesting, which are not fitting, but rather giving of thanks.” </a:t>
            </a:r>
          </a:p>
          <a:p>
            <a:pPr marL="0" indent="0">
              <a:buNone/>
            </a:pPr>
            <a:endParaRPr lang="en-US" sz="800" b="1" dirty="0"/>
          </a:p>
          <a:p>
            <a:pPr marL="0" indent="0">
              <a:buNone/>
            </a:pPr>
            <a:r>
              <a:rPr lang="en-US" sz="3200" b="1" dirty="0"/>
              <a:t>Ephesians 5:3-4</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144080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7C00-E550-9204-1CB1-545D2FA16241}"/>
              </a:ext>
            </a:extLst>
          </p:cNvPr>
          <p:cNvSpPr>
            <a:spLocks noGrp="1"/>
          </p:cNvSpPr>
          <p:nvPr>
            <p:ph type="title"/>
          </p:nvPr>
        </p:nvSpPr>
        <p:spPr/>
        <p:txBody>
          <a:bodyPr/>
          <a:lstStyle/>
          <a:p>
            <a:pPr algn="ctr"/>
            <a:r>
              <a:rPr lang="en-US" b="1" dirty="0">
                <a:solidFill>
                  <a:srgbClr val="002060"/>
                </a:solidFill>
                <a:effectLst>
                  <a:outerShdw blurRad="38100" dist="38100" dir="2700000" algn="tl">
                    <a:srgbClr val="000000">
                      <a:alpha val="43137"/>
                    </a:srgbClr>
                  </a:outerShdw>
                </a:effectLst>
                <a:latin typeface="+mn-lt"/>
              </a:rPr>
              <a:t>Called to a Higher Standard</a:t>
            </a:r>
          </a:p>
        </p:txBody>
      </p:sp>
      <p:sp>
        <p:nvSpPr>
          <p:cNvPr id="3" name="Content Placeholder 2">
            <a:extLst>
              <a:ext uri="{FF2B5EF4-FFF2-40B4-BE49-F238E27FC236}">
                <a16:creationId xmlns:a16="http://schemas.microsoft.com/office/drawing/2014/main" id="{6BA53847-C1C1-4D2E-2A1D-CC5ECB82E576}"/>
              </a:ext>
            </a:extLst>
          </p:cNvPr>
          <p:cNvSpPr>
            <a:spLocks noGrp="1"/>
          </p:cNvSpPr>
          <p:nvPr>
            <p:ph idx="1"/>
          </p:nvPr>
        </p:nvSpPr>
        <p:spPr>
          <a:xfrm>
            <a:off x="628650" y="1690689"/>
            <a:ext cx="7886700" cy="4486274"/>
          </a:xfrm>
        </p:spPr>
        <p:txBody>
          <a:bodyPr>
            <a:normAutofit/>
          </a:bodyPr>
          <a:lstStyle/>
          <a:p>
            <a:pPr marL="0" indent="0">
              <a:buNone/>
            </a:pPr>
            <a:r>
              <a:rPr lang="en-US" sz="3200" b="1" dirty="0"/>
              <a:t>“Do all things without complaining and disputing, that you may become blameless and harmless, children of God without fault in the midst of a crooked and perverse generation, among whom you shine </a:t>
            </a:r>
            <a:br>
              <a:rPr lang="en-US" sz="3200" b="1" dirty="0"/>
            </a:br>
            <a:r>
              <a:rPr lang="en-US" sz="3200" b="1" dirty="0"/>
              <a:t>as lights in the world.” </a:t>
            </a:r>
          </a:p>
          <a:p>
            <a:pPr marL="0" indent="0">
              <a:buNone/>
            </a:pPr>
            <a:endParaRPr lang="en-US" sz="800" b="1" dirty="0"/>
          </a:p>
          <a:p>
            <a:pPr marL="0" indent="0">
              <a:buNone/>
            </a:pPr>
            <a:r>
              <a:rPr lang="en-US" sz="3200" b="1" dirty="0"/>
              <a:t>Philippians 2:14-15</a:t>
            </a:r>
          </a:p>
        </p:txBody>
      </p:sp>
      <p:sp>
        <p:nvSpPr>
          <p:cNvPr id="4" name="Arrow: Down 3">
            <a:extLst>
              <a:ext uri="{FF2B5EF4-FFF2-40B4-BE49-F238E27FC236}">
                <a16:creationId xmlns:a16="http://schemas.microsoft.com/office/drawing/2014/main" id="{02028A12-2968-E74F-B1E6-F26060688882}"/>
              </a:ext>
            </a:extLst>
          </p:cNvPr>
          <p:cNvSpPr/>
          <p:nvPr/>
        </p:nvSpPr>
        <p:spPr>
          <a:xfrm rot="10800000">
            <a:off x="7162804" y="3744911"/>
            <a:ext cx="1671205" cy="2747963"/>
          </a:xfrm>
          <a:prstGeom prst="downArrow">
            <a:avLst/>
          </a:prstGeom>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799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1206</TotalTime>
  <Words>467</Words>
  <Application>Microsoft Office PowerPoint</Application>
  <PresentationFormat>On-screen Show (4:3)</PresentationFormat>
  <Paragraphs>48</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Calibri</vt:lpstr>
      <vt:lpstr>Calibri Light</vt:lpstr>
      <vt:lpstr>Wingdings</vt:lpstr>
      <vt:lpstr>2_Office Theme</vt:lpstr>
      <vt:lpstr>3_Office Theme</vt:lpstr>
      <vt:lpstr>PowerPoint Presentation</vt:lpstr>
      <vt:lpstr>PowerPoint Presentation</vt:lpstr>
      <vt:lpstr>PowerPoint Presentation</vt:lpstr>
      <vt:lpstr>GOOD</vt:lpstr>
      <vt:lpstr>Called to a Higher Standard</vt:lpstr>
      <vt:lpstr>Called to a Higher Standard</vt:lpstr>
      <vt:lpstr>Called to a Higher Standard</vt:lpstr>
      <vt:lpstr>Called to a Higher Standard</vt:lpstr>
      <vt:lpstr>Called to a Higher Standard</vt:lpstr>
      <vt:lpstr>Called to a Higher Standard</vt:lpstr>
      <vt:lpstr>Called to a Higher Standard</vt:lpstr>
      <vt:lpstr>Called to a Higher Standard</vt:lpstr>
      <vt:lpstr>A Matter of the Heart</vt:lpstr>
      <vt:lpstr>PowerPoint Presentation</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142</cp:revision>
  <dcterms:created xsi:type="dcterms:W3CDTF">2008-03-16T18:22:36Z</dcterms:created>
  <dcterms:modified xsi:type="dcterms:W3CDTF">2022-06-12T19:14:03Z</dcterms:modified>
</cp:coreProperties>
</file>