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30"/>
  </p:notesMasterIdLst>
  <p:sldIdLst>
    <p:sldId id="259" r:id="rId3"/>
    <p:sldId id="256" r:id="rId4"/>
    <p:sldId id="257" r:id="rId5"/>
    <p:sldId id="260" r:id="rId6"/>
    <p:sldId id="261" r:id="rId7"/>
    <p:sldId id="262" r:id="rId8"/>
    <p:sldId id="575" r:id="rId9"/>
    <p:sldId id="576" r:id="rId10"/>
    <p:sldId id="577" r:id="rId11"/>
    <p:sldId id="578" r:id="rId12"/>
    <p:sldId id="579" r:id="rId13"/>
    <p:sldId id="580" r:id="rId14"/>
    <p:sldId id="581" r:id="rId15"/>
    <p:sldId id="582" r:id="rId16"/>
    <p:sldId id="583" r:id="rId17"/>
    <p:sldId id="584" r:id="rId18"/>
    <p:sldId id="585" r:id="rId19"/>
    <p:sldId id="586" r:id="rId20"/>
    <p:sldId id="587" r:id="rId21"/>
    <p:sldId id="588" r:id="rId22"/>
    <p:sldId id="589" r:id="rId23"/>
    <p:sldId id="590" r:id="rId24"/>
    <p:sldId id="591" r:id="rId25"/>
    <p:sldId id="621" r:id="rId26"/>
    <p:sldId id="592" r:id="rId27"/>
    <p:sldId id="593" r:id="rId28"/>
    <p:sldId id="25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7" d="100"/>
          <a:sy n="77" d="100"/>
        </p:scale>
        <p:origin x="124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17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4/24/2022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4/24/2022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4/24/2022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4/24/2022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4/24/2022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4/24/2022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4/24/2022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4/24/2022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4/24/2022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4/24/2022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4/24/2022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4/24/2022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4/24/2022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4/24/2022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4/24/2022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36891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Withdraw</a:t>
            </a:r>
          </a:p>
          <a:p>
            <a:r>
              <a:rPr lang="en-US" b="1" i="1" dirty="0" err="1"/>
              <a:t>stello</a:t>
            </a:r>
            <a:r>
              <a:rPr lang="en-US" b="1" dirty="0"/>
              <a:t> </a:t>
            </a:r>
          </a:p>
          <a:p>
            <a:r>
              <a:rPr lang="en-US" b="1" dirty="0"/>
              <a:t>“to abstain from associating with” (Strong’s)</a:t>
            </a:r>
          </a:p>
          <a:p>
            <a:r>
              <a:rPr lang="en-US" b="1" dirty="0"/>
              <a:t>“to shrink from a person or thing” (Vine’s)</a:t>
            </a:r>
          </a:p>
          <a:p>
            <a:endParaRPr lang="en-US" b="1" dirty="0"/>
          </a:p>
        </p:txBody>
      </p:sp>
    </p:spTree>
    <p:extLst>
      <p:ext uri="{BB962C8B-B14F-4D97-AF65-F5344CB8AC3E}">
        <p14:creationId xmlns:p14="http://schemas.microsoft.com/office/powerpoint/2010/main" val="1496138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1. Mark</a:t>
            </a:r>
          </a:p>
          <a:p>
            <a:r>
              <a:rPr lang="en-US" b="1" i="1" dirty="0"/>
              <a:t>“note that person” </a:t>
            </a:r>
          </a:p>
          <a:p>
            <a:r>
              <a:rPr lang="en-US" b="1" i="1" dirty="0" err="1"/>
              <a:t>semeiousthe</a:t>
            </a:r>
            <a:r>
              <a:rPr lang="en-US" b="1" dirty="0"/>
              <a:t> </a:t>
            </a:r>
          </a:p>
          <a:p>
            <a:r>
              <a:rPr lang="en-US" b="1" dirty="0"/>
              <a:t>“to distinguish by marking” (Thayer) </a:t>
            </a:r>
          </a:p>
          <a:p>
            <a:r>
              <a:rPr lang="en-US" b="1" dirty="0"/>
              <a:t>They are to be publicly identified as one who is walking disorderly.</a:t>
            </a:r>
          </a:p>
        </p:txBody>
      </p:sp>
    </p:spTree>
    <p:extLst>
      <p:ext uri="{BB962C8B-B14F-4D97-AF65-F5344CB8AC3E}">
        <p14:creationId xmlns:p14="http://schemas.microsoft.com/office/powerpoint/2010/main" val="2245092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2. Do Not Keep Company with Him</a:t>
            </a:r>
          </a:p>
          <a:p>
            <a:r>
              <a:rPr lang="en-US" b="1" i="1" dirty="0" err="1"/>
              <a:t>sunanamignumi</a:t>
            </a:r>
            <a:r>
              <a:rPr lang="en-US" b="1" dirty="0"/>
              <a:t> </a:t>
            </a:r>
          </a:p>
          <a:p>
            <a:r>
              <a:rPr lang="en-US" b="1" dirty="0"/>
              <a:t>“to mix up together; to keep company with” (Thayer) </a:t>
            </a:r>
          </a:p>
          <a:p>
            <a:r>
              <a:rPr lang="en-US" b="1" dirty="0"/>
              <a:t>“to mix up with, to have or keep company with” (Vine’s) </a:t>
            </a:r>
          </a:p>
        </p:txBody>
      </p:sp>
    </p:spTree>
    <p:extLst>
      <p:ext uri="{BB962C8B-B14F-4D97-AF65-F5344CB8AC3E}">
        <p14:creationId xmlns:p14="http://schemas.microsoft.com/office/powerpoint/2010/main" val="753189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2. Do Not Keep Company with Him</a:t>
            </a:r>
          </a:p>
          <a:p>
            <a:r>
              <a:rPr lang="en-US" b="1" i="1" dirty="0" err="1"/>
              <a:t>sunanamignumi</a:t>
            </a:r>
            <a:r>
              <a:rPr lang="en-US" b="1" dirty="0"/>
              <a:t> </a:t>
            </a:r>
          </a:p>
          <a:p>
            <a:r>
              <a:rPr lang="en-US" b="1" dirty="0"/>
              <a:t>“to mix up together; to keep company with” (Thayer) </a:t>
            </a:r>
          </a:p>
          <a:p>
            <a:r>
              <a:rPr lang="en-US" b="1" dirty="0"/>
              <a:t>“to mix up with, to have or keep company with” (Vine’s) </a:t>
            </a:r>
          </a:p>
        </p:txBody>
      </p:sp>
      <p:sp>
        <p:nvSpPr>
          <p:cNvPr id="4" name="Rectangle: Rounded Corners 3">
            <a:extLst>
              <a:ext uri="{FF2B5EF4-FFF2-40B4-BE49-F238E27FC236}">
                <a16:creationId xmlns:a16="http://schemas.microsoft.com/office/drawing/2014/main" id="{99147B01-34D1-48AD-ABF0-2F1F3B60C116}"/>
              </a:ext>
            </a:extLst>
          </p:cNvPr>
          <p:cNvSpPr/>
          <p:nvPr/>
        </p:nvSpPr>
        <p:spPr>
          <a:xfrm>
            <a:off x="512618" y="3823854"/>
            <a:ext cx="8002732" cy="268980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F2BC730-B46C-48DF-AC1C-9B2D5E90AA16}"/>
              </a:ext>
            </a:extLst>
          </p:cNvPr>
          <p:cNvSpPr txBox="1"/>
          <p:nvPr/>
        </p:nvSpPr>
        <p:spPr>
          <a:xfrm>
            <a:off x="928255" y="4045536"/>
            <a:ext cx="7093527"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“Used of mixing various ingredients in a prescription or to different weeds growing up among grain. It referred to human intermingling. The prohibition forbade social intermingling…” (Mike Willis 143). </a:t>
            </a:r>
          </a:p>
        </p:txBody>
      </p:sp>
    </p:spTree>
    <p:extLst>
      <p:ext uri="{BB962C8B-B14F-4D97-AF65-F5344CB8AC3E}">
        <p14:creationId xmlns:p14="http://schemas.microsoft.com/office/powerpoint/2010/main" val="1764640257"/>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2. Do Not Keep Company with Him</a:t>
            </a:r>
          </a:p>
          <a:p>
            <a:r>
              <a:rPr lang="en-US" b="1" i="1" dirty="0" err="1"/>
              <a:t>sunanamignumi</a:t>
            </a:r>
            <a:r>
              <a:rPr lang="en-US" b="1" dirty="0"/>
              <a:t> </a:t>
            </a:r>
          </a:p>
          <a:p>
            <a:r>
              <a:rPr lang="en-US" b="1" dirty="0"/>
              <a:t>“to mix up together; to keep company with” (Thayer) </a:t>
            </a:r>
          </a:p>
          <a:p>
            <a:r>
              <a:rPr lang="en-US" b="1" dirty="0"/>
              <a:t>“to mix up with, to have or keep company with” (Vine’s) </a:t>
            </a:r>
          </a:p>
        </p:txBody>
      </p:sp>
      <p:sp>
        <p:nvSpPr>
          <p:cNvPr id="4" name="Rectangle: Rounded Corners 3">
            <a:extLst>
              <a:ext uri="{FF2B5EF4-FFF2-40B4-BE49-F238E27FC236}">
                <a16:creationId xmlns:a16="http://schemas.microsoft.com/office/drawing/2014/main" id="{99147B01-34D1-48AD-ABF0-2F1F3B60C116}"/>
              </a:ext>
            </a:extLst>
          </p:cNvPr>
          <p:cNvSpPr/>
          <p:nvPr/>
        </p:nvSpPr>
        <p:spPr>
          <a:xfrm>
            <a:off x="512618" y="3823854"/>
            <a:ext cx="8002732" cy="268980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F2BC730-B46C-48DF-AC1C-9B2D5E90AA16}"/>
              </a:ext>
            </a:extLst>
          </p:cNvPr>
          <p:cNvSpPr txBox="1"/>
          <p:nvPr/>
        </p:nvSpPr>
        <p:spPr>
          <a:xfrm>
            <a:off x="928255" y="4045536"/>
            <a:ext cx="7093527"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“Refuse him that social companionship that would encourage him in the wrong way” (David Lipscomb 112). </a:t>
            </a:r>
          </a:p>
        </p:txBody>
      </p:sp>
    </p:spTree>
    <p:extLst>
      <p:ext uri="{BB962C8B-B14F-4D97-AF65-F5344CB8AC3E}">
        <p14:creationId xmlns:p14="http://schemas.microsoft.com/office/powerpoint/2010/main" val="446376244"/>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2. Do Not Keep Company with Him</a:t>
            </a:r>
          </a:p>
          <a:p>
            <a:r>
              <a:rPr lang="en-US" b="1" i="1" dirty="0" err="1"/>
              <a:t>sunanamignumi</a:t>
            </a:r>
            <a:r>
              <a:rPr lang="en-US" b="1" dirty="0"/>
              <a:t> </a:t>
            </a:r>
          </a:p>
          <a:p>
            <a:r>
              <a:rPr lang="en-US" b="1" dirty="0"/>
              <a:t>“to mix up together; to keep company with” (Thayer) </a:t>
            </a:r>
          </a:p>
          <a:p>
            <a:r>
              <a:rPr lang="en-US" b="1" dirty="0"/>
              <a:t>“to mix up with, to have or keep company with” (Vine’s) </a:t>
            </a:r>
          </a:p>
        </p:txBody>
      </p:sp>
      <p:sp>
        <p:nvSpPr>
          <p:cNvPr id="4" name="Rectangle: Rounded Corners 3">
            <a:extLst>
              <a:ext uri="{FF2B5EF4-FFF2-40B4-BE49-F238E27FC236}">
                <a16:creationId xmlns:a16="http://schemas.microsoft.com/office/drawing/2014/main" id="{99147B01-34D1-48AD-ABF0-2F1F3B60C116}"/>
              </a:ext>
            </a:extLst>
          </p:cNvPr>
          <p:cNvSpPr/>
          <p:nvPr/>
        </p:nvSpPr>
        <p:spPr>
          <a:xfrm>
            <a:off x="512618" y="3823854"/>
            <a:ext cx="8002732" cy="268980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F2BC730-B46C-48DF-AC1C-9B2D5E90AA16}"/>
              </a:ext>
            </a:extLst>
          </p:cNvPr>
          <p:cNvSpPr txBox="1"/>
          <p:nvPr/>
        </p:nvSpPr>
        <p:spPr>
          <a:xfrm>
            <a:off x="928255" y="4045536"/>
            <a:ext cx="7093527"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“The thought is that association with him must be broken off; it cannot continue” (Walton Weaver 596). </a:t>
            </a:r>
          </a:p>
        </p:txBody>
      </p:sp>
    </p:spTree>
    <p:extLst>
      <p:ext uri="{BB962C8B-B14F-4D97-AF65-F5344CB8AC3E}">
        <p14:creationId xmlns:p14="http://schemas.microsoft.com/office/powerpoint/2010/main" val="3468400253"/>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2. Do Not Keep Company with Him</a:t>
            </a:r>
          </a:p>
          <a:p>
            <a:r>
              <a:rPr lang="en-US" b="1" i="1" dirty="0" err="1"/>
              <a:t>sunanamignumi</a:t>
            </a:r>
            <a:r>
              <a:rPr lang="en-US" b="1" dirty="0"/>
              <a:t> </a:t>
            </a:r>
          </a:p>
          <a:p>
            <a:r>
              <a:rPr lang="en-US" b="1" dirty="0"/>
              <a:t>“to mix up together; to keep company with” (Thayer) </a:t>
            </a:r>
          </a:p>
          <a:p>
            <a:r>
              <a:rPr lang="en-US" b="1" dirty="0"/>
              <a:t>“to mix up with, to have or keep company with” (Vine’s) </a:t>
            </a:r>
          </a:p>
        </p:txBody>
      </p:sp>
      <p:sp>
        <p:nvSpPr>
          <p:cNvPr id="4" name="Rectangle: Rounded Corners 3">
            <a:extLst>
              <a:ext uri="{FF2B5EF4-FFF2-40B4-BE49-F238E27FC236}">
                <a16:creationId xmlns:a16="http://schemas.microsoft.com/office/drawing/2014/main" id="{99147B01-34D1-48AD-ABF0-2F1F3B60C116}"/>
              </a:ext>
            </a:extLst>
          </p:cNvPr>
          <p:cNvSpPr/>
          <p:nvPr/>
        </p:nvSpPr>
        <p:spPr>
          <a:xfrm>
            <a:off x="512618" y="3823854"/>
            <a:ext cx="8002732" cy="268980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F2BC730-B46C-48DF-AC1C-9B2D5E90AA16}"/>
              </a:ext>
            </a:extLst>
          </p:cNvPr>
          <p:cNvSpPr txBox="1"/>
          <p:nvPr/>
        </p:nvSpPr>
        <p:spPr>
          <a:xfrm>
            <a:off x="928255" y="4045536"/>
            <a:ext cx="7093527"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“And if he refuses to hear them, tell it to the church. But if he refuses even to hear the church, let him be to you like a </a:t>
            </a:r>
            <a:r>
              <a:rPr kumimoji="0" lang="en-US" sz="2800" b="1" i="0" u="sng"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heathen</a:t>
            </a:r>
            <a:r>
              <a:rPr kumimoji="0" lang="en-US" sz="28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 and a </a:t>
            </a:r>
            <a:r>
              <a:rPr kumimoji="0" lang="en-US" sz="2800" b="1" i="0" u="sng"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tax collector</a:t>
            </a:r>
            <a:r>
              <a:rPr kumimoji="0" lang="en-US" sz="28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 (Matthew 18:17). </a:t>
            </a:r>
          </a:p>
        </p:txBody>
      </p:sp>
    </p:spTree>
    <p:extLst>
      <p:ext uri="{BB962C8B-B14F-4D97-AF65-F5344CB8AC3E}">
        <p14:creationId xmlns:p14="http://schemas.microsoft.com/office/powerpoint/2010/main" val="2982158582"/>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lstStyle/>
          <a:p>
            <a:pPr marL="0" indent="0" algn="ctr">
              <a:buNone/>
            </a:pPr>
            <a:r>
              <a:rPr lang="en-US" b="1" dirty="0"/>
              <a:t>3. That He May Be Ashamed</a:t>
            </a:r>
          </a:p>
          <a:p>
            <a:r>
              <a:rPr lang="en-US" b="1" i="1" dirty="0" err="1"/>
              <a:t>entrepo</a:t>
            </a:r>
            <a:r>
              <a:rPr lang="en-US" b="1" dirty="0"/>
              <a:t> </a:t>
            </a:r>
          </a:p>
          <a:p>
            <a:r>
              <a:rPr lang="en-US" b="1" dirty="0"/>
              <a:t>“to invert; in a bad sense – to confound” (Strong’s)</a:t>
            </a:r>
          </a:p>
          <a:p>
            <a:r>
              <a:rPr lang="en-US" b="1" dirty="0"/>
              <a:t>“to turn about, i.e. to shame one” (Thayer) </a:t>
            </a:r>
          </a:p>
          <a:p>
            <a:r>
              <a:rPr lang="en-US" b="1" dirty="0"/>
              <a:t>“to turn upon, to put to shame” (Vine’s) </a:t>
            </a:r>
          </a:p>
        </p:txBody>
      </p:sp>
    </p:spTree>
    <p:extLst>
      <p:ext uri="{BB962C8B-B14F-4D97-AF65-F5344CB8AC3E}">
        <p14:creationId xmlns:p14="http://schemas.microsoft.com/office/powerpoint/2010/main" val="1984848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normAutofit/>
          </a:bodyPr>
          <a:lstStyle/>
          <a:p>
            <a:pPr marL="0" indent="0" algn="ctr">
              <a:buNone/>
            </a:pPr>
            <a:r>
              <a:rPr lang="en-US" b="1" dirty="0"/>
              <a:t>2 Thessalonians 3:6, 14</a:t>
            </a:r>
          </a:p>
          <a:p>
            <a:pPr marL="0" indent="0">
              <a:buNone/>
            </a:pPr>
            <a:endParaRPr lang="en-US" sz="800" b="1" dirty="0"/>
          </a:p>
          <a:p>
            <a:pPr marL="0" indent="0">
              <a:buNone/>
            </a:pPr>
            <a:r>
              <a:rPr lang="en-US" b="1" dirty="0"/>
              <a:t>   But we command you, brethren, in the name of our Lord Jesus Christ, that you </a:t>
            </a:r>
            <a:r>
              <a:rPr lang="en-US" b="1" dirty="0">
                <a:highlight>
                  <a:srgbClr val="FFFF00"/>
                </a:highlight>
              </a:rPr>
              <a:t>withdraw from every brother </a:t>
            </a:r>
            <a:r>
              <a:rPr lang="en-US" b="1" dirty="0"/>
              <a:t>who walks disorderly and not according to the tradition which he received from us. </a:t>
            </a:r>
          </a:p>
          <a:p>
            <a:pPr marL="0" indent="0">
              <a:buNone/>
            </a:pPr>
            <a:endParaRPr lang="en-US" sz="800" b="1" dirty="0"/>
          </a:p>
          <a:p>
            <a:pPr marL="0" indent="0">
              <a:buNone/>
            </a:pPr>
            <a:r>
              <a:rPr lang="en-US" b="1" dirty="0"/>
              <a:t>   And if anyone does not obey our word in this epistle, </a:t>
            </a:r>
            <a:r>
              <a:rPr lang="en-US" b="1" dirty="0">
                <a:highlight>
                  <a:srgbClr val="FFFF00"/>
                </a:highlight>
              </a:rPr>
              <a:t>note that person</a:t>
            </a:r>
            <a:r>
              <a:rPr lang="en-US" b="1" dirty="0"/>
              <a:t> and </a:t>
            </a:r>
            <a:r>
              <a:rPr lang="en-US" b="1" dirty="0">
                <a:highlight>
                  <a:srgbClr val="FFFF00"/>
                </a:highlight>
              </a:rPr>
              <a:t>do not keep company with him</a:t>
            </a:r>
            <a:r>
              <a:rPr lang="en-US" b="1" dirty="0"/>
              <a:t>, </a:t>
            </a:r>
            <a:r>
              <a:rPr lang="en-US" b="1" dirty="0">
                <a:highlight>
                  <a:srgbClr val="00FF00"/>
                </a:highlight>
              </a:rPr>
              <a:t>that he may be ashamed</a:t>
            </a:r>
            <a:r>
              <a:rPr lang="en-US" b="1" dirty="0"/>
              <a:t>.</a:t>
            </a:r>
          </a:p>
          <a:p>
            <a:pPr marL="0" indent="0">
              <a:buNone/>
            </a:pPr>
            <a:endParaRPr lang="en-US" b="1" dirty="0"/>
          </a:p>
        </p:txBody>
      </p:sp>
    </p:spTree>
    <p:extLst>
      <p:ext uri="{BB962C8B-B14F-4D97-AF65-F5344CB8AC3E}">
        <p14:creationId xmlns:p14="http://schemas.microsoft.com/office/powerpoint/2010/main" val="3829538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6BF6-CD4E-4F9D-BBBE-7F915D63FA69}"/>
              </a:ext>
            </a:extLst>
          </p:cNvPr>
          <p:cNvSpPr>
            <a:spLocks noGrp="1"/>
          </p:cNvSpPr>
          <p:nvPr>
            <p:ph type="ctrTitle"/>
          </p:nvPr>
        </p:nvSpPr>
        <p:spPr>
          <a:xfrm>
            <a:off x="685800" y="1122363"/>
            <a:ext cx="7772400" cy="1655762"/>
          </a:xfrm>
        </p:spPr>
        <p:txBody>
          <a:bodyPr>
            <a:normAutofit/>
          </a:bodyPr>
          <a:lstStyle/>
          <a:p>
            <a:r>
              <a:rPr lang="en-US" sz="4400" b="1" dirty="0">
                <a:latin typeface="+mn-lt"/>
              </a:rPr>
              <a:t>What About Family Members?</a:t>
            </a:r>
          </a:p>
        </p:txBody>
      </p:sp>
      <p:sp>
        <p:nvSpPr>
          <p:cNvPr id="3" name="Subtitle 2">
            <a:extLst>
              <a:ext uri="{FF2B5EF4-FFF2-40B4-BE49-F238E27FC236}">
                <a16:creationId xmlns:a16="http://schemas.microsoft.com/office/drawing/2014/main" id="{53A52895-C15C-439C-B76B-D696C809B883}"/>
              </a:ext>
            </a:extLst>
          </p:cNvPr>
          <p:cNvSpPr>
            <a:spLocks noGrp="1"/>
          </p:cNvSpPr>
          <p:nvPr>
            <p:ph type="subTitle" idx="1"/>
          </p:nvPr>
        </p:nvSpPr>
        <p:spPr>
          <a:xfrm>
            <a:off x="685800" y="3429000"/>
            <a:ext cx="4177145" cy="2476499"/>
          </a:xfrm>
        </p:spPr>
        <p:txBody>
          <a:bodyPr>
            <a:normAutofit/>
          </a:bodyPr>
          <a:lstStyle/>
          <a:p>
            <a:pPr marL="342900" indent="-342900" algn="l">
              <a:buFont typeface="Arial" panose="020B0604020202020204" pitchFamily="34" charset="0"/>
              <a:buChar char="•"/>
            </a:pPr>
            <a:r>
              <a:rPr lang="en-US" sz="2800" b="1" dirty="0"/>
              <a:t>Spouse, Parent, Child, Grandchild, Sibling? </a:t>
            </a:r>
          </a:p>
          <a:p>
            <a:pPr marL="342900" indent="-342900" algn="l">
              <a:buFont typeface="Arial" panose="020B0604020202020204" pitchFamily="34" charset="0"/>
              <a:buChar char="•"/>
            </a:pPr>
            <a:r>
              <a:rPr lang="en-US" sz="2800" b="1" dirty="0"/>
              <a:t>How do we treat them? </a:t>
            </a:r>
          </a:p>
          <a:p>
            <a:pPr marL="342900" indent="-342900" algn="l">
              <a:buFont typeface="Arial" panose="020B0604020202020204" pitchFamily="34" charset="0"/>
              <a:buChar char="•"/>
            </a:pPr>
            <a:r>
              <a:rPr lang="en-US" sz="2800" b="1" dirty="0"/>
              <a:t>What does God require of us in this situation? </a:t>
            </a:r>
          </a:p>
        </p:txBody>
      </p:sp>
      <p:pic>
        <p:nvPicPr>
          <p:cNvPr id="1026" name="Picture 2" descr="Family Silhouettes Grandparents Father Mother Three Stock Illustration  1898711467">
            <a:extLst>
              <a:ext uri="{FF2B5EF4-FFF2-40B4-BE49-F238E27FC236}">
                <a16:creationId xmlns:a16="http://schemas.microsoft.com/office/drawing/2014/main" id="{B23DCCF2-D08A-44C9-94C3-187BBF45148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143"/>
          <a:stretch/>
        </p:blipFill>
        <p:spPr bwMode="auto">
          <a:xfrm>
            <a:off x="5153025" y="3429000"/>
            <a:ext cx="3305175" cy="24765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6748407"/>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6BF6-CD4E-4F9D-BBBE-7F915D63FA69}"/>
              </a:ext>
            </a:extLst>
          </p:cNvPr>
          <p:cNvSpPr>
            <a:spLocks noGrp="1"/>
          </p:cNvSpPr>
          <p:nvPr>
            <p:ph type="ctrTitle"/>
          </p:nvPr>
        </p:nvSpPr>
        <p:spPr>
          <a:xfrm>
            <a:off x="685800" y="1122363"/>
            <a:ext cx="7772400" cy="1655762"/>
          </a:xfrm>
        </p:spPr>
        <p:txBody>
          <a:bodyPr>
            <a:normAutofit/>
          </a:bodyPr>
          <a:lstStyle/>
          <a:p>
            <a:r>
              <a:rPr lang="en-US" sz="4800" b="1" dirty="0">
                <a:latin typeface="+mn-lt"/>
              </a:rPr>
              <a:t>Family Members Who Have Been Withdrawn From</a:t>
            </a:r>
          </a:p>
        </p:txBody>
      </p:sp>
      <p:sp>
        <p:nvSpPr>
          <p:cNvPr id="3" name="Subtitle 2">
            <a:extLst>
              <a:ext uri="{FF2B5EF4-FFF2-40B4-BE49-F238E27FC236}">
                <a16:creationId xmlns:a16="http://schemas.microsoft.com/office/drawing/2014/main" id="{53A52895-C15C-439C-B76B-D696C809B883}"/>
              </a:ext>
            </a:extLst>
          </p:cNvPr>
          <p:cNvSpPr>
            <a:spLocks noGrp="1"/>
          </p:cNvSpPr>
          <p:nvPr>
            <p:ph type="subTitle" idx="1"/>
          </p:nvPr>
        </p:nvSpPr>
        <p:spPr>
          <a:xfrm>
            <a:off x="685800" y="3429000"/>
            <a:ext cx="4177145" cy="2476499"/>
          </a:xfrm>
        </p:spPr>
        <p:txBody>
          <a:bodyPr>
            <a:normAutofit/>
          </a:bodyPr>
          <a:lstStyle/>
          <a:p>
            <a:pPr marL="342900" indent="-342900" algn="l">
              <a:buFont typeface="Arial" panose="020B0604020202020204" pitchFamily="34" charset="0"/>
              <a:buChar char="•"/>
            </a:pPr>
            <a:r>
              <a:rPr lang="en-US" sz="2800" b="1" dirty="0"/>
              <a:t>What do we do? </a:t>
            </a:r>
          </a:p>
          <a:p>
            <a:pPr marL="342900" indent="-342900" algn="l">
              <a:buFont typeface="Arial" panose="020B0604020202020204" pitchFamily="34" charset="0"/>
              <a:buChar char="•"/>
            </a:pPr>
            <a:r>
              <a:rPr lang="en-US" sz="2800" b="1" dirty="0"/>
              <a:t>How do we treat them? </a:t>
            </a:r>
          </a:p>
          <a:p>
            <a:pPr marL="342900" indent="-342900" algn="l">
              <a:buFont typeface="Arial" panose="020B0604020202020204" pitchFamily="34" charset="0"/>
              <a:buChar char="•"/>
            </a:pPr>
            <a:r>
              <a:rPr lang="en-US" sz="2800" b="1" dirty="0"/>
              <a:t>What does God expect from us? </a:t>
            </a:r>
          </a:p>
        </p:txBody>
      </p:sp>
      <p:pic>
        <p:nvPicPr>
          <p:cNvPr id="1026" name="Picture 2" descr="Family Silhouettes Grandparents Father Mother Three Stock Illustration  1898711467">
            <a:extLst>
              <a:ext uri="{FF2B5EF4-FFF2-40B4-BE49-F238E27FC236}">
                <a16:creationId xmlns:a16="http://schemas.microsoft.com/office/drawing/2014/main" id="{B23DCCF2-D08A-44C9-94C3-187BBF45148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143"/>
          <a:stretch/>
        </p:blipFill>
        <p:spPr bwMode="auto">
          <a:xfrm>
            <a:off x="5153025" y="3429000"/>
            <a:ext cx="3305175" cy="24765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3091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12A83-824D-4BD7-93C4-CBCEAC5ADC38}"/>
              </a:ext>
            </a:extLst>
          </p:cNvPr>
          <p:cNvSpPr>
            <a:spLocks noGrp="1"/>
          </p:cNvSpPr>
          <p:nvPr>
            <p:ph type="title"/>
          </p:nvPr>
        </p:nvSpPr>
        <p:spPr/>
        <p:txBody>
          <a:bodyPr/>
          <a:lstStyle/>
          <a:p>
            <a:pPr algn="ctr"/>
            <a:r>
              <a:rPr lang="en-US" b="1" dirty="0">
                <a:latin typeface="+mn-lt"/>
              </a:rPr>
              <a:t>What About Family Members?</a:t>
            </a:r>
          </a:p>
        </p:txBody>
      </p:sp>
      <p:sp>
        <p:nvSpPr>
          <p:cNvPr id="3" name="Content Placeholder 2">
            <a:extLst>
              <a:ext uri="{FF2B5EF4-FFF2-40B4-BE49-F238E27FC236}">
                <a16:creationId xmlns:a16="http://schemas.microsoft.com/office/drawing/2014/main" id="{0C630CE0-C96C-40E1-9957-4022FD52997D}"/>
              </a:ext>
            </a:extLst>
          </p:cNvPr>
          <p:cNvSpPr>
            <a:spLocks noGrp="1"/>
          </p:cNvSpPr>
          <p:nvPr>
            <p:ph idx="1"/>
          </p:nvPr>
        </p:nvSpPr>
        <p:spPr/>
        <p:txBody>
          <a:bodyPr/>
          <a:lstStyle/>
          <a:p>
            <a:pPr marL="514350" indent="-514350">
              <a:buFont typeface="+mj-lt"/>
              <a:buAutoNum type="arabicPeriod"/>
            </a:pPr>
            <a:r>
              <a:rPr lang="en-US" sz="3200" b="1" dirty="0"/>
              <a:t>Some family obligations will never change. </a:t>
            </a:r>
          </a:p>
          <a:p>
            <a:r>
              <a:rPr lang="en-US" b="1" dirty="0"/>
              <a:t>Spouse – </a:t>
            </a:r>
            <a:r>
              <a:rPr lang="en-US" b="1" dirty="0">
                <a:solidFill>
                  <a:srgbClr val="00B050"/>
                </a:solidFill>
              </a:rPr>
              <a:t>1 Pet. 3:1-2, 7; 1 Cor. 7:2-5</a:t>
            </a:r>
          </a:p>
          <a:p>
            <a:r>
              <a:rPr lang="en-US" b="1" dirty="0"/>
              <a:t>Parent – </a:t>
            </a:r>
            <a:r>
              <a:rPr lang="en-US" b="1" dirty="0">
                <a:solidFill>
                  <a:srgbClr val="00B050"/>
                </a:solidFill>
              </a:rPr>
              <a:t>1 Tim. 5:8</a:t>
            </a:r>
          </a:p>
          <a:p>
            <a:r>
              <a:rPr lang="en-US" b="1" dirty="0"/>
              <a:t>Children – </a:t>
            </a:r>
            <a:r>
              <a:rPr lang="en-US" b="1" dirty="0">
                <a:solidFill>
                  <a:srgbClr val="00B050"/>
                </a:solidFill>
              </a:rPr>
              <a:t>Eph. 6:1-3; 1 Tim. 5:8</a:t>
            </a:r>
          </a:p>
        </p:txBody>
      </p:sp>
    </p:spTree>
    <p:extLst>
      <p:ext uri="{BB962C8B-B14F-4D97-AF65-F5344CB8AC3E}">
        <p14:creationId xmlns:p14="http://schemas.microsoft.com/office/powerpoint/2010/main" val="18694774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12A83-824D-4BD7-93C4-CBCEAC5ADC38}"/>
              </a:ext>
            </a:extLst>
          </p:cNvPr>
          <p:cNvSpPr>
            <a:spLocks noGrp="1"/>
          </p:cNvSpPr>
          <p:nvPr>
            <p:ph type="title"/>
          </p:nvPr>
        </p:nvSpPr>
        <p:spPr/>
        <p:txBody>
          <a:bodyPr/>
          <a:lstStyle/>
          <a:p>
            <a:pPr algn="ctr"/>
            <a:r>
              <a:rPr lang="en-US" b="1" dirty="0">
                <a:latin typeface="+mn-lt"/>
              </a:rPr>
              <a:t>What About Family Members?</a:t>
            </a:r>
          </a:p>
        </p:txBody>
      </p:sp>
      <p:sp>
        <p:nvSpPr>
          <p:cNvPr id="3" name="Content Placeholder 2">
            <a:extLst>
              <a:ext uri="{FF2B5EF4-FFF2-40B4-BE49-F238E27FC236}">
                <a16:creationId xmlns:a16="http://schemas.microsoft.com/office/drawing/2014/main" id="{0C630CE0-C96C-40E1-9957-4022FD52997D}"/>
              </a:ext>
            </a:extLst>
          </p:cNvPr>
          <p:cNvSpPr>
            <a:spLocks noGrp="1"/>
          </p:cNvSpPr>
          <p:nvPr>
            <p:ph idx="1"/>
          </p:nvPr>
        </p:nvSpPr>
        <p:spPr/>
        <p:txBody>
          <a:bodyPr/>
          <a:lstStyle/>
          <a:p>
            <a:pPr marL="514350" indent="-514350">
              <a:buFont typeface="+mj-lt"/>
              <a:buAutoNum type="arabicPeriod" startAt="2"/>
            </a:pPr>
            <a:r>
              <a:rPr lang="en-US" sz="3200" b="1" dirty="0"/>
              <a:t>Some things must change. </a:t>
            </a:r>
          </a:p>
          <a:p>
            <a:r>
              <a:rPr lang="en-US" b="1" dirty="0"/>
              <a:t>The shame has to be felt. </a:t>
            </a:r>
          </a:p>
          <a:p>
            <a:r>
              <a:rPr lang="en-US" b="1" dirty="0"/>
              <a:t>The loved one can’t be treated in a way that encourages them in their rebellion against God. </a:t>
            </a:r>
          </a:p>
          <a:p>
            <a:r>
              <a:rPr lang="en-US" b="1" dirty="0"/>
              <a:t>The unfaithful must feel consequences for their decision. </a:t>
            </a:r>
          </a:p>
          <a:p>
            <a:r>
              <a:rPr lang="en-US" b="1" dirty="0"/>
              <a:t>Meals, holidays, birthday parties, vacations, etc.</a:t>
            </a:r>
          </a:p>
          <a:p>
            <a:r>
              <a:rPr lang="en-US" b="1" dirty="0"/>
              <a:t>Weddings, other milestone celebrations.   </a:t>
            </a:r>
          </a:p>
        </p:txBody>
      </p:sp>
    </p:spTree>
    <p:extLst>
      <p:ext uri="{BB962C8B-B14F-4D97-AF65-F5344CB8AC3E}">
        <p14:creationId xmlns:p14="http://schemas.microsoft.com/office/powerpoint/2010/main" val="18145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B0F1-6F93-47DC-BC5A-6DE203426EFB}"/>
              </a:ext>
            </a:extLst>
          </p:cNvPr>
          <p:cNvSpPr>
            <a:spLocks noGrp="1"/>
          </p:cNvSpPr>
          <p:nvPr>
            <p:ph type="title"/>
          </p:nvPr>
        </p:nvSpPr>
        <p:spPr>
          <a:xfrm>
            <a:off x="628650" y="365126"/>
            <a:ext cx="7886700" cy="1145019"/>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A Soul is At Stake</a:t>
            </a:r>
          </a:p>
        </p:txBody>
      </p:sp>
      <p:sp>
        <p:nvSpPr>
          <p:cNvPr id="3" name="Content Placeholder 2">
            <a:extLst>
              <a:ext uri="{FF2B5EF4-FFF2-40B4-BE49-F238E27FC236}">
                <a16:creationId xmlns:a16="http://schemas.microsoft.com/office/drawing/2014/main" id="{586D5D23-95BF-4A6C-B525-BE34CF8B3B05}"/>
              </a:ext>
            </a:extLst>
          </p:cNvPr>
          <p:cNvSpPr>
            <a:spLocks noGrp="1"/>
          </p:cNvSpPr>
          <p:nvPr>
            <p:ph idx="1"/>
          </p:nvPr>
        </p:nvSpPr>
        <p:spPr/>
        <p:txBody>
          <a:bodyPr>
            <a:normAutofit/>
          </a:bodyPr>
          <a:lstStyle/>
          <a:p>
            <a:pPr marL="0" indent="0">
              <a:buNone/>
            </a:pPr>
            <a:r>
              <a:rPr lang="en-US" sz="3200" b="1" dirty="0"/>
              <a:t>“For what profit is it to a man if he gains the whole world, and loses his own soul? Or what will a man give in exchange for his soul?”</a:t>
            </a:r>
          </a:p>
          <a:p>
            <a:pPr marL="0" indent="0">
              <a:buNone/>
            </a:pPr>
            <a:endParaRPr lang="en-US" sz="800" b="1" dirty="0"/>
          </a:p>
          <a:p>
            <a:pPr marL="0" indent="0">
              <a:buNone/>
            </a:pPr>
            <a:r>
              <a:rPr lang="en-US" sz="3200" b="1" dirty="0"/>
              <a:t>Matthew 16:26</a:t>
            </a:r>
          </a:p>
        </p:txBody>
      </p:sp>
    </p:spTree>
    <p:extLst>
      <p:ext uri="{BB962C8B-B14F-4D97-AF65-F5344CB8AC3E}">
        <p14:creationId xmlns:p14="http://schemas.microsoft.com/office/powerpoint/2010/main" val="410774572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B0F1-6F93-47DC-BC5A-6DE203426EFB}"/>
              </a:ext>
            </a:extLst>
          </p:cNvPr>
          <p:cNvSpPr>
            <a:spLocks noGrp="1"/>
          </p:cNvSpPr>
          <p:nvPr>
            <p:ph type="title"/>
          </p:nvPr>
        </p:nvSpPr>
        <p:spPr>
          <a:xfrm>
            <a:off x="628650" y="365126"/>
            <a:ext cx="7886700" cy="1463674"/>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The Person Making This Hard is </a:t>
            </a:r>
            <a:br>
              <a:rPr lang="en-US" b="1" dirty="0">
                <a:solidFill>
                  <a:schemeClr val="bg1"/>
                </a:solidFill>
                <a:latin typeface="+mn-lt"/>
              </a:rPr>
            </a:br>
            <a:r>
              <a:rPr lang="en-US" b="1" dirty="0">
                <a:solidFill>
                  <a:schemeClr val="bg1"/>
                </a:solidFill>
                <a:latin typeface="+mn-lt"/>
              </a:rPr>
              <a:t>the Unfaithful Christian</a:t>
            </a:r>
          </a:p>
        </p:txBody>
      </p:sp>
      <p:sp>
        <p:nvSpPr>
          <p:cNvPr id="3" name="Content Placeholder 2">
            <a:extLst>
              <a:ext uri="{FF2B5EF4-FFF2-40B4-BE49-F238E27FC236}">
                <a16:creationId xmlns:a16="http://schemas.microsoft.com/office/drawing/2014/main" id="{586D5D23-95BF-4A6C-B525-BE34CF8B3B05}"/>
              </a:ext>
            </a:extLst>
          </p:cNvPr>
          <p:cNvSpPr>
            <a:spLocks noGrp="1"/>
          </p:cNvSpPr>
          <p:nvPr>
            <p:ph idx="1"/>
          </p:nvPr>
        </p:nvSpPr>
        <p:spPr>
          <a:xfrm>
            <a:off x="628650" y="2382981"/>
            <a:ext cx="7886700" cy="3793981"/>
          </a:xfrm>
        </p:spPr>
        <p:txBody>
          <a:bodyPr>
            <a:normAutofit/>
          </a:bodyPr>
          <a:lstStyle/>
          <a:p>
            <a:pPr marL="0" indent="0">
              <a:buNone/>
            </a:pPr>
            <a:r>
              <a:rPr lang="en-US" sz="3200" b="1" dirty="0"/>
              <a:t>“Of how much worse punishment, do you suppose, will he be thought worthy who has trampled the Son of God underfoot, counted the blood of the covenant by which he was sanctified a common thing, and insulted the Spirit of grace?”</a:t>
            </a:r>
          </a:p>
          <a:p>
            <a:pPr marL="0" indent="0">
              <a:buNone/>
            </a:pPr>
            <a:endParaRPr lang="en-US" sz="800" b="1" dirty="0"/>
          </a:p>
          <a:p>
            <a:pPr marL="0" indent="0">
              <a:buNone/>
            </a:pPr>
            <a:r>
              <a:rPr lang="en-US" sz="3200" b="1" dirty="0"/>
              <a:t>Hebrews 10:29</a:t>
            </a:r>
          </a:p>
        </p:txBody>
      </p:sp>
    </p:spTree>
    <p:extLst>
      <p:ext uri="{BB962C8B-B14F-4D97-AF65-F5344CB8AC3E}">
        <p14:creationId xmlns:p14="http://schemas.microsoft.com/office/powerpoint/2010/main" val="1630457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B0F1-6F93-47DC-BC5A-6DE203426EFB}"/>
              </a:ext>
            </a:extLst>
          </p:cNvPr>
          <p:cNvSpPr>
            <a:spLocks noGrp="1"/>
          </p:cNvSpPr>
          <p:nvPr>
            <p:ph type="title"/>
          </p:nvPr>
        </p:nvSpPr>
        <p:spPr>
          <a:xfrm>
            <a:off x="628650" y="365126"/>
            <a:ext cx="7886700" cy="1463674"/>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We Must Do All Things </a:t>
            </a:r>
            <a:br>
              <a:rPr lang="en-US" b="1" dirty="0">
                <a:solidFill>
                  <a:schemeClr val="bg1"/>
                </a:solidFill>
                <a:latin typeface="+mn-lt"/>
              </a:rPr>
            </a:br>
            <a:r>
              <a:rPr lang="en-US" b="1" dirty="0">
                <a:solidFill>
                  <a:schemeClr val="bg1"/>
                </a:solidFill>
                <a:latin typeface="+mn-lt"/>
              </a:rPr>
              <a:t>without Partiality</a:t>
            </a:r>
          </a:p>
        </p:txBody>
      </p:sp>
      <p:sp>
        <p:nvSpPr>
          <p:cNvPr id="3" name="Content Placeholder 2">
            <a:extLst>
              <a:ext uri="{FF2B5EF4-FFF2-40B4-BE49-F238E27FC236}">
                <a16:creationId xmlns:a16="http://schemas.microsoft.com/office/drawing/2014/main" id="{586D5D23-95BF-4A6C-B525-BE34CF8B3B05}"/>
              </a:ext>
            </a:extLst>
          </p:cNvPr>
          <p:cNvSpPr>
            <a:spLocks noGrp="1"/>
          </p:cNvSpPr>
          <p:nvPr>
            <p:ph idx="1"/>
          </p:nvPr>
        </p:nvSpPr>
        <p:spPr>
          <a:xfrm>
            <a:off x="628650" y="2382981"/>
            <a:ext cx="7886700" cy="3793981"/>
          </a:xfrm>
        </p:spPr>
        <p:txBody>
          <a:bodyPr>
            <a:normAutofit/>
          </a:bodyPr>
          <a:lstStyle/>
          <a:p>
            <a:pPr marL="0" indent="0">
              <a:buNone/>
            </a:pPr>
            <a:r>
              <a:rPr lang="en-US" sz="3200" b="1" dirty="0"/>
              <a:t>“I charge you before God and the Lord Jesus Christ and the elect angels that you observe these things without prejudice, doing nothing with partiality.”</a:t>
            </a:r>
          </a:p>
          <a:p>
            <a:pPr marL="0" indent="0">
              <a:buNone/>
            </a:pPr>
            <a:endParaRPr lang="en-US" sz="800" b="1" dirty="0"/>
          </a:p>
          <a:p>
            <a:pPr marL="0" indent="0">
              <a:buNone/>
            </a:pPr>
            <a:r>
              <a:rPr lang="en-US" sz="3200" b="1" dirty="0"/>
              <a:t>1 Timothy 5:21</a:t>
            </a:r>
          </a:p>
        </p:txBody>
      </p:sp>
    </p:spTree>
    <p:extLst>
      <p:ext uri="{BB962C8B-B14F-4D97-AF65-F5344CB8AC3E}">
        <p14:creationId xmlns:p14="http://schemas.microsoft.com/office/powerpoint/2010/main" val="2303066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B0F1-6F93-47DC-BC5A-6DE203426EFB}"/>
              </a:ext>
            </a:extLst>
          </p:cNvPr>
          <p:cNvSpPr>
            <a:spLocks noGrp="1"/>
          </p:cNvSpPr>
          <p:nvPr>
            <p:ph type="title"/>
          </p:nvPr>
        </p:nvSpPr>
        <p:spPr>
          <a:xfrm>
            <a:off x="628650" y="365126"/>
            <a:ext cx="7886700" cy="1463674"/>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Your Loyalty Must Remain </a:t>
            </a:r>
            <a:br>
              <a:rPr lang="en-US" b="1" dirty="0">
                <a:solidFill>
                  <a:schemeClr val="bg1"/>
                </a:solidFill>
                <a:latin typeface="+mn-lt"/>
              </a:rPr>
            </a:br>
            <a:r>
              <a:rPr lang="en-US" b="1" dirty="0">
                <a:solidFill>
                  <a:schemeClr val="bg1"/>
                </a:solidFill>
                <a:latin typeface="+mn-lt"/>
              </a:rPr>
              <a:t>with Christ</a:t>
            </a:r>
          </a:p>
        </p:txBody>
      </p:sp>
      <p:sp>
        <p:nvSpPr>
          <p:cNvPr id="3" name="Content Placeholder 2">
            <a:extLst>
              <a:ext uri="{FF2B5EF4-FFF2-40B4-BE49-F238E27FC236}">
                <a16:creationId xmlns:a16="http://schemas.microsoft.com/office/drawing/2014/main" id="{586D5D23-95BF-4A6C-B525-BE34CF8B3B05}"/>
              </a:ext>
            </a:extLst>
          </p:cNvPr>
          <p:cNvSpPr>
            <a:spLocks noGrp="1"/>
          </p:cNvSpPr>
          <p:nvPr>
            <p:ph idx="1"/>
          </p:nvPr>
        </p:nvSpPr>
        <p:spPr>
          <a:xfrm>
            <a:off x="628650" y="2382981"/>
            <a:ext cx="7886700" cy="3793981"/>
          </a:xfrm>
        </p:spPr>
        <p:txBody>
          <a:bodyPr>
            <a:normAutofit/>
          </a:bodyPr>
          <a:lstStyle/>
          <a:p>
            <a:pPr marL="0" indent="0">
              <a:buNone/>
            </a:pPr>
            <a:r>
              <a:rPr lang="en-US" sz="3200" b="1" dirty="0"/>
              <a:t>“He who loves father or mother more than Me is not worthy of Me. And he who loves son or daughter more than Me is not worthy of Me.”</a:t>
            </a:r>
          </a:p>
          <a:p>
            <a:pPr marL="0" indent="0">
              <a:buNone/>
            </a:pPr>
            <a:endParaRPr lang="en-US" sz="800" b="1" dirty="0"/>
          </a:p>
          <a:p>
            <a:pPr marL="0" indent="0">
              <a:buNone/>
            </a:pPr>
            <a:r>
              <a:rPr lang="en-US" sz="3200" b="1" dirty="0"/>
              <a:t>Matthew 10:37</a:t>
            </a:r>
          </a:p>
        </p:txBody>
      </p:sp>
    </p:spTree>
    <p:extLst>
      <p:ext uri="{BB962C8B-B14F-4D97-AF65-F5344CB8AC3E}">
        <p14:creationId xmlns:p14="http://schemas.microsoft.com/office/powerpoint/2010/main" val="3433797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pen Bible Wallpapers - Wallpaper Cave">
            <a:extLst>
              <a:ext uri="{FF2B5EF4-FFF2-40B4-BE49-F238E27FC236}">
                <a16:creationId xmlns:a16="http://schemas.microsoft.com/office/drawing/2014/main" id="{994AC56A-D03B-463A-9EC4-78E8121054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86D5D23-95BF-4A6C-B525-BE34CF8B3B05}"/>
              </a:ext>
            </a:extLst>
          </p:cNvPr>
          <p:cNvSpPr>
            <a:spLocks noGrp="1"/>
          </p:cNvSpPr>
          <p:nvPr>
            <p:ph idx="1"/>
          </p:nvPr>
        </p:nvSpPr>
        <p:spPr>
          <a:xfrm>
            <a:off x="1496290" y="1066801"/>
            <a:ext cx="6040583" cy="5110162"/>
          </a:xfrm>
        </p:spPr>
        <p:txBody>
          <a:bodyPr>
            <a:normAutofit/>
          </a:bodyPr>
          <a:lstStyle/>
          <a:p>
            <a:pPr marL="0" indent="0" algn="ctr">
              <a:buNone/>
            </a:pPr>
            <a:r>
              <a:rPr lang="en-US" sz="3600" b="1" i="1" dirty="0">
                <a:latin typeface="Times New Roman" panose="02020603050405020304" pitchFamily="18" charset="0"/>
                <a:cs typeface="Times New Roman" panose="02020603050405020304" pitchFamily="18" charset="0"/>
              </a:rPr>
              <a:t>“For to this end I also wrote, </a:t>
            </a:r>
            <a:br>
              <a:rPr lang="en-US" sz="3600" b="1" i="1" dirty="0">
                <a:latin typeface="Times New Roman" panose="02020603050405020304" pitchFamily="18" charset="0"/>
                <a:cs typeface="Times New Roman" panose="02020603050405020304" pitchFamily="18" charset="0"/>
              </a:rPr>
            </a:br>
            <a:r>
              <a:rPr lang="en-US" sz="3600" b="1" i="1" dirty="0">
                <a:latin typeface="Times New Roman" panose="02020603050405020304" pitchFamily="18" charset="0"/>
                <a:cs typeface="Times New Roman" panose="02020603050405020304" pitchFamily="18" charset="0"/>
              </a:rPr>
              <a:t>that I might put you to the test, whether you are obedient </a:t>
            </a:r>
            <a:br>
              <a:rPr lang="en-US" sz="3600" b="1" i="1" dirty="0">
                <a:latin typeface="Times New Roman" panose="02020603050405020304" pitchFamily="18" charset="0"/>
                <a:cs typeface="Times New Roman" panose="02020603050405020304" pitchFamily="18" charset="0"/>
              </a:rPr>
            </a:br>
            <a:r>
              <a:rPr lang="en-US" sz="3600" b="1" i="1" dirty="0">
                <a:latin typeface="Times New Roman" panose="02020603050405020304" pitchFamily="18" charset="0"/>
                <a:cs typeface="Times New Roman" panose="02020603050405020304" pitchFamily="18" charset="0"/>
              </a:rPr>
              <a:t>in all things.”</a:t>
            </a:r>
          </a:p>
          <a:p>
            <a:pPr marL="0" indent="0" algn="ctr">
              <a:buNone/>
            </a:pPr>
            <a:endParaRPr lang="en-US" sz="900" b="1" dirty="0">
              <a:latin typeface="Times New Roman" panose="02020603050405020304" pitchFamily="18" charset="0"/>
              <a:cs typeface="Times New Roman" panose="02020603050405020304" pitchFamily="18" charset="0"/>
            </a:endParaRPr>
          </a:p>
          <a:p>
            <a:pPr marL="0" indent="0" algn="ctr">
              <a:buNone/>
            </a:pPr>
            <a:r>
              <a:rPr lang="en-US" sz="3600" b="1" dirty="0">
                <a:latin typeface="Times New Roman" panose="02020603050405020304" pitchFamily="18" charset="0"/>
                <a:cs typeface="Times New Roman" panose="02020603050405020304" pitchFamily="18" charset="0"/>
              </a:rPr>
              <a:t>2 Corinthians 2:9</a:t>
            </a:r>
          </a:p>
        </p:txBody>
      </p:sp>
    </p:spTree>
    <p:extLst>
      <p:ext uri="{BB962C8B-B14F-4D97-AF65-F5344CB8AC3E}">
        <p14:creationId xmlns:p14="http://schemas.microsoft.com/office/powerpoint/2010/main" val="269230958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5491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D5AAF-6FA7-43D5-BE5F-E3714AB83775}"/>
              </a:ext>
            </a:extLst>
          </p:cNvPr>
          <p:cNvSpPr>
            <a:spLocks noGrp="1"/>
          </p:cNvSpPr>
          <p:nvPr>
            <p:ph type="title"/>
          </p:nvPr>
        </p:nvSpPr>
        <p:spPr/>
        <p:txBody>
          <a:bodyPr/>
          <a:lstStyle/>
          <a:p>
            <a:pPr algn="ctr"/>
            <a:r>
              <a:rPr lang="en-US" b="1" dirty="0">
                <a:latin typeface="+mn-lt"/>
              </a:rPr>
              <a:t>Discipline</a:t>
            </a:r>
          </a:p>
        </p:txBody>
      </p:sp>
      <p:sp>
        <p:nvSpPr>
          <p:cNvPr id="3" name="Content Placeholder 2">
            <a:extLst>
              <a:ext uri="{FF2B5EF4-FFF2-40B4-BE49-F238E27FC236}">
                <a16:creationId xmlns:a16="http://schemas.microsoft.com/office/drawing/2014/main" id="{549A4B3E-E8DE-4834-A315-5BE197E9B470}"/>
              </a:ext>
            </a:extLst>
          </p:cNvPr>
          <p:cNvSpPr>
            <a:spLocks noGrp="1"/>
          </p:cNvSpPr>
          <p:nvPr>
            <p:ph idx="1"/>
          </p:nvPr>
        </p:nvSpPr>
        <p:spPr>
          <a:xfrm>
            <a:off x="554185" y="1825625"/>
            <a:ext cx="8058150" cy="4351338"/>
          </a:xfrm>
        </p:spPr>
        <p:txBody>
          <a:bodyPr/>
          <a:lstStyle/>
          <a:p>
            <a:r>
              <a:rPr lang="en-US" b="1" dirty="0"/>
              <a:t>Has a broad meaning. It refers to everything involved in training. </a:t>
            </a:r>
          </a:p>
          <a:p>
            <a:endParaRPr lang="en-US" b="1" dirty="0"/>
          </a:p>
          <a:p>
            <a:pPr marL="0" indent="0" algn="ctr">
              <a:buNone/>
            </a:pPr>
            <a:r>
              <a:rPr lang="en-US" sz="3200" b="1" dirty="0">
                <a:solidFill>
                  <a:srgbClr val="0070C0"/>
                </a:solidFill>
              </a:rPr>
              <a:t>Instruction</a:t>
            </a:r>
            <a:r>
              <a:rPr lang="en-US" sz="3200" b="1" dirty="0"/>
              <a:t> – </a:t>
            </a:r>
            <a:r>
              <a:rPr lang="en-US" sz="3200" b="1" dirty="0">
                <a:solidFill>
                  <a:srgbClr val="00B050"/>
                </a:solidFill>
              </a:rPr>
              <a:t>Praise</a:t>
            </a:r>
            <a:r>
              <a:rPr lang="en-US" sz="3200" b="1" dirty="0"/>
              <a:t> – </a:t>
            </a:r>
            <a:r>
              <a:rPr lang="en-US" sz="3200" b="1" dirty="0">
                <a:solidFill>
                  <a:srgbClr val="7030A0"/>
                </a:solidFill>
              </a:rPr>
              <a:t>Correction</a:t>
            </a:r>
            <a:r>
              <a:rPr lang="en-US" sz="3200" b="1" dirty="0"/>
              <a:t> – </a:t>
            </a:r>
            <a:r>
              <a:rPr lang="en-US" sz="3200" b="1" dirty="0">
                <a:solidFill>
                  <a:srgbClr val="C00000"/>
                </a:solidFill>
              </a:rPr>
              <a:t>Punishment</a:t>
            </a:r>
            <a:r>
              <a:rPr lang="en-US" sz="3200" b="1" dirty="0"/>
              <a:t> </a:t>
            </a:r>
          </a:p>
        </p:txBody>
      </p:sp>
    </p:spTree>
    <p:extLst>
      <p:ext uri="{BB962C8B-B14F-4D97-AF65-F5344CB8AC3E}">
        <p14:creationId xmlns:p14="http://schemas.microsoft.com/office/powerpoint/2010/main" val="37880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05AFA-E04F-4AF4-9843-9B58E565B0B2}"/>
              </a:ext>
            </a:extLst>
          </p:cNvPr>
          <p:cNvSpPr>
            <a:spLocks noGrp="1"/>
          </p:cNvSpPr>
          <p:nvPr>
            <p:ph type="title"/>
          </p:nvPr>
        </p:nvSpPr>
        <p:spPr/>
        <p:txBody>
          <a:bodyPr/>
          <a:lstStyle/>
          <a:p>
            <a:pPr algn="ctr"/>
            <a:r>
              <a:rPr lang="en-US" b="1" dirty="0">
                <a:latin typeface="+mn-lt"/>
              </a:rPr>
              <a:t>Discipline</a:t>
            </a:r>
          </a:p>
        </p:txBody>
      </p:sp>
      <p:sp>
        <p:nvSpPr>
          <p:cNvPr id="3" name="Content Placeholder 2">
            <a:extLst>
              <a:ext uri="{FF2B5EF4-FFF2-40B4-BE49-F238E27FC236}">
                <a16:creationId xmlns:a16="http://schemas.microsoft.com/office/drawing/2014/main" id="{6B64909C-BFF1-473E-8118-EE24867FDB97}"/>
              </a:ext>
            </a:extLst>
          </p:cNvPr>
          <p:cNvSpPr>
            <a:spLocks noGrp="1"/>
          </p:cNvSpPr>
          <p:nvPr>
            <p:ph idx="1"/>
          </p:nvPr>
        </p:nvSpPr>
        <p:spPr/>
        <p:txBody>
          <a:bodyPr>
            <a:normAutofit/>
          </a:bodyPr>
          <a:lstStyle/>
          <a:p>
            <a:pPr marL="0" indent="0">
              <a:buNone/>
            </a:pPr>
            <a:r>
              <a:rPr lang="en-US" sz="3200" b="1" dirty="0"/>
              <a:t>“Know then in your heart that, as a man disciplines his son, the Lord your God disciplines you.”</a:t>
            </a:r>
          </a:p>
          <a:p>
            <a:pPr marL="0" indent="0">
              <a:buNone/>
            </a:pPr>
            <a:endParaRPr lang="en-US" sz="800" b="1" dirty="0"/>
          </a:p>
          <a:p>
            <a:pPr marL="0" indent="0">
              <a:buNone/>
            </a:pPr>
            <a:r>
              <a:rPr lang="en-US" sz="3200" b="1" dirty="0"/>
              <a:t>Deuteronomy 8:5, ESV</a:t>
            </a:r>
          </a:p>
          <a:p>
            <a:pPr marL="0" indent="0">
              <a:buNone/>
            </a:pPr>
            <a:endParaRPr lang="en-US" sz="3200" b="1" dirty="0"/>
          </a:p>
        </p:txBody>
      </p:sp>
      <p:pic>
        <p:nvPicPr>
          <p:cNvPr id="4" name="Picture 2" descr="Opened Holy Bible Book Isolated On Stock Photo (Edit Now) 187231619">
            <a:extLst>
              <a:ext uri="{FF2B5EF4-FFF2-40B4-BE49-F238E27FC236}">
                <a16:creationId xmlns:a16="http://schemas.microsoft.com/office/drawing/2014/main" id="{79CB56DB-1737-49E6-9C42-D8DF3397C00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95" b="13376"/>
          <a:stretch/>
        </p:blipFill>
        <p:spPr bwMode="auto">
          <a:xfrm>
            <a:off x="4946073" y="4893288"/>
            <a:ext cx="3963266" cy="177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253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05AFA-E04F-4AF4-9843-9B58E565B0B2}"/>
              </a:ext>
            </a:extLst>
          </p:cNvPr>
          <p:cNvSpPr>
            <a:spLocks noGrp="1"/>
          </p:cNvSpPr>
          <p:nvPr>
            <p:ph type="title"/>
          </p:nvPr>
        </p:nvSpPr>
        <p:spPr/>
        <p:txBody>
          <a:bodyPr/>
          <a:lstStyle/>
          <a:p>
            <a:pPr algn="ctr"/>
            <a:r>
              <a:rPr lang="en-US" b="1" dirty="0">
                <a:latin typeface="+mn-lt"/>
              </a:rPr>
              <a:t>Discipline</a:t>
            </a:r>
          </a:p>
        </p:txBody>
      </p:sp>
      <p:sp>
        <p:nvSpPr>
          <p:cNvPr id="3" name="Content Placeholder 2">
            <a:extLst>
              <a:ext uri="{FF2B5EF4-FFF2-40B4-BE49-F238E27FC236}">
                <a16:creationId xmlns:a16="http://schemas.microsoft.com/office/drawing/2014/main" id="{6B64909C-BFF1-473E-8118-EE24867FDB97}"/>
              </a:ext>
            </a:extLst>
          </p:cNvPr>
          <p:cNvSpPr>
            <a:spLocks noGrp="1"/>
          </p:cNvSpPr>
          <p:nvPr>
            <p:ph idx="1"/>
          </p:nvPr>
        </p:nvSpPr>
        <p:spPr/>
        <p:txBody>
          <a:bodyPr>
            <a:normAutofit/>
          </a:bodyPr>
          <a:lstStyle/>
          <a:p>
            <a:pPr marL="0" indent="0">
              <a:buNone/>
            </a:pPr>
            <a:r>
              <a:rPr lang="en-US" sz="3200" b="1" dirty="0"/>
              <a:t>“My son, do not despise the Lord’s discipline or be weary of his reproof, for the Lord reproves him whom he loves, as a father the son in whom he delights.”</a:t>
            </a:r>
          </a:p>
          <a:p>
            <a:pPr marL="0" indent="0">
              <a:buNone/>
            </a:pPr>
            <a:endParaRPr lang="en-US" sz="800" b="1" dirty="0"/>
          </a:p>
          <a:p>
            <a:pPr marL="0" indent="0">
              <a:buNone/>
            </a:pPr>
            <a:r>
              <a:rPr lang="en-US" sz="3200" b="1" dirty="0"/>
              <a:t>Proverbs 3:11-12, ESV</a:t>
            </a:r>
          </a:p>
          <a:p>
            <a:pPr marL="0" indent="0">
              <a:buNone/>
            </a:pPr>
            <a:endParaRPr lang="en-US" sz="3200" b="1" dirty="0"/>
          </a:p>
        </p:txBody>
      </p:sp>
      <p:pic>
        <p:nvPicPr>
          <p:cNvPr id="4" name="Picture 2" descr="Opened Holy Bible Book Isolated On Stock Photo (Edit Now) 187231619">
            <a:extLst>
              <a:ext uri="{FF2B5EF4-FFF2-40B4-BE49-F238E27FC236}">
                <a16:creationId xmlns:a16="http://schemas.microsoft.com/office/drawing/2014/main" id="{AFB67752-C5CB-4203-AF16-F267206F49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95" b="13376"/>
          <a:stretch/>
        </p:blipFill>
        <p:spPr bwMode="auto">
          <a:xfrm>
            <a:off x="4946073" y="4893288"/>
            <a:ext cx="3963266" cy="177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826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05AFA-E04F-4AF4-9843-9B58E565B0B2}"/>
              </a:ext>
            </a:extLst>
          </p:cNvPr>
          <p:cNvSpPr>
            <a:spLocks noGrp="1"/>
          </p:cNvSpPr>
          <p:nvPr>
            <p:ph type="title"/>
          </p:nvPr>
        </p:nvSpPr>
        <p:spPr/>
        <p:txBody>
          <a:bodyPr/>
          <a:lstStyle/>
          <a:p>
            <a:pPr algn="ctr"/>
            <a:r>
              <a:rPr lang="en-US" b="1" dirty="0">
                <a:latin typeface="+mn-lt"/>
              </a:rPr>
              <a:t>Discipline</a:t>
            </a:r>
          </a:p>
        </p:txBody>
      </p:sp>
      <p:sp>
        <p:nvSpPr>
          <p:cNvPr id="3" name="Content Placeholder 2">
            <a:extLst>
              <a:ext uri="{FF2B5EF4-FFF2-40B4-BE49-F238E27FC236}">
                <a16:creationId xmlns:a16="http://schemas.microsoft.com/office/drawing/2014/main" id="{6B64909C-BFF1-473E-8118-EE24867FDB97}"/>
              </a:ext>
            </a:extLst>
          </p:cNvPr>
          <p:cNvSpPr>
            <a:spLocks noGrp="1"/>
          </p:cNvSpPr>
          <p:nvPr>
            <p:ph idx="1"/>
          </p:nvPr>
        </p:nvSpPr>
        <p:spPr/>
        <p:txBody>
          <a:bodyPr>
            <a:normAutofit/>
          </a:bodyPr>
          <a:lstStyle/>
          <a:p>
            <a:pPr marL="0" indent="0">
              <a:buNone/>
            </a:pPr>
            <a:r>
              <a:rPr lang="en-US" sz="3200" b="1" dirty="0"/>
              <a:t>“Those whom I love, I reprove and discipline, so be zealous and repent.”</a:t>
            </a:r>
          </a:p>
          <a:p>
            <a:pPr marL="0" indent="0">
              <a:buNone/>
            </a:pPr>
            <a:endParaRPr lang="en-US" sz="800" b="1" dirty="0"/>
          </a:p>
          <a:p>
            <a:pPr marL="0" indent="0">
              <a:buNone/>
            </a:pPr>
            <a:r>
              <a:rPr lang="en-US" sz="3200" b="1" dirty="0"/>
              <a:t>Revelation 3:19, ESV</a:t>
            </a:r>
          </a:p>
          <a:p>
            <a:pPr marL="0" indent="0">
              <a:buNone/>
            </a:pPr>
            <a:endParaRPr lang="en-US" sz="3200" b="1" dirty="0"/>
          </a:p>
        </p:txBody>
      </p:sp>
      <p:pic>
        <p:nvPicPr>
          <p:cNvPr id="4" name="Picture 2" descr="Opened Holy Bible Book Isolated On Stock Photo (Edit Now) 187231619">
            <a:extLst>
              <a:ext uri="{FF2B5EF4-FFF2-40B4-BE49-F238E27FC236}">
                <a16:creationId xmlns:a16="http://schemas.microsoft.com/office/drawing/2014/main" id="{AFB67752-C5CB-4203-AF16-F267206F49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95" b="13376"/>
          <a:stretch/>
        </p:blipFill>
        <p:spPr bwMode="auto">
          <a:xfrm>
            <a:off x="4946073" y="4893288"/>
            <a:ext cx="3963266" cy="177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8364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05AFA-E04F-4AF4-9843-9B58E565B0B2}"/>
              </a:ext>
            </a:extLst>
          </p:cNvPr>
          <p:cNvSpPr>
            <a:spLocks noGrp="1"/>
          </p:cNvSpPr>
          <p:nvPr>
            <p:ph type="title"/>
          </p:nvPr>
        </p:nvSpPr>
        <p:spPr/>
        <p:txBody>
          <a:bodyPr/>
          <a:lstStyle/>
          <a:p>
            <a:pPr algn="ctr"/>
            <a:r>
              <a:rPr lang="en-US" b="1" dirty="0">
                <a:latin typeface="+mn-lt"/>
              </a:rPr>
              <a:t>Discipline</a:t>
            </a:r>
          </a:p>
        </p:txBody>
      </p:sp>
      <p:sp>
        <p:nvSpPr>
          <p:cNvPr id="3" name="Content Placeholder 2">
            <a:extLst>
              <a:ext uri="{FF2B5EF4-FFF2-40B4-BE49-F238E27FC236}">
                <a16:creationId xmlns:a16="http://schemas.microsoft.com/office/drawing/2014/main" id="{6B64909C-BFF1-473E-8118-EE24867FDB97}"/>
              </a:ext>
            </a:extLst>
          </p:cNvPr>
          <p:cNvSpPr>
            <a:spLocks noGrp="1"/>
          </p:cNvSpPr>
          <p:nvPr>
            <p:ph idx="1"/>
          </p:nvPr>
        </p:nvSpPr>
        <p:spPr/>
        <p:txBody>
          <a:bodyPr>
            <a:normAutofit/>
          </a:bodyPr>
          <a:lstStyle/>
          <a:p>
            <a:pPr marL="0" indent="0">
              <a:buNone/>
            </a:pPr>
            <a:r>
              <a:rPr lang="en-US" sz="3200" b="1" dirty="0"/>
              <a:t>“But when we are judged by the Lord, </a:t>
            </a:r>
            <a:br>
              <a:rPr lang="en-US" sz="3200" b="1" dirty="0"/>
            </a:br>
            <a:r>
              <a:rPr lang="en-US" sz="3200" b="1" dirty="0"/>
              <a:t>we are disciplined so that we may not </a:t>
            </a:r>
            <a:br>
              <a:rPr lang="en-US" sz="3200" b="1" dirty="0"/>
            </a:br>
            <a:r>
              <a:rPr lang="en-US" sz="3200" b="1" dirty="0"/>
              <a:t>be condemned along with the world.”</a:t>
            </a:r>
          </a:p>
          <a:p>
            <a:pPr marL="0" indent="0">
              <a:buNone/>
            </a:pPr>
            <a:endParaRPr lang="en-US" sz="800" b="1" dirty="0"/>
          </a:p>
          <a:p>
            <a:pPr marL="0" indent="0">
              <a:buNone/>
            </a:pPr>
            <a:r>
              <a:rPr lang="en-US" sz="3200" b="1" dirty="0"/>
              <a:t>1 Corinthians 11:32, ESV</a:t>
            </a:r>
          </a:p>
          <a:p>
            <a:pPr marL="0" indent="0">
              <a:buNone/>
            </a:pPr>
            <a:endParaRPr lang="en-US" sz="3200" b="1" dirty="0"/>
          </a:p>
        </p:txBody>
      </p:sp>
      <p:pic>
        <p:nvPicPr>
          <p:cNvPr id="4" name="Picture 2" descr="Opened Holy Bible Book Isolated On Stock Photo (Edit Now) 187231619">
            <a:extLst>
              <a:ext uri="{FF2B5EF4-FFF2-40B4-BE49-F238E27FC236}">
                <a16:creationId xmlns:a16="http://schemas.microsoft.com/office/drawing/2014/main" id="{AFB67752-C5CB-4203-AF16-F267206F49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95" b="13376"/>
          <a:stretch/>
        </p:blipFill>
        <p:spPr bwMode="auto">
          <a:xfrm>
            <a:off x="4946073" y="4893288"/>
            <a:ext cx="3963266" cy="177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60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normAutofit/>
          </a:bodyPr>
          <a:lstStyle/>
          <a:p>
            <a:pPr marL="0" indent="0">
              <a:buNone/>
            </a:pPr>
            <a:r>
              <a:rPr lang="en-US" sz="3200" b="1" dirty="0"/>
              <a:t>“But we command you, brethren, in the name of our Lord Jesus Christ, that you withdraw from every brother who walks disorderly and not according to the tradition which he received from us.” </a:t>
            </a:r>
          </a:p>
          <a:p>
            <a:pPr marL="0" indent="0">
              <a:buNone/>
            </a:pPr>
            <a:endParaRPr lang="en-US" sz="800" b="1" dirty="0"/>
          </a:p>
          <a:p>
            <a:pPr marL="0" indent="0">
              <a:buNone/>
            </a:pPr>
            <a:r>
              <a:rPr lang="en-US" sz="3200" b="1" dirty="0"/>
              <a:t>2 Thessalonians 3:6</a:t>
            </a:r>
          </a:p>
        </p:txBody>
      </p:sp>
      <p:pic>
        <p:nvPicPr>
          <p:cNvPr id="4" name="Picture 2" descr="Opened Holy Bible Book Isolated On Stock Photo (Edit Now) 187231619">
            <a:extLst>
              <a:ext uri="{FF2B5EF4-FFF2-40B4-BE49-F238E27FC236}">
                <a16:creationId xmlns:a16="http://schemas.microsoft.com/office/drawing/2014/main" id="{FDE5C639-1CF3-4DF6-989E-4F139F3AA5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95" b="13376"/>
          <a:stretch/>
        </p:blipFill>
        <p:spPr bwMode="auto">
          <a:xfrm>
            <a:off x="4946073" y="4893288"/>
            <a:ext cx="3963266" cy="177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1368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DF49-02D1-4D49-914E-3ED128F29718}"/>
              </a:ext>
            </a:extLst>
          </p:cNvPr>
          <p:cNvSpPr>
            <a:spLocks noGrp="1"/>
          </p:cNvSpPr>
          <p:nvPr>
            <p:ph type="title"/>
          </p:nvPr>
        </p:nvSpPr>
        <p:spPr/>
        <p:txBody>
          <a:bodyPr/>
          <a:lstStyle/>
          <a:p>
            <a:pPr algn="ctr"/>
            <a:r>
              <a:rPr lang="en-US" b="1" dirty="0">
                <a:latin typeface="+mn-lt"/>
              </a:rPr>
              <a:t>Action Commanded by the Lord</a:t>
            </a:r>
          </a:p>
        </p:txBody>
      </p:sp>
      <p:sp>
        <p:nvSpPr>
          <p:cNvPr id="3" name="Content Placeholder 2">
            <a:extLst>
              <a:ext uri="{FF2B5EF4-FFF2-40B4-BE49-F238E27FC236}">
                <a16:creationId xmlns:a16="http://schemas.microsoft.com/office/drawing/2014/main" id="{AA41DAFB-FAE1-4545-9349-0305B660ECA6}"/>
              </a:ext>
            </a:extLst>
          </p:cNvPr>
          <p:cNvSpPr>
            <a:spLocks noGrp="1"/>
          </p:cNvSpPr>
          <p:nvPr>
            <p:ph idx="1"/>
          </p:nvPr>
        </p:nvSpPr>
        <p:spPr/>
        <p:txBody>
          <a:bodyPr>
            <a:normAutofit/>
          </a:bodyPr>
          <a:lstStyle/>
          <a:p>
            <a:pPr marL="0" indent="0">
              <a:buNone/>
            </a:pPr>
            <a:r>
              <a:rPr lang="en-US" sz="3200" b="1" dirty="0"/>
              <a:t>“But we command you, brethren, in the name of our Lord Jesus Christ, that you </a:t>
            </a:r>
            <a:r>
              <a:rPr lang="en-US" sz="3200" b="1" dirty="0">
                <a:highlight>
                  <a:srgbClr val="FFFF00"/>
                </a:highlight>
              </a:rPr>
              <a:t>withdraw from every brother who walks disorderly</a:t>
            </a:r>
            <a:r>
              <a:rPr lang="en-US" sz="3200" b="1" dirty="0"/>
              <a:t> and not according to the tradition which he received from us.” </a:t>
            </a:r>
          </a:p>
          <a:p>
            <a:pPr marL="0" indent="0">
              <a:buNone/>
            </a:pPr>
            <a:endParaRPr lang="en-US" sz="800" b="1" dirty="0"/>
          </a:p>
          <a:p>
            <a:pPr marL="0" indent="0">
              <a:buNone/>
            </a:pPr>
            <a:r>
              <a:rPr lang="en-US" sz="3200" b="1" dirty="0"/>
              <a:t>2 Thessalonians 3:6</a:t>
            </a:r>
          </a:p>
        </p:txBody>
      </p:sp>
      <p:pic>
        <p:nvPicPr>
          <p:cNvPr id="4" name="Picture 2" descr="Opened Holy Bible Book Isolated On Stock Photo (Edit Now) 187231619">
            <a:extLst>
              <a:ext uri="{FF2B5EF4-FFF2-40B4-BE49-F238E27FC236}">
                <a16:creationId xmlns:a16="http://schemas.microsoft.com/office/drawing/2014/main" id="{FDE5C639-1CF3-4DF6-989E-4F139F3AA5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95" b="13376"/>
          <a:stretch/>
        </p:blipFill>
        <p:spPr bwMode="auto">
          <a:xfrm>
            <a:off x="4946073" y="4893288"/>
            <a:ext cx="3963266" cy="177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990462"/>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1090</TotalTime>
  <Words>1144</Words>
  <Application>Microsoft Office PowerPoint</Application>
  <PresentationFormat>On-screen Show (4:3)</PresentationFormat>
  <Paragraphs>119</Paragraphs>
  <Slides>27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Calibri Light</vt:lpstr>
      <vt:lpstr>Times New Roman</vt:lpstr>
      <vt:lpstr>2_Office Theme</vt:lpstr>
      <vt:lpstr>3_Office Theme</vt:lpstr>
      <vt:lpstr>PowerPoint Presentation</vt:lpstr>
      <vt:lpstr>Family Members Who Have Been Withdrawn From</vt:lpstr>
      <vt:lpstr>Discipline</vt:lpstr>
      <vt:lpstr>Discipline</vt:lpstr>
      <vt:lpstr>Discipline</vt:lpstr>
      <vt:lpstr>Discipline</vt:lpstr>
      <vt:lpstr>Discipline</vt:lpstr>
      <vt:lpstr>Action Commanded by the Lord</vt:lpstr>
      <vt:lpstr>Action Commanded by the Lord</vt:lpstr>
      <vt:lpstr>Action Commanded by the Lord</vt:lpstr>
      <vt:lpstr>Action Commanded by the Lord</vt:lpstr>
      <vt:lpstr>Action Commanded by the Lord</vt:lpstr>
      <vt:lpstr>Action Commanded by the Lord</vt:lpstr>
      <vt:lpstr>Action Commanded by the Lord</vt:lpstr>
      <vt:lpstr>Action Commanded by the Lord</vt:lpstr>
      <vt:lpstr>Action Commanded by the Lord</vt:lpstr>
      <vt:lpstr>Action Commanded by the Lord</vt:lpstr>
      <vt:lpstr>Action Commanded by the Lord</vt:lpstr>
      <vt:lpstr>What About Family Members?</vt:lpstr>
      <vt:lpstr>What About Family Members?</vt:lpstr>
      <vt:lpstr>What About Family Members?</vt:lpstr>
      <vt:lpstr>A Soul is At Stake</vt:lpstr>
      <vt:lpstr>The Person Making This Hard is  the Unfaithful Christian</vt:lpstr>
      <vt:lpstr>We Must Do All Things  without Partiality</vt:lpstr>
      <vt:lpstr>Your Loyalty Must Remain  with Christ</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129</cp:revision>
  <dcterms:created xsi:type="dcterms:W3CDTF">2008-03-16T18:22:36Z</dcterms:created>
  <dcterms:modified xsi:type="dcterms:W3CDTF">2022-04-24T19:12:42Z</dcterms:modified>
</cp:coreProperties>
</file>