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20"/>
  </p:notesMasterIdLst>
  <p:sldIdLst>
    <p:sldId id="260" r:id="rId3"/>
    <p:sldId id="256" r:id="rId4"/>
    <p:sldId id="257" r:id="rId5"/>
    <p:sldId id="258" r:id="rId6"/>
    <p:sldId id="261" r:id="rId7"/>
    <p:sldId id="267" r:id="rId8"/>
    <p:sldId id="268" r:id="rId9"/>
    <p:sldId id="756" r:id="rId10"/>
    <p:sldId id="266" r:id="rId11"/>
    <p:sldId id="264" r:id="rId12"/>
    <p:sldId id="265" r:id="rId13"/>
    <p:sldId id="262" r:id="rId14"/>
    <p:sldId id="263" r:id="rId15"/>
    <p:sldId id="757" r:id="rId16"/>
    <p:sldId id="758" r:id="rId17"/>
    <p:sldId id="759" r:id="rId18"/>
    <p:sldId id="25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9" d="100"/>
          <a:sy n="79" d="100"/>
        </p:scale>
        <p:origin x="1158"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339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3/21/2022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3/21/2022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3/21/2022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3/21/2022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3/21/2022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3/21/2022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3/21/2022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3/21/2022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3/21/2022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9947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2A9D-F19A-4DCC-8A04-11A6B91AA7E6}"/>
              </a:ext>
            </a:extLst>
          </p:cNvPr>
          <p:cNvSpPr>
            <a:spLocks noGrp="1"/>
          </p:cNvSpPr>
          <p:nvPr>
            <p:ph type="title"/>
          </p:nvPr>
        </p:nvSpPr>
        <p:spPr/>
        <p:txBody>
          <a:bodyPr/>
          <a:lstStyle/>
          <a:p>
            <a:pPr algn="ctr"/>
            <a:r>
              <a:rPr lang="en-US" b="1" dirty="0">
                <a:latin typeface="+mn-lt"/>
              </a:rPr>
              <a:t>The Nature of the Choice</a:t>
            </a:r>
          </a:p>
        </p:txBody>
      </p:sp>
      <p:sp>
        <p:nvSpPr>
          <p:cNvPr id="3" name="Content Placeholder 2">
            <a:extLst>
              <a:ext uri="{FF2B5EF4-FFF2-40B4-BE49-F238E27FC236}">
                <a16:creationId xmlns:a16="http://schemas.microsoft.com/office/drawing/2014/main" id="{F110FEEE-6342-4164-85A6-A0E0F7319F77}"/>
              </a:ext>
            </a:extLst>
          </p:cNvPr>
          <p:cNvSpPr>
            <a:spLocks noGrp="1"/>
          </p:cNvSpPr>
          <p:nvPr>
            <p:ph idx="1"/>
          </p:nvPr>
        </p:nvSpPr>
        <p:spPr/>
        <p:txBody>
          <a:bodyPr>
            <a:normAutofit/>
          </a:bodyPr>
          <a:lstStyle/>
          <a:p>
            <a:pPr marL="514350" indent="-514350">
              <a:buFont typeface="+mj-lt"/>
              <a:buAutoNum type="arabicPeriod"/>
            </a:pPr>
            <a:r>
              <a:rPr lang="en-US" sz="3200" b="1" dirty="0"/>
              <a:t>It was a clear choice. </a:t>
            </a:r>
          </a:p>
          <a:p>
            <a:pPr marL="514350" indent="-514350">
              <a:buFont typeface="+mj-lt"/>
              <a:buAutoNum type="arabicPeriod"/>
            </a:pPr>
            <a:r>
              <a:rPr lang="en-US" sz="3200" b="1" dirty="0"/>
              <a:t>It was a personal choice.  </a:t>
            </a:r>
          </a:p>
        </p:txBody>
      </p:sp>
    </p:spTree>
    <p:extLst>
      <p:ext uri="{BB962C8B-B14F-4D97-AF65-F5344CB8AC3E}">
        <p14:creationId xmlns:p14="http://schemas.microsoft.com/office/powerpoint/2010/main" val="2377164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2A9D-F19A-4DCC-8A04-11A6B91AA7E6}"/>
              </a:ext>
            </a:extLst>
          </p:cNvPr>
          <p:cNvSpPr>
            <a:spLocks noGrp="1"/>
          </p:cNvSpPr>
          <p:nvPr>
            <p:ph type="title"/>
          </p:nvPr>
        </p:nvSpPr>
        <p:spPr/>
        <p:txBody>
          <a:bodyPr/>
          <a:lstStyle/>
          <a:p>
            <a:pPr algn="ctr"/>
            <a:r>
              <a:rPr lang="en-US" b="1" dirty="0">
                <a:latin typeface="+mn-lt"/>
              </a:rPr>
              <a:t>The Nature of the Choice</a:t>
            </a:r>
          </a:p>
        </p:txBody>
      </p:sp>
      <p:sp>
        <p:nvSpPr>
          <p:cNvPr id="3" name="Content Placeholder 2">
            <a:extLst>
              <a:ext uri="{FF2B5EF4-FFF2-40B4-BE49-F238E27FC236}">
                <a16:creationId xmlns:a16="http://schemas.microsoft.com/office/drawing/2014/main" id="{F110FEEE-6342-4164-85A6-A0E0F7319F77}"/>
              </a:ext>
            </a:extLst>
          </p:cNvPr>
          <p:cNvSpPr>
            <a:spLocks noGrp="1"/>
          </p:cNvSpPr>
          <p:nvPr>
            <p:ph idx="1"/>
          </p:nvPr>
        </p:nvSpPr>
        <p:spPr/>
        <p:txBody>
          <a:bodyPr>
            <a:normAutofit/>
          </a:bodyPr>
          <a:lstStyle/>
          <a:p>
            <a:pPr marL="514350" indent="-514350">
              <a:buFont typeface="+mj-lt"/>
              <a:buAutoNum type="arabicPeriod"/>
            </a:pPr>
            <a:r>
              <a:rPr lang="en-US" sz="3200" b="1" dirty="0"/>
              <a:t>It was a clear choice. </a:t>
            </a:r>
          </a:p>
          <a:p>
            <a:pPr marL="514350" indent="-514350">
              <a:buFont typeface="+mj-lt"/>
              <a:buAutoNum type="arabicPeriod"/>
            </a:pPr>
            <a:r>
              <a:rPr lang="en-US" sz="3200" b="1" dirty="0"/>
              <a:t>It was a personal choice. </a:t>
            </a:r>
          </a:p>
          <a:p>
            <a:pPr marL="514350" indent="-514350">
              <a:buFont typeface="+mj-lt"/>
              <a:buAutoNum type="arabicPeriod"/>
            </a:pPr>
            <a:r>
              <a:rPr lang="en-US" sz="3200" b="1" dirty="0"/>
              <a:t>It was a critical choice. </a:t>
            </a:r>
          </a:p>
        </p:txBody>
      </p:sp>
    </p:spTree>
    <p:extLst>
      <p:ext uri="{BB962C8B-B14F-4D97-AF65-F5344CB8AC3E}">
        <p14:creationId xmlns:p14="http://schemas.microsoft.com/office/powerpoint/2010/main" val="1954618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2A9D-F19A-4DCC-8A04-11A6B91AA7E6}"/>
              </a:ext>
            </a:extLst>
          </p:cNvPr>
          <p:cNvSpPr>
            <a:spLocks noGrp="1"/>
          </p:cNvSpPr>
          <p:nvPr>
            <p:ph type="title"/>
          </p:nvPr>
        </p:nvSpPr>
        <p:spPr/>
        <p:txBody>
          <a:bodyPr/>
          <a:lstStyle/>
          <a:p>
            <a:pPr algn="ctr"/>
            <a:r>
              <a:rPr lang="en-US" b="1" dirty="0">
                <a:latin typeface="+mn-lt"/>
              </a:rPr>
              <a:t>How Do We Choose Life?</a:t>
            </a:r>
          </a:p>
        </p:txBody>
      </p:sp>
      <p:sp>
        <p:nvSpPr>
          <p:cNvPr id="4" name="Content Placeholder 2">
            <a:extLst>
              <a:ext uri="{FF2B5EF4-FFF2-40B4-BE49-F238E27FC236}">
                <a16:creationId xmlns:a16="http://schemas.microsoft.com/office/drawing/2014/main" id="{AC87D2A9-242F-47E7-990C-9EA6870B13B1}"/>
              </a:ext>
            </a:extLst>
          </p:cNvPr>
          <p:cNvSpPr>
            <a:spLocks noGrp="1"/>
          </p:cNvSpPr>
          <p:nvPr>
            <p:ph idx="1"/>
          </p:nvPr>
        </p:nvSpPr>
        <p:spPr>
          <a:xfrm>
            <a:off x="628650" y="1828799"/>
            <a:ext cx="7886700" cy="4348163"/>
          </a:xfrm>
        </p:spPr>
        <p:txBody>
          <a:bodyPr>
            <a:normAutofit/>
          </a:bodyPr>
          <a:lstStyle/>
          <a:p>
            <a:pPr marL="0" indent="0">
              <a:buNone/>
            </a:pPr>
            <a:r>
              <a:rPr lang="en-US" sz="3200" b="1" dirty="0"/>
              <a:t>“by loving the Lord your God, by obeying His voice, and by holding fast to Him; for this is your life and the length of your days, that you may live in the land which the Lord swore to your fathers, to Abraham, Isaac, and Jacob, to give them.”</a:t>
            </a:r>
          </a:p>
          <a:p>
            <a:pPr marL="0" indent="0">
              <a:buNone/>
            </a:pPr>
            <a:endParaRPr lang="en-US" sz="800" b="1" dirty="0"/>
          </a:p>
          <a:p>
            <a:pPr marL="0" indent="0">
              <a:buNone/>
            </a:pPr>
            <a:r>
              <a:rPr lang="en-US" sz="3200" b="1" dirty="0"/>
              <a:t>Deut. 30:20, NASU</a:t>
            </a:r>
          </a:p>
        </p:txBody>
      </p:sp>
      <p:pic>
        <p:nvPicPr>
          <p:cNvPr id="5" name="Picture 2" descr="Open Book Isolated On White High Stock Photo (Edit Now) 38014639">
            <a:extLst>
              <a:ext uri="{FF2B5EF4-FFF2-40B4-BE49-F238E27FC236}">
                <a16:creationId xmlns:a16="http://schemas.microsoft.com/office/drawing/2014/main" id="{BDF169F1-8B8E-4858-9B2C-931DAA3B028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6494" b="11818"/>
          <a:stretch/>
        </p:blipFill>
        <p:spPr bwMode="auto">
          <a:xfrm>
            <a:off x="4765962" y="4591114"/>
            <a:ext cx="3936423" cy="17404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760532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2A9D-F19A-4DCC-8A04-11A6B91AA7E6}"/>
              </a:ext>
            </a:extLst>
          </p:cNvPr>
          <p:cNvSpPr>
            <a:spLocks noGrp="1"/>
          </p:cNvSpPr>
          <p:nvPr>
            <p:ph type="title"/>
          </p:nvPr>
        </p:nvSpPr>
        <p:spPr/>
        <p:txBody>
          <a:bodyPr/>
          <a:lstStyle/>
          <a:p>
            <a:pPr algn="ctr"/>
            <a:r>
              <a:rPr lang="en-US" b="1" dirty="0">
                <a:solidFill>
                  <a:schemeClr val="bg1"/>
                </a:solidFill>
                <a:latin typeface="+mn-lt"/>
              </a:rPr>
              <a:t>1. By Loving the Lord</a:t>
            </a:r>
          </a:p>
        </p:txBody>
      </p:sp>
      <p:sp>
        <p:nvSpPr>
          <p:cNvPr id="3" name="Content Placeholder 2">
            <a:extLst>
              <a:ext uri="{FF2B5EF4-FFF2-40B4-BE49-F238E27FC236}">
                <a16:creationId xmlns:a16="http://schemas.microsoft.com/office/drawing/2014/main" id="{F110FEEE-6342-4164-85A6-A0E0F7319F77}"/>
              </a:ext>
            </a:extLst>
          </p:cNvPr>
          <p:cNvSpPr>
            <a:spLocks noGrp="1"/>
          </p:cNvSpPr>
          <p:nvPr>
            <p:ph idx="1"/>
          </p:nvPr>
        </p:nvSpPr>
        <p:spPr/>
        <p:txBody>
          <a:bodyPr/>
          <a:lstStyle/>
          <a:p>
            <a:r>
              <a:rPr lang="en-US" b="1" dirty="0">
                <a:solidFill>
                  <a:schemeClr val="bg1"/>
                </a:solidFill>
              </a:rPr>
              <a:t>Love allows us to keep the entirety of God’s law. </a:t>
            </a:r>
          </a:p>
          <a:p>
            <a:pPr lvl="1"/>
            <a:r>
              <a:rPr lang="en-US" sz="2800" b="1" dirty="0">
                <a:solidFill>
                  <a:schemeClr val="accent1">
                    <a:lumMod val="40000"/>
                    <a:lumOff val="60000"/>
                  </a:schemeClr>
                </a:solidFill>
              </a:rPr>
              <a:t>Matt. 22:40; Rom. 13:8-10</a:t>
            </a:r>
          </a:p>
          <a:p>
            <a:r>
              <a:rPr lang="en-US" b="1" dirty="0">
                <a:solidFill>
                  <a:schemeClr val="bg1"/>
                </a:solidFill>
              </a:rPr>
              <a:t>Obedience without love is nothing. </a:t>
            </a:r>
          </a:p>
          <a:p>
            <a:pPr lvl="1"/>
            <a:r>
              <a:rPr lang="en-US" sz="2800" b="1" dirty="0">
                <a:solidFill>
                  <a:schemeClr val="accent1">
                    <a:lumMod val="40000"/>
                    <a:lumOff val="60000"/>
                  </a:schemeClr>
                </a:solidFill>
              </a:rPr>
              <a:t>1 Cor. 13:1-3</a:t>
            </a:r>
          </a:p>
          <a:p>
            <a:r>
              <a:rPr lang="en-US" b="1" dirty="0">
                <a:solidFill>
                  <a:schemeClr val="bg1"/>
                </a:solidFill>
              </a:rPr>
              <a:t>We love God because He first loved us. </a:t>
            </a:r>
          </a:p>
          <a:p>
            <a:pPr lvl="1"/>
            <a:r>
              <a:rPr lang="en-US" sz="2800" b="1" dirty="0">
                <a:solidFill>
                  <a:schemeClr val="accent1">
                    <a:lumMod val="40000"/>
                    <a:lumOff val="60000"/>
                  </a:schemeClr>
                </a:solidFill>
              </a:rPr>
              <a:t>1 John 4:10, 19</a:t>
            </a:r>
          </a:p>
        </p:txBody>
      </p:sp>
    </p:spTree>
    <p:extLst>
      <p:ext uri="{BB962C8B-B14F-4D97-AF65-F5344CB8AC3E}">
        <p14:creationId xmlns:p14="http://schemas.microsoft.com/office/powerpoint/2010/main" val="2496040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left)">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2A9D-F19A-4DCC-8A04-11A6B91AA7E6}"/>
              </a:ext>
            </a:extLst>
          </p:cNvPr>
          <p:cNvSpPr>
            <a:spLocks noGrp="1"/>
          </p:cNvSpPr>
          <p:nvPr>
            <p:ph type="title"/>
          </p:nvPr>
        </p:nvSpPr>
        <p:spPr/>
        <p:txBody>
          <a:bodyPr/>
          <a:lstStyle/>
          <a:p>
            <a:pPr algn="ctr"/>
            <a:r>
              <a:rPr lang="en-US" b="1" dirty="0">
                <a:solidFill>
                  <a:schemeClr val="bg1"/>
                </a:solidFill>
                <a:latin typeface="+mn-lt"/>
              </a:rPr>
              <a:t>2. By Obeying His Voice</a:t>
            </a:r>
          </a:p>
        </p:txBody>
      </p:sp>
      <p:sp>
        <p:nvSpPr>
          <p:cNvPr id="3" name="Content Placeholder 2">
            <a:extLst>
              <a:ext uri="{FF2B5EF4-FFF2-40B4-BE49-F238E27FC236}">
                <a16:creationId xmlns:a16="http://schemas.microsoft.com/office/drawing/2014/main" id="{F110FEEE-6342-4164-85A6-A0E0F7319F77}"/>
              </a:ext>
            </a:extLst>
          </p:cNvPr>
          <p:cNvSpPr>
            <a:spLocks noGrp="1"/>
          </p:cNvSpPr>
          <p:nvPr>
            <p:ph idx="1"/>
          </p:nvPr>
        </p:nvSpPr>
        <p:spPr/>
        <p:txBody>
          <a:bodyPr>
            <a:normAutofit/>
          </a:bodyPr>
          <a:lstStyle/>
          <a:p>
            <a:r>
              <a:rPr lang="en-US" b="1" dirty="0">
                <a:solidFill>
                  <a:schemeClr val="bg1"/>
                </a:solidFill>
              </a:rPr>
              <a:t>They failed to enter the Promised Land because they did not obey.  </a:t>
            </a:r>
          </a:p>
          <a:p>
            <a:pPr lvl="1"/>
            <a:r>
              <a:rPr lang="en-US" sz="2800" b="1" dirty="0">
                <a:solidFill>
                  <a:schemeClr val="accent1">
                    <a:lumMod val="40000"/>
                    <a:lumOff val="60000"/>
                  </a:schemeClr>
                </a:solidFill>
              </a:rPr>
              <a:t>Heb. 3:16-19</a:t>
            </a:r>
          </a:p>
          <a:p>
            <a:r>
              <a:rPr lang="en-US" b="1" dirty="0">
                <a:solidFill>
                  <a:schemeClr val="bg1"/>
                </a:solidFill>
              </a:rPr>
              <a:t>The promise of Heaven is dependent on our obedience. </a:t>
            </a:r>
          </a:p>
          <a:p>
            <a:pPr lvl="1"/>
            <a:r>
              <a:rPr lang="en-US" sz="2800" b="1" dirty="0">
                <a:solidFill>
                  <a:schemeClr val="accent1">
                    <a:lumMod val="40000"/>
                    <a:lumOff val="60000"/>
                  </a:schemeClr>
                </a:solidFill>
              </a:rPr>
              <a:t>Heb. 4:11</a:t>
            </a:r>
          </a:p>
          <a:p>
            <a:r>
              <a:rPr lang="en-US" b="1" dirty="0">
                <a:solidFill>
                  <a:schemeClr val="bg1"/>
                </a:solidFill>
              </a:rPr>
              <a:t>Our faith will save us when it moves us to obey God’s commands. </a:t>
            </a:r>
          </a:p>
          <a:p>
            <a:pPr lvl="1"/>
            <a:r>
              <a:rPr lang="en-US" sz="2800" b="1" dirty="0">
                <a:solidFill>
                  <a:schemeClr val="accent1">
                    <a:lumMod val="40000"/>
                    <a:lumOff val="60000"/>
                  </a:schemeClr>
                </a:solidFill>
              </a:rPr>
              <a:t>James 2:21-24</a:t>
            </a:r>
          </a:p>
        </p:txBody>
      </p:sp>
    </p:spTree>
    <p:extLst>
      <p:ext uri="{BB962C8B-B14F-4D97-AF65-F5344CB8AC3E}">
        <p14:creationId xmlns:p14="http://schemas.microsoft.com/office/powerpoint/2010/main" val="88916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left)">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2A9D-F19A-4DCC-8A04-11A6B91AA7E6}"/>
              </a:ext>
            </a:extLst>
          </p:cNvPr>
          <p:cNvSpPr>
            <a:spLocks noGrp="1"/>
          </p:cNvSpPr>
          <p:nvPr>
            <p:ph type="title"/>
          </p:nvPr>
        </p:nvSpPr>
        <p:spPr/>
        <p:txBody>
          <a:bodyPr/>
          <a:lstStyle/>
          <a:p>
            <a:pPr algn="ctr"/>
            <a:r>
              <a:rPr lang="en-US" b="1" dirty="0">
                <a:solidFill>
                  <a:schemeClr val="bg1"/>
                </a:solidFill>
                <a:latin typeface="+mn-lt"/>
              </a:rPr>
              <a:t>3. By Holding Fast To Him</a:t>
            </a:r>
          </a:p>
        </p:txBody>
      </p:sp>
      <p:sp>
        <p:nvSpPr>
          <p:cNvPr id="3" name="Content Placeholder 2">
            <a:extLst>
              <a:ext uri="{FF2B5EF4-FFF2-40B4-BE49-F238E27FC236}">
                <a16:creationId xmlns:a16="http://schemas.microsoft.com/office/drawing/2014/main" id="{F110FEEE-6342-4164-85A6-A0E0F7319F77}"/>
              </a:ext>
            </a:extLst>
          </p:cNvPr>
          <p:cNvSpPr>
            <a:spLocks noGrp="1"/>
          </p:cNvSpPr>
          <p:nvPr>
            <p:ph idx="1"/>
          </p:nvPr>
        </p:nvSpPr>
        <p:spPr/>
        <p:txBody>
          <a:bodyPr>
            <a:normAutofit/>
          </a:bodyPr>
          <a:lstStyle/>
          <a:p>
            <a:r>
              <a:rPr lang="en-US" b="1" dirty="0">
                <a:solidFill>
                  <a:schemeClr val="bg1"/>
                </a:solidFill>
              </a:rPr>
              <a:t>Stresses continued faithfulness and loyalty to God. </a:t>
            </a:r>
          </a:p>
          <a:p>
            <a:endParaRPr lang="en-US" sz="800" b="1" dirty="0">
              <a:solidFill>
                <a:schemeClr val="bg1"/>
              </a:solidFill>
            </a:endParaRPr>
          </a:p>
          <a:p>
            <a:r>
              <a:rPr lang="en-US" b="1" dirty="0">
                <a:solidFill>
                  <a:schemeClr val="bg1"/>
                </a:solidFill>
              </a:rPr>
              <a:t>We must cling to the Lord because </a:t>
            </a:r>
            <a:r>
              <a:rPr lang="en-US" b="1" i="1" dirty="0">
                <a:solidFill>
                  <a:schemeClr val="bg1"/>
                </a:solidFill>
              </a:rPr>
              <a:t>“He is your life and the length of your days.” </a:t>
            </a:r>
          </a:p>
          <a:p>
            <a:endParaRPr lang="en-US" sz="800" b="1" dirty="0">
              <a:solidFill>
                <a:schemeClr val="bg1"/>
              </a:solidFill>
            </a:endParaRPr>
          </a:p>
          <a:p>
            <a:r>
              <a:rPr lang="en-US" b="1" dirty="0">
                <a:solidFill>
                  <a:schemeClr val="bg1"/>
                </a:solidFill>
              </a:rPr>
              <a:t>Illustrated well in </a:t>
            </a:r>
            <a:r>
              <a:rPr lang="en-US" b="1" dirty="0">
                <a:solidFill>
                  <a:schemeClr val="accent1">
                    <a:lumMod val="40000"/>
                    <a:lumOff val="60000"/>
                  </a:schemeClr>
                </a:solidFill>
              </a:rPr>
              <a:t>John 6:66-69</a:t>
            </a:r>
            <a:r>
              <a:rPr lang="en-US" b="1" dirty="0">
                <a:solidFill>
                  <a:schemeClr val="bg1"/>
                </a:solidFill>
              </a:rPr>
              <a:t>.</a:t>
            </a:r>
            <a:endParaRPr lang="en-US" sz="2800" b="1" dirty="0">
              <a:solidFill>
                <a:schemeClr val="bg1"/>
              </a:solidFill>
            </a:endParaRPr>
          </a:p>
        </p:txBody>
      </p:sp>
    </p:spTree>
    <p:extLst>
      <p:ext uri="{BB962C8B-B14F-4D97-AF65-F5344CB8AC3E}">
        <p14:creationId xmlns:p14="http://schemas.microsoft.com/office/powerpoint/2010/main" val="3986046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7F8F9-4415-4DB2-8F51-E3D2F8226966}"/>
              </a:ext>
            </a:extLst>
          </p:cNvPr>
          <p:cNvSpPr>
            <a:spLocks noGrp="1"/>
          </p:cNvSpPr>
          <p:nvPr>
            <p:ph type="title"/>
          </p:nvPr>
        </p:nvSpPr>
        <p:spPr/>
        <p:txBody>
          <a:bodyPr/>
          <a:lstStyle/>
          <a:p>
            <a:pPr algn="ctr"/>
            <a:r>
              <a:rPr lang="en-US" b="1" dirty="0">
                <a:latin typeface="+mn-lt"/>
              </a:rPr>
              <a:t>We have an important </a:t>
            </a:r>
            <a:br>
              <a:rPr lang="en-US" b="1" dirty="0">
                <a:latin typeface="+mn-lt"/>
              </a:rPr>
            </a:br>
            <a:r>
              <a:rPr lang="en-US" b="1" dirty="0">
                <a:latin typeface="+mn-lt"/>
              </a:rPr>
              <a:t>choice to make!</a:t>
            </a:r>
          </a:p>
        </p:txBody>
      </p:sp>
      <p:sp>
        <p:nvSpPr>
          <p:cNvPr id="3" name="Content Placeholder 2">
            <a:extLst>
              <a:ext uri="{FF2B5EF4-FFF2-40B4-BE49-F238E27FC236}">
                <a16:creationId xmlns:a16="http://schemas.microsoft.com/office/drawing/2014/main" id="{DC64A6B7-E6A7-45A8-AF83-5D3A6808BD43}"/>
              </a:ext>
            </a:extLst>
          </p:cNvPr>
          <p:cNvSpPr>
            <a:spLocks noGrp="1"/>
          </p:cNvSpPr>
          <p:nvPr>
            <p:ph idx="1"/>
          </p:nvPr>
        </p:nvSpPr>
        <p:spPr>
          <a:xfrm>
            <a:off x="628650" y="2216727"/>
            <a:ext cx="4303568" cy="3960236"/>
          </a:xfrm>
        </p:spPr>
        <p:txBody>
          <a:bodyPr/>
          <a:lstStyle/>
          <a:p>
            <a:r>
              <a:rPr lang="en-US" b="1" i="1" dirty="0"/>
              <a:t>In believing and obeying the Gospel, we are choosing life and blessing. </a:t>
            </a:r>
          </a:p>
          <a:p>
            <a:r>
              <a:rPr lang="en-US" b="1" i="1" dirty="0"/>
              <a:t>In rejecting the Gospel, we are choosing death and an eternal curse. </a:t>
            </a:r>
          </a:p>
        </p:txBody>
      </p:sp>
      <p:pic>
        <p:nvPicPr>
          <p:cNvPr id="4" name="Picture 4" descr="Choose Life or Death eBook by Riaan Engelbrecht - 9781393721444 | Rakuten  Kobo Greece">
            <a:extLst>
              <a:ext uri="{FF2B5EF4-FFF2-40B4-BE49-F238E27FC236}">
                <a16:creationId xmlns:a16="http://schemas.microsoft.com/office/drawing/2014/main" id="{F96F6782-6E8C-425A-9C39-76A6020DC7A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57094" y="1893135"/>
            <a:ext cx="3258256" cy="460742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7026742"/>
      </p:ext>
    </p:extLst>
  </p:cSld>
  <p:clrMapOvr>
    <a:masterClrMapping/>
  </p:clrMapOvr>
  <p:transition spd="slow">
    <p:wheel spokes="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109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0D427-D454-42F6-8626-03DB07D2BC08}"/>
              </a:ext>
            </a:extLst>
          </p:cNvPr>
          <p:cNvSpPr>
            <a:spLocks noGrp="1"/>
          </p:cNvSpPr>
          <p:nvPr>
            <p:ph type="ctrTitle"/>
          </p:nvPr>
        </p:nvSpPr>
        <p:spPr/>
        <p:txBody>
          <a:bodyPr/>
          <a:lstStyle/>
          <a:p>
            <a:r>
              <a:rPr lang="en-US" b="1" dirty="0">
                <a:latin typeface="+mn-lt"/>
              </a:rPr>
              <a:t>The Choice of a New Generation</a:t>
            </a:r>
          </a:p>
        </p:txBody>
      </p:sp>
      <p:sp>
        <p:nvSpPr>
          <p:cNvPr id="3" name="Subtitle 2">
            <a:extLst>
              <a:ext uri="{FF2B5EF4-FFF2-40B4-BE49-F238E27FC236}">
                <a16:creationId xmlns:a16="http://schemas.microsoft.com/office/drawing/2014/main" id="{13D1FA0B-F097-4E2E-AD95-9C4CC3B58645}"/>
              </a:ext>
            </a:extLst>
          </p:cNvPr>
          <p:cNvSpPr>
            <a:spLocks noGrp="1"/>
          </p:cNvSpPr>
          <p:nvPr>
            <p:ph type="subTitle" idx="1"/>
          </p:nvPr>
        </p:nvSpPr>
        <p:spPr/>
        <p:txBody>
          <a:bodyPr>
            <a:normAutofit/>
          </a:bodyPr>
          <a:lstStyle/>
          <a:p>
            <a:r>
              <a:rPr lang="en-US" sz="3600" b="1" i="1" dirty="0"/>
              <a:t>Deuteronomy 30:15-20</a:t>
            </a:r>
          </a:p>
        </p:txBody>
      </p:sp>
    </p:spTree>
    <p:extLst>
      <p:ext uri="{BB962C8B-B14F-4D97-AF65-F5344CB8AC3E}">
        <p14:creationId xmlns:p14="http://schemas.microsoft.com/office/powerpoint/2010/main" val="2087702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1987 Pepsi The Choice of a New Generation Large Can Print Ad (65985) :  Amazon.ca: Home">
            <a:extLst>
              <a:ext uri="{FF2B5EF4-FFF2-40B4-BE49-F238E27FC236}">
                <a16:creationId xmlns:a16="http://schemas.microsoft.com/office/drawing/2014/main" id="{ACF5F782-F1DD-486B-94D7-52FA1D054DD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605" t="4636" r="9506" b="4891"/>
          <a:stretch/>
        </p:blipFill>
        <p:spPr bwMode="auto">
          <a:xfrm>
            <a:off x="4807533" y="678873"/>
            <a:ext cx="3707818" cy="5347855"/>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28" name="Picture 4" descr="PEPSI COLA ADVERTISING PINBACK BUTTON &quot;The Choice of a new generation&quot;  ~L@@K~ | eBay">
            <a:extLst>
              <a:ext uri="{FF2B5EF4-FFF2-40B4-BE49-F238E27FC236}">
                <a16:creationId xmlns:a16="http://schemas.microsoft.com/office/drawing/2014/main" id="{8558FFC9-9610-4699-A38B-3A76ADF3EA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650" y="453666"/>
            <a:ext cx="3810000" cy="285750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30" name="Picture 6" descr="Vtg 80s Pepsi Choice of A New Generation Ringer T-shirt White | Etsy">
            <a:extLst>
              <a:ext uri="{FF2B5EF4-FFF2-40B4-BE49-F238E27FC236}">
                <a16:creationId xmlns:a16="http://schemas.microsoft.com/office/drawing/2014/main" id="{0AFD474A-AF87-41ED-AC56-E282C84EE04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650" y="3429000"/>
            <a:ext cx="3823415" cy="285750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709654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10FEEE-6342-4164-85A6-A0E0F7319F77}"/>
              </a:ext>
            </a:extLst>
          </p:cNvPr>
          <p:cNvSpPr>
            <a:spLocks noGrp="1"/>
          </p:cNvSpPr>
          <p:nvPr>
            <p:ph idx="1"/>
          </p:nvPr>
        </p:nvSpPr>
        <p:spPr>
          <a:xfrm>
            <a:off x="628650" y="1149927"/>
            <a:ext cx="7886700" cy="5027036"/>
          </a:xfrm>
        </p:spPr>
        <p:txBody>
          <a:bodyPr>
            <a:normAutofit/>
          </a:bodyPr>
          <a:lstStyle/>
          <a:p>
            <a:pPr marL="0" indent="0">
              <a:buNone/>
            </a:pPr>
            <a:r>
              <a:rPr lang="en-US" sz="3200" b="1" dirty="0"/>
              <a:t>“I call heaven and earth as witnesses today against you, that I have set before you life and death, blessing and cursing; therefore choose life, that both you and your descendants may live.”</a:t>
            </a:r>
          </a:p>
          <a:p>
            <a:pPr marL="0" indent="0">
              <a:buNone/>
            </a:pPr>
            <a:endParaRPr lang="en-US" sz="800" b="1" dirty="0"/>
          </a:p>
          <a:p>
            <a:pPr marL="0" indent="0">
              <a:buNone/>
            </a:pPr>
            <a:r>
              <a:rPr lang="en-US" sz="3200" b="1" dirty="0"/>
              <a:t>Deuteronomy 30:19</a:t>
            </a:r>
          </a:p>
        </p:txBody>
      </p:sp>
      <p:pic>
        <p:nvPicPr>
          <p:cNvPr id="1026" name="Picture 2" descr="Open Book Isolated On White High Stock Photo (Edit Now) 38014639">
            <a:extLst>
              <a:ext uri="{FF2B5EF4-FFF2-40B4-BE49-F238E27FC236}">
                <a16:creationId xmlns:a16="http://schemas.microsoft.com/office/drawing/2014/main" id="{C07259D9-1E35-41B6-A852-BBC7CB3DDCB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6494" b="11818"/>
          <a:stretch/>
        </p:blipFill>
        <p:spPr bwMode="auto">
          <a:xfrm>
            <a:off x="4765962" y="4591114"/>
            <a:ext cx="3936423" cy="17404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2143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2A9D-F19A-4DCC-8A04-11A6B91AA7E6}"/>
              </a:ext>
            </a:extLst>
          </p:cNvPr>
          <p:cNvSpPr>
            <a:spLocks noGrp="1"/>
          </p:cNvSpPr>
          <p:nvPr>
            <p:ph type="title"/>
          </p:nvPr>
        </p:nvSpPr>
        <p:spPr/>
        <p:txBody>
          <a:bodyPr/>
          <a:lstStyle/>
          <a:p>
            <a:pPr algn="ctr"/>
            <a:r>
              <a:rPr lang="en-US" b="1" dirty="0">
                <a:latin typeface="+mn-lt"/>
              </a:rPr>
              <a:t>The Nature of the Choice</a:t>
            </a:r>
          </a:p>
        </p:txBody>
      </p:sp>
      <p:sp>
        <p:nvSpPr>
          <p:cNvPr id="3" name="Content Placeholder 2">
            <a:extLst>
              <a:ext uri="{FF2B5EF4-FFF2-40B4-BE49-F238E27FC236}">
                <a16:creationId xmlns:a16="http://schemas.microsoft.com/office/drawing/2014/main" id="{F110FEEE-6342-4164-85A6-A0E0F7319F77}"/>
              </a:ext>
            </a:extLst>
          </p:cNvPr>
          <p:cNvSpPr>
            <a:spLocks noGrp="1"/>
          </p:cNvSpPr>
          <p:nvPr>
            <p:ph idx="1"/>
          </p:nvPr>
        </p:nvSpPr>
        <p:spPr/>
        <p:txBody>
          <a:bodyPr>
            <a:normAutofit/>
          </a:bodyPr>
          <a:lstStyle/>
          <a:p>
            <a:pPr marL="0" indent="0">
              <a:buNone/>
            </a:pPr>
            <a:endParaRPr lang="en-US" sz="3200" b="1" dirty="0"/>
          </a:p>
        </p:txBody>
      </p:sp>
    </p:spTree>
    <p:extLst>
      <p:ext uri="{BB962C8B-B14F-4D97-AF65-F5344CB8AC3E}">
        <p14:creationId xmlns:p14="http://schemas.microsoft.com/office/powerpoint/2010/main" val="3831329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2A9D-F19A-4DCC-8A04-11A6B91AA7E6}"/>
              </a:ext>
            </a:extLst>
          </p:cNvPr>
          <p:cNvSpPr>
            <a:spLocks noGrp="1"/>
          </p:cNvSpPr>
          <p:nvPr>
            <p:ph type="title"/>
          </p:nvPr>
        </p:nvSpPr>
        <p:spPr/>
        <p:txBody>
          <a:bodyPr/>
          <a:lstStyle/>
          <a:p>
            <a:pPr algn="ctr"/>
            <a:r>
              <a:rPr lang="en-US" b="1" dirty="0">
                <a:latin typeface="+mn-lt"/>
              </a:rPr>
              <a:t>The Nature of the Choice</a:t>
            </a:r>
          </a:p>
        </p:txBody>
      </p:sp>
      <p:sp>
        <p:nvSpPr>
          <p:cNvPr id="3" name="Content Placeholder 2">
            <a:extLst>
              <a:ext uri="{FF2B5EF4-FFF2-40B4-BE49-F238E27FC236}">
                <a16:creationId xmlns:a16="http://schemas.microsoft.com/office/drawing/2014/main" id="{F110FEEE-6342-4164-85A6-A0E0F7319F77}"/>
              </a:ext>
            </a:extLst>
          </p:cNvPr>
          <p:cNvSpPr>
            <a:spLocks noGrp="1"/>
          </p:cNvSpPr>
          <p:nvPr>
            <p:ph idx="1"/>
          </p:nvPr>
        </p:nvSpPr>
        <p:spPr/>
        <p:txBody>
          <a:bodyPr>
            <a:normAutofit/>
          </a:bodyPr>
          <a:lstStyle/>
          <a:p>
            <a:pPr marL="514350" indent="-514350">
              <a:buFont typeface="+mj-lt"/>
              <a:buAutoNum type="arabicPeriod"/>
            </a:pPr>
            <a:r>
              <a:rPr lang="en-US" sz="3200" b="1" dirty="0"/>
              <a:t>It was a clear choice. </a:t>
            </a:r>
          </a:p>
        </p:txBody>
      </p:sp>
      <p:pic>
        <p:nvPicPr>
          <p:cNvPr id="2052" name="Picture 4" descr="Choose Life or Death eBook by Riaan Engelbrecht - 9781393721444 | Rakuten  Kobo Greece">
            <a:extLst>
              <a:ext uri="{FF2B5EF4-FFF2-40B4-BE49-F238E27FC236}">
                <a16:creationId xmlns:a16="http://schemas.microsoft.com/office/drawing/2014/main" id="{62FFE0A7-94A6-4D49-A4A3-83658F116EF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9526" y="2724438"/>
            <a:ext cx="2664947" cy="3768436"/>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8562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2A9D-F19A-4DCC-8A04-11A6B91AA7E6}"/>
              </a:ext>
            </a:extLst>
          </p:cNvPr>
          <p:cNvSpPr>
            <a:spLocks noGrp="1"/>
          </p:cNvSpPr>
          <p:nvPr>
            <p:ph type="title"/>
          </p:nvPr>
        </p:nvSpPr>
        <p:spPr/>
        <p:txBody>
          <a:bodyPr/>
          <a:lstStyle/>
          <a:p>
            <a:pPr algn="ctr"/>
            <a:r>
              <a:rPr lang="en-US" b="1" dirty="0">
                <a:latin typeface="+mn-lt"/>
              </a:rPr>
              <a:t>The Nature of the Choice</a:t>
            </a:r>
          </a:p>
        </p:txBody>
      </p:sp>
      <p:sp>
        <p:nvSpPr>
          <p:cNvPr id="3" name="Content Placeholder 2">
            <a:extLst>
              <a:ext uri="{FF2B5EF4-FFF2-40B4-BE49-F238E27FC236}">
                <a16:creationId xmlns:a16="http://schemas.microsoft.com/office/drawing/2014/main" id="{F110FEEE-6342-4164-85A6-A0E0F7319F77}"/>
              </a:ext>
            </a:extLst>
          </p:cNvPr>
          <p:cNvSpPr>
            <a:spLocks noGrp="1"/>
          </p:cNvSpPr>
          <p:nvPr>
            <p:ph idx="1"/>
          </p:nvPr>
        </p:nvSpPr>
        <p:spPr/>
        <p:txBody>
          <a:bodyPr>
            <a:normAutofit/>
          </a:bodyPr>
          <a:lstStyle/>
          <a:p>
            <a:pPr marL="514350" indent="-514350">
              <a:buFont typeface="+mj-lt"/>
              <a:buAutoNum type="arabicPeriod"/>
            </a:pPr>
            <a:r>
              <a:rPr lang="en-US" sz="3200" b="1" dirty="0"/>
              <a:t>It was a clear choice. </a:t>
            </a:r>
          </a:p>
        </p:txBody>
      </p:sp>
      <p:sp>
        <p:nvSpPr>
          <p:cNvPr id="4" name="Rectangle: Rounded Corners 3">
            <a:extLst>
              <a:ext uri="{FF2B5EF4-FFF2-40B4-BE49-F238E27FC236}">
                <a16:creationId xmlns:a16="http://schemas.microsoft.com/office/drawing/2014/main" id="{3E2F613B-5F62-443E-B78C-93C6FF547594}"/>
              </a:ext>
            </a:extLst>
          </p:cNvPr>
          <p:cNvSpPr/>
          <p:nvPr/>
        </p:nvSpPr>
        <p:spPr>
          <a:xfrm>
            <a:off x="443345" y="2798618"/>
            <a:ext cx="8326582" cy="3694256"/>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53F323F9-5B0E-44C7-809D-C37E6390172A}"/>
              </a:ext>
            </a:extLst>
          </p:cNvPr>
          <p:cNvSpPr txBox="1"/>
          <p:nvPr/>
        </p:nvSpPr>
        <p:spPr>
          <a:xfrm>
            <a:off x="1025236" y="3020281"/>
            <a:ext cx="7107382" cy="280076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“And the Lord God commanded the man, saying, ‘Of every tree of the garden you may freely eat; but of the tree of the knowledge of good and evil you shall not eat, for in the day that you eat of it you shall surely die.’”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Genesis 2:16-17</a:t>
            </a:r>
          </a:p>
        </p:txBody>
      </p:sp>
    </p:spTree>
    <p:extLst>
      <p:ext uri="{BB962C8B-B14F-4D97-AF65-F5344CB8AC3E}">
        <p14:creationId xmlns:p14="http://schemas.microsoft.com/office/powerpoint/2010/main" val="441480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2A9D-F19A-4DCC-8A04-11A6B91AA7E6}"/>
              </a:ext>
            </a:extLst>
          </p:cNvPr>
          <p:cNvSpPr>
            <a:spLocks noGrp="1"/>
          </p:cNvSpPr>
          <p:nvPr>
            <p:ph type="title"/>
          </p:nvPr>
        </p:nvSpPr>
        <p:spPr/>
        <p:txBody>
          <a:bodyPr/>
          <a:lstStyle/>
          <a:p>
            <a:pPr algn="ctr"/>
            <a:r>
              <a:rPr lang="en-US" b="1" dirty="0">
                <a:latin typeface="+mn-lt"/>
              </a:rPr>
              <a:t>The Nature of the Choice</a:t>
            </a:r>
          </a:p>
        </p:txBody>
      </p:sp>
      <p:sp>
        <p:nvSpPr>
          <p:cNvPr id="3" name="Content Placeholder 2">
            <a:extLst>
              <a:ext uri="{FF2B5EF4-FFF2-40B4-BE49-F238E27FC236}">
                <a16:creationId xmlns:a16="http://schemas.microsoft.com/office/drawing/2014/main" id="{F110FEEE-6342-4164-85A6-A0E0F7319F77}"/>
              </a:ext>
            </a:extLst>
          </p:cNvPr>
          <p:cNvSpPr>
            <a:spLocks noGrp="1"/>
          </p:cNvSpPr>
          <p:nvPr>
            <p:ph idx="1"/>
          </p:nvPr>
        </p:nvSpPr>
        <p:spPr/>
        <p:txBody>
          <a:bodyPr>
            <a:normAutofit/>
          </a:bodyPr>
          <a:lstStyle/>
          <a:p>
            <a:pPr marL="514350" indent="-514350">
              <a:buFont typeface="+mj-lt"/>
              <a:buAutoNum type="arabicPeriod"/>
            </a:pPr>
            <a:r>
              <a:rPr lang="en-US" sz="3200" b="1" dirty="0"/>
              <a:t>It was a clear choice. </a:t>
            </a:r>
          </a:p>
        </p:txBody>
      </p:sp>
      <p:sp>
        <p:nvSpPr>
          <p:cNvPr id="4" name="Rectangle: Rounded Corners 3">
            <a:extLst>
              <a:ext uri="{FF2B5EF4-FFF2-40B4-BE49-F238E27FC236}">
                <a16:creationId xmlns:a16="http://schemas.microsoft.com/office/drawing/2014/main" id="{3E2F613B-5F62-443E-B78C-93C6FF547594}"/>
              </a:ext>
            </a:extLst>
          </p:cNvPr>
          <p:cNvSpPr/>
          <p:nvPr/>
        </p:nvSpPr>
        <p:spPr>
          <a:xfrm>
            <a:off x="443345" y="2798618"/>
            <a:ext cx="8326582" cy="3694256"/>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53F323F9-5B0E-44C7-809D-C37E6390172A}"/>
              </a:ext>
            </a:extLst>
          </p:cNvPr>
          <p:cNvSpPr txBox="1"/>
          <p:nvPr/>
        </p:nvSpPr>
        <p:spPr>
          <a:xfrm>
            <a:off x="1025236" y="3020281"/>
            <a:ext cx="7107382" cy="19389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“Now you shall say to this people, ‘Thus says the Lord: “Behold, I set before you the way of life and the way of death.”’”</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Jeremiah 21:8</a:t>
            </a:r>
          </a:p>
        </p:txBody>
      </p:sp>
    </p:spTree>
    <p:extLst>
      <p:ext uri="{BB962C8B-B14F-4D97-AF65-F5344CB8AC3E}">
        <p14:creationId xmlns:p14="http://schemas.microsoft.com/office/powerpoint/2010/main" val="3918042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2A9D-F19A-4DCC-8A04-11A6B91AA7E6}"/>
              </a:ext>
            </a:extLst>
          </p:cNvPr>
          <p:cNvSpPr>
            <a:spLocks noGrp="1"/>
          </p:cNvSpPr>
          <p:nvPr>
            <p:ph type="title"/>
          </p:nvPr>
        </p:nvSpPr>
        <p:spPr/>
        <p:txBody>
          <a:bodyPr/>
          <a:lstStyle/>
          <a:p>
            <a:pPr algn="ctr"/>
            <a:r>
              <a:rPr lang="en-US" b="1" dirty="0">
                <a:latin typeface="+mn-lt"/>
              </a:rPr>
              <a:t>The Nature of the Choice</a:t>
            </a:r>
          </a:p>
        </p:txBody>
      </p:sp>
      <p:sp>
        <p:nvSpPr>
          <p:cNvPr id="3" name="Content Placeholder 2">
            <a:extLst>
              <a:ext uri="{FF2B5EF4-FFF2-40B4-BE49-F238E27FC236}">
                <a16:creationId xmlns:a16="http://schemas.microsoft.com/office/drawing/2014/main" id="{F110FEEE-6342-4164-85A6-A0E0F7319F77}"/>
              </a:ext>
            </a:extLst>
          </p:cNvPr>
          <p:cNvSpPr>
            <a:spLocks noGrp="1"/>
          </p:cNvSpPr>
          <p:nvPr>
            <p:ph idx="1"/>
          </p:nvPr>
        </p:nvSpPr>
        <p:spPr/>
        <p:txBody>
          <a:bodyPr>
            <a:normAutofit/>
          </a:bodyPr>
          <a:lstStyle/>
          <a:p>
            <a:pPr marL="514350" indent="-514350">
              <a:buFont typeface="+mj-lt"/>
              <a:buAutoNum type="arabicPeriod"/>
            </a:pPr>
            <a:r>
              <a:rPr lang="en-US" sz="3200" b="1" dirty="0"/>
              <a:t>It was a clear choice. </a:t>
            </a:r>
          </a:p>
        </p:txBody>
      </p:sp>
      <p:sp>
        <p:nvSpPr>
          <p:cNvPr id="4" name="Rectangle: Rounded Corners 3">
            <a:extLst>
              <a:ext uri="{FF2B5EF4-FFF2-40B4-BE49-F238E27FC236}">
                <a16:creationId xmlns:a16="http://schemas.microsoft.com/office/drawing/2014/main" id="{3E2F613B-5F62-443E-B78C-93C6FF547594}"/>
              </a:ext>
            </a:extLst>
          </p:cNvPr>
          <p:cNvSpPr/>
          <p:nvPr/>
        </p:nvSpPr>
        <p:spPr>
          <a:xfrm>
            <a:off x="443345" y="2798618"/>
            <a:ext cx="8326582" cy="3694256"/>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53F323F9-5B0E-44C7-809D-C37E6390172A}"/>
              </a:ext>
            </a:extLst>
          </p:cNvPr>
          <p:cNvSpPr txBox="1"/>
          <p:nvPr/>
        </p:nvSpPr>
        <p:spPr>
          <a:xfrm>
            <a:off x="1025236" y="3020281"/>
            <a:ext cx="7107382" cy="32316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“Enter by the narrow gate; for wide is the gate and broad is the way that leads to destruction, and there are many who go in by it. Because narrow is the gate and difficult is the way which leads to life, and there are few who find it.”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Matthew 7:13-14</a:t>
            </a:r>
          </a:p>
        </p:txBody>
      </p:sp>
    </p:spTree>
    <p:extLst>
      <p:ext uri="{BB962C8B-B14F-4D97-AF65-F5344CB8AC3E}">
        <p14:creationId xmlns:p14="http://schemas.microsoft.com/office/powerpoint/2010/main" val="3102621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1074</TotalTime>
  <Words>530</Words>
  <Application>Microsoft Office PowerPoint</Application>
  <PresentationFormat>On-screen Show (4:3)</PresentationFormat>
  <Paragraphs>57</Paragraphs>
  <Slides>17</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Calibri Light</vt:lpstr>
      <vt:lpstr>2_Office Theme</vt:lpstr>
      <vt:lpstr>3_Office Theme</vt:lpstr>
      <vt:lpstr>PowerPoint Presentation</vt:lpstr>
      <vt:lpstr>The Choice of a New Generation</vt:lpstr>
      <vt:lpstr>PowerPoint Presentation</vt:lpstr>
      <vt:lpstr>PowerPoint Presentation</vt:lpstr>
      <vt:lpstr>The Nature of the Choice</vt:lpstr>
      <vt:lpstr>The Nature of the Choice</vt:lpstr>
      <vt:lpstr>The Nature of the Choice</vt:lpstr>
      <vt:lpstr>The Nature of the Choice</vt:lpstr>
      <vt:lpstr>The Nature of the Choice</vt:lpstr>
      <vt:lpstr>The Nature of the Choice</vt:lpstr>
      <vt:lpstr>The Nature of the Choice</vt:lpstr>
      <vt:lpstr>How Do We Choose Life?</vt:lpstr>
      <vt:lpstr>1. By Loving the Lord</vt:lpstr>
      <vt:lpstr>2. By Obeying His Voice</vt:lpstr>
      <vt:lpstr>3. By Holding Fast To Him</vt:lpstr>
      <vt:lpstr>We have an important  choice to make!</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121</cp:revision>
  <dcterms:created xsi:type="dcterms:W3CDTF">2008-03-16T18:22:36Z</dcterms:created>
  <dcterms:modified xsi:type="dcterms:W3CDTF">2022-03-21T13:41:53Z</dcterms:modified>
</cp:coreProperties>
</file>