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72" r:id="rId2"/>
  </p:sldMasterIdLst>
  <p:notesMasterIdLst>
    <p:notesMasterId r:id="rId12"/>
  </p:notesMasterIdLst>
  <p:sldIdLst>
    <p:sldId id="600" r:id="rId3"/>
    <p:sldId id="274" r:id="rId4"/>
    <p:sldId id="314" r:id="rId5"/>
    <p:sldId id="315" r:id="rId6"/>
    <p:sldId id="317" r:id="rId7"/>
    <p:sldId id="316" r:id="rId8"/>
    <p:sldId id="318" r:id="rId9"/>
    <p:sldId id="319" r:id="rId10"/>
    <p:sldId id="60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25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29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360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824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780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3607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34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55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577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912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37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2291-DE2D-431C-8FE3-7550865DF5BF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356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50E2E9E-AAA6-4F72-A023-F33EFB4005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Zealous for Good Works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latin typeface="+mn-lt"/>
              </a:rPr>
              <a:t>Titus 2:14</a:t>
            </a:r>
          </a:p>
        </p:txBody>
      </p:sp>
      <p:pic>
        <p:nvPicPr>
          <p:cNvPr id="6" name="Picture 2" descr="28,587 Fire Flames Heat Background Photos - Free &amp; Royalty-Free Stock  Photos from Dreamstime">
            <a:extLst>
              <a:ext uri="{FF2B5EF4-FFF2-40B4-BE49-F238E27FC236}">
                <a16:creationId xmlns:a16="http://schemas.microsoft.com/office/drawing/2014/main" id="{C3509871-8CEB-4BC3-A503-E8489A7477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" y="4426226"/>
            <a:ext cx="9131577" cy="248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172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1755-FBB9-49BA-A2F6-C45EC63F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EC75-FBDD-4451-ABF7-A1F10E83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“great energy or enthusiasm in </a:t>
            </a:r>
            <a:br>
              <a:rPr lang="en-US" b="1" dirty="0"/>
            </a:br>
            <a:r>
              <a:rPr lang="en-US" b="1" dirty="0"/>
              <a:t>pursuit of a cause or objective” </a:t>
            </a:r>
          </a:p>
          <a:p>
            <a:endParaRPr lang="en-US" b="1" dirty="0"/>
          </a:p>
          <a:p>
            <a:r>
              <a:rPr lang="en-US" b="1" dirty="0"/>
              <a:t>Translated from Greek </a:t>
            </a:r>
            <a:br>
              <a:rPr lang="en-US" b="1" dirty="0"/>
            </a:br>
            <a:r>
              <a:rPr lang="en-US" b="1" dirty="0"/>
              <a:t>word </a:t>
            </a:r>
            <a:r>
              <a:rPr lang="en-US" b="1" i="1" dirty="0" err="1"/>
              <a:t>zelos</a:t>
            </a:r>
            <a:r>
              <a:rPr lang="en-US" b="1" dirty="0"/>
              <a:t>.</a:t>
            </a:r>
          </a:p>
          <a:p>
            <a:r>
              <a:rPr lang="en-US" b="1" dirty="0"/>
              <a:t>“to be hot, or heat” </a:t>
            </a:r>
          </a:p>
        </p:txBody>
      </p:sp>
      <p:pic>
        <p:nvPicPr>
          <p:cNvPr id="1026" name="Picture 2" descr="Campfire clipart transparent - Clipart World">
            <a:extLst>
              <a:ext uri="{FF2B5EF4-FFF2-40B4-BE49-F238E27FC236}">
                <a16:creationId xmlns:a16="http://schemas.microsoft.com/office/drawing/2014/main" id="{AB51BFAD-CB64-4D2A-9AF5-8DD14A145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2916" y="2965176"/>
            <a:ext cx="2253276" cy="32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87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friend who can be silent with us in a moment of despair and confusion,  who can stay with us in an hour of grief and bereavement, who can tolerate  not knowing...not">
            <a:extLst>
              <a:ext uri="{FF2B5EF4-FFF2-40B4-BE49-F238E27FC236}">
                <a16:creationId xmlns:a16="http://schemas.microsoft.com/office/drawing/2014/main" id="{924D50D5-AD9C-41D5-8CB7-AADB72DC2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958135"/>
            <a:ext cx="9129452" cy="5705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19BFD50-E6D7-492F-ADD7-B48618908658}"/>
              </a:ext>
            </a:extLst>
          </p:cNvPr>
          <p:cNvSpPr/>
          <p:nvPr/>
        </p:nvSpPr>
        <p:spPr>
          <a:xfrm>
            <a:off x="304800" y="364843"/>
            <a:ext cx="8534400" cy="1158873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09D905-20C5-40EF-B980-3F15DEA8E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06691"/>
            <a:ext cx="7886700" cy="1048037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Helping the Sick and Grieving</a:t>
            </a:r>
          </a:p>
        </p:txBody>
      </p:sp>
    </p:spTree>
    <p:extLst>
      <p:ext uri="{BB962C8B-B14F-4D97-AF65-F5344CB8AC3E}">
        <p14:creationId xmlns:p14="http://schemas.microsoft.com/office/powerpoint/2010/main" val="1637959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35504-15B6-40FB-AE4E-A355D1ED0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26365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Helping the Sick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48418-9949-48C2-8246-4313A7E3A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454212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5371414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35504-15B6-40FB-AE4E-A355D1ED0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26365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Helping the Sick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48418-9949-48C2-8246-4313A7E3A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454212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We are to love our neighbor. </a:t>
            </a:r>
          </a:p>
          <a:p>
            <a:pPr lvl="1"/>
            <a:r>
              <a:rPr lang="en-US" sz="3200" b="1" dirty="0"/>
              <a:t>Luke 10:30-37</a:t>
            </a:r>
          </a:p>
        </p:txBody>
      </p:sp>
      <p:pic>
        <p:nvPicPr>
          <p:cNvPr id="3074" name="Picture 2" descr="What Does It Mean to Be a “Good Samaritan”?">
            <a:extLst>
              <a:ext uri="{FF2B5EF4-FFF2-40B4-BE49-F238E27FC236}">
                <a16:creationId xmlns:a16="http://schemas.microsoft.com/office/drawing/2014/main" id="{3BD9ADF3-B058-4D55-B141-EF3EFBF7F8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227" y="3828806"/>
            <a:ext cx="4965123" cy="279150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010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35504-15B6-40FB-AE4E-A355D1ED0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26365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Helping the Sick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48418-9949-48C2-8246-4313A7E3A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454212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We are to “visit” those who are sick. </a:t>
            </a:r>
          </a:p>
          <a:p>
            <a:pPr lvl="1"/>
            <a:r>
              <a:rPr lang="en-US" sz="3200" b="1" dirty="0"/>
              <a:t>Matthew 25:36, 43</a:t>
            </a:r>
          </a:p>
          <a:p>
            <a:pPr lvl="1"/>
            <a:endParaRPr lang="en-US" sz="800" b="1" dirty="0"/>
          </a:p>
          <a:p>
            <a:pPr lvl="1"/>
            <a:r>
              <a:rPr lang="en-US" sz="3200" b="1" dirty="0"/>
              <a:t>“visit” – </a:t>
            </a:r>
            <a:r>
              <a:rPr lang="en-US" sz="3200" b="1" i="1" dirty="0" err="1"/>
              <a:t>episkeptomai</a:t>
            </a:r>
            <a:endParaRPr lang="en-US" sz="3200" b="1" i="1" dirty="0"/>
          </a:p>
          <a:p>
            <a:pPr lvl="1"/>
            <a:r>
              <a:rPr lang="en-US" sz="3200" b="1" dirty="0"/>
              <a:t>“to look upon in order to help or benefit”</a:t>
            </a:r>
          </a:p>
        </p:txBody>
      </p:sp>
      <p:pic>
        <p:nvPicPr>
          <p:cNvPr id="2050" name="Picture 2" descr="Visit Friend Hospital Stock Illustrations – 82 Visit Friend Hospital Stock  Illustrations, Vectors &amp;amp; Clipart - Dreamstime">
            <a:extLst>
              <a:ext uri="{FF2B5EF4-FFF2-40B4-BE49-F238E27FC236}">
                <a16:creationId xmlns:a16="http://schemas.microsoft.com/office/drawing/2014/main" id="{0E14FFC5-913D-4B56-A314-8F414CEBF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334308"/>
            <a:ext cx="3809999" cy="228599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684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35504-15B6-40FB-AE4E-A355D1ED0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26365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Helping the Grieving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48418-9949-48C2-8246-4313A7E3A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9745"/>
            <a:ext cx="7886700" cy="4057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“What are we to do when death calls? </a:t>
            </a:r>
            <a:br>
              <a:rPr lang="en-US" sz="3200" b="1" dirty="0"/>
            </a:br>
            <a:r>
              <a:rPr lang="en-US" sz="3200" b="1" dirty="0"/>
              <a:t>     We – the church – come alive!” </a:t>
            </a:r>
          </a:p>
          <a:p>
            <a:pPr marL="0" indent="0" algn="r">
              <a:buNone/>
            </a:pPr>
            <a:r>
              <a:rPr lang="en-US" sz="3200" b="1" dirty="0"/>
              <a:t>Paul L. Walker</a:t>
            </a:r>
          </a:p>
        </p:txBody>
      </p:sp>
      <p:pic>
        <p:nvPicPr>
          <p:cNvPr id="1026" name="Picture 2" descr="Classic White Funeral Arrangements - Cathy Cowgill Flowers">
            <a:extLst>
              <a:ext uri="{FF2B5EF4-FFF2-40B4-BE49-F238E27FC236}">
                <a16:creationId xmlns:a16="http://schemas.microsoft.com/office/drawing/2014/main" id="{DCDC9F33-22A5-4C89-84CE-842377EE2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659" y="3926680"/>
            <a:ext cx="2713759" cy="2713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098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35504-15B6-40FB-AE4E-A355D1ED0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26365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Helping the Grieving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48418-9949-48C2-8246-4313A7E3A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34836"/>
            <a:ext cx="7886700" cy="497378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Acknowledge their right to grieve.</a:t>
            </a:r>
          </a:p>
          <a:p>
            <a:pPr lvl="1"/>
            <a:r>
              <a:rPr lang="en-US" sz="2800" b="1" dirty="0"/>
              <a:t>Eccl. 3:2, 4; John 11:35-36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Be a good listener, not advisor.</a:t>
            </a:r>
          </a:p>
          <a:p>
            <a:pPr lvl="1"/>
            <a:r>
              <a:rPr lang="en-US" sz="2800" b="1" dirty="0"/>
              <a:t>James 1:19; Job 2:11-13; 16:2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Be understanding. </a:t>
            </a:r>
          </a:p>
          <a:p>
            <a:pPr lvl="1"/>
            <a:r>
              <a:rPr lang="en-US" sz="2800" b="1" dirty="0"/>
              <a:t>2 Cor. 1:3-4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Think before you speak. </a:t>
            </a:r>
          </a:p>
          <a:p>
            <a:pPr lvl="1"/>
            <a:r>
              <a:rPr lang="en-US" sz="2800" b="1" dirty="0"/>
              <a:t>James 1:19; Col. 4:6; Prov. 25:11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Maintain your support after the funeral.</a:t>
            </a:r>
          </a:p>
        </p:txBody>
      </p:sp>
    </p:spTree>
    <p:extLst>
      <p:ext uri="{BB962C8B-B14F-4D97-AF65-F5344CB8AC3E}">
        <p14:creationId xmlns:p14="http://schemas.microsoft.com/office/powerpoint/2010/main" val="84980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9376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182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3_Office Theme</vt:lpstr>
      <vt:lpstr>1_Office Theme</vt:lpstr>
      <vt:lpstr>Zealous for Good Works Titus 2:14</vt:lpstr>
      <vt:lpstr>What is Zeal?</vt:lpstr>
      <vt:lpstr>Helping the Sick and Grieving</vt:lpstr>
      <vt:lpstr>Helping the Sick </vt:lpstr>
      <vt:lpstr>Helping the Sick </vt:lpstr>
      <vt:lpstr>Helping the Sick </vt:lpstr>
      <vt:lpstr>Helping the Grieving </vt:lpstr>
      <vt:lpstr>Helping the Grieving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114</cp:revision>
  <dcterms:created xsi:type="dcterms:W3CDTF">2008-03-16T18:22:36Z</dcterms:created>
  <dcterms:modified xsi:type="dcterms:W3CDTF">2022-01-30T22:08:24Z</dcterms:modified>
</cp:coreProperties>
</file>