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4" r:id="rId2"/>
  </p:sldMasterIdLst>
  <p:notesMasterIdLst>
    <p:notesMasterId r:id="rId20"/>
  </p:notesMasterIdLst>
  <p:sldIdLst>
    <p:sldId id="260" r:id="rId3"/>
    <p:sldId id="256" r:id="rId4"/>
    <p:sldId id="257" r:id="rId5"/>
    <p:sldId id="264" r:id="rId6"/>
    <p:sldId id="263" r:id="rId7"/>
    <p:sldId id="265" r:id="rId8"/>
    <p:sldId id="266" r:id="rId9"/>
    <p:sldId id="267" r:id="rId10"/>
    <p:sldId id="268" r:id="rId11"/>
    <p:sldId id="269" r:id="rId12"/>
    <p:sldId id="262" r:id="rId13"/>
    <p:sldId id="258" r:id="rId14"/>
    <p:sldId id="270" r:id="rId15"/>
    <p:sldId id="271" r:id="rId16"/>
    <p:sldId id="619" r:id="rId17"/>
    <p:sldId id="620"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79" d="100"/>
          <a:sy n="79" d="100"/>
        </p:scale>
        <p:origin x="115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394"/>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7774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59573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9686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6610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6227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0F119-1FF8-4546-B33C-D899D33F052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17388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0F119-1FF8-4546-B33C-D899D33F052B}"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9927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0F119-1FF8-4546-B33C-D899D33F052B}" type="datetimeFigureOut">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8570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0F119-1FF8-4546-B33C-D899D33F052B}" type="datetimeFigureOut">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16287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F119-1FF8-4546-B33C-D899D33F052B}" type="datetimeFigureOut">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702982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2777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5625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76803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01029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2885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3E935-E74D-413C-B2D3-A5CAFE25187B}"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421862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3E935-E74D-413C-B2D3-A5CAFE25187B}"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94271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3E935-E74D-413C-B2D3-A5CAFE25187B}" type="datetimeFigureOut">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50327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3E935-E74D-413C-B2D3-A5CAFE25187B}" type="datetimeFigureOut">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0724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3E935-E74D-413C-B2D3-A5CAFE25187B}" type="datetimeFigureOut">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56012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8539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4180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3E935-E74D-413C-B2D3-A5CAFE25187B}" type="datetimeFigureOut">
              <a:rPr lang="en-US" smtClean="0"/>
              <a:t>1/30/2022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A5B79-1615-4B4C-800E-7845CEBDC881}" type="slidenum">
              <a:rPr lang="en-US" smtClean="0"/>
              <a:t>‹#›</a:t>
            </a:fld>
            <a:endParaRPr lang="en-US"/>
          </a:p>
        </p:txBody>
      </p:sp>
    </p:spTree>
    <p:extLst>
      <p:ext uri="{BB962C8B-B14F-4D97-AF65-F5344CB8AC3E}">
        <p14:creationId xmlns:p14="http://schemas.microsoft.com/office/powerpoint/2010/main" val="2819669178"/>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F119-1FF8-4546-B33C-D899D33F052B}" type="datetimeFigureOut">
              <a:rPr lang="en-US" smtClean="0"/>
              <a:t>1/30/2022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70FE-0EBA-446C-AA80-56E31AE14312}" type="slidenum">
              <a:rPr lang="en-US" smtClean="0"/>
              <a:t>‹#›</a:t>
            </a:fld>
            <a:endParaRPr lang="en-US"/>
          </a:p>
        </p:txBody>
      </p:sp>
    </p:spTree>
    <p:extLst>
      <p:ext uri="{BB962C8B-B14F-4D97-AF65-F5344CB8AC3E}">
        <p14:creationId xmlns:p14="http://schemas.microsoft.com/office/powerpoint/2010/main" val="3549802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96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AEE1-4E79-4BD5-B8B1-47899864FD47}"/>
              </a:ext>
            </a:extLst>
          </p:cNvPr>
          <p:cNvSpPr>
            <a:spLocks noGrp="1"/>
          </p:cNvSpPr>
          <p:nvPr>
            <p:ph type="title"/>
          </p:nvPr>
        </p:nvSpPr>
        <p:spPr/>
        <p:txBody>
          <a:bodyPr>
            <a:normAutofit/>
          </a:bodyPr>
          <a:lstStyle/>
          <a:p>
            <a:pPr algn="ctr"/>
            <a:r>
              <a:rPr lang="en-US" sz="4000" b="1" dirty="0">
                <a:latin typeface="+mn-lt"/>
              </a:rPr>
              <a:t>Alcohol Content of Ancient Wines</a:t>
            </a:r>
          </a:p>
        </p:txBody>
      </p:sp>
      <p:sp>
        <p:nvSpPr>
          <p:cNvPr id="3" name="Content Placeholder 2">
            <a:extLst>
              <a:ext uri="{FF2B5EF4-FFF2-40B4-BE49-F238E27FC236}">
                <a16:creationId xmlns:a16="http://schemas.microsoft.com/office/drawing/2014/main" id="{49F6A0F8-3623-4A80-AF13-53DCFD24C491}"/>
              </a:ext>
            </a:extLst>
          </p:cNvPr>
          <p:cNvSpPr>
            <a:spLocks noGrp="1"/>
          </p:cNvSpPr>
          <p:nvPr>
            <p:ph idx="1"/>
          </p:nvPr>
        </p:nvSpPr>
        <p:spPr>
          <a:xfrm>
            <a:off x="628650" y="1825625"/>
            <a:ext cx="5143500" cy="4351338"/>
          </a:xfrm>
        </p:spPr>
        <p:txBody>
          <a:bodyPr/>
          <a:lstStyle/>
          <a:p>
            <a:r>
              <a:rPr lang="en-US" b="1" dirty="0"/>
              <a:t>It was the practice to mix wine with water.</a:t>
            </a:r>
          </a:p>
          <a:p>
            <a:r>
              <a:rPr lang="en-US" b="1" dirty="0"/>
              <a:t>1 part wine to 3 parts water. </a:t>
            </a:r>
          </a:p>
          <a:p>
            <a:r>
              <a:rPr lang="en-US" b="1" dirty="0"/>
              <a:t>Never exceeded </a:t>
            </a:r>
            <a:r>
              <a:rPr lang="en-US" b="1" u="sng" dirty="0"/>
              <a:t>5-8%</a:t>
            </a:r>
            <a:r>
              <a:rPr lang="en-US" b="1" dirty="0"/>
              <a:t> alcohol.</a:t>
            </a:r>
          </a:p>
          <a:p>
            <a:endParaRPr lang="en-US" b="1" dirty="0"/>
          </a:p>
          <a:p>
            <a:endParaRPr lang="en-US" b="1" dirty="0"/>
          </a:p>
          <a:p>
            <a:r>
              <a:rPr lang="en-US" b="1" dirty="0"/>
              <a:t>Most modern wines have an alcohol content of at least </a:t>
            </a:r>
            <a:br>
              <a:rPr lang="en-US" b="1" dirty="0"/>
            </a:br>
            <a:r>
              <a:rPr lang="en-US" b="1" u="sng" dirty="0"/>
              <a:t>12-13%</a:t>
            </a:r>
          </a:p>
        </p:txBody>
      </p:sp>
      <p:pic>
        <p:nvPicPr>
          <p:cNvPr id="6" name="Picture 2" descr="Fruit of the Vine”: Three Parts Water, One Part Wine | The Misadventures of  Captain Headknowledge">
            <a:extLst>
              <a:ext uri="{FF2B5EF4-FFF2-40B4-BE49-F238E27FC236}">
                <a16:creationId xmlns:a16="http://schemas.microsoft.com/office/drawing/2014/main" id="{4B326C92-1980-4567-9258-B5E67584BA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75" t="6372"/>
          <a:stretch/>
        </p:blipFill>
        <p:spPr bwMode="auto">
          <a:xfrm>
            <a:off x="6012872" y="1825625"/>
            <a:ext cx="2502477" cy="1982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ine Bottle Vector Art, Icons, and Graphics for Free Download">
            <a:extLst>
              <a:ext uri="{FF2B5EF4-FFF2-40B4-BE49-F238E27FC236}">
                <a16:creationId xmlns:a16="http://schemas.microsoft.com/office/drawing/2014/main" id="{4A9D4292-5134-4D9D-8BE6-AF88D38B4B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37" r="28937"/>
          <a:stretch/>
        </p:blipFill>
        <p:spPr bwMode="auto">
          <a:xfrm flipH="1">
            <a:off x="6473762" y="4211552"/>
            <a:ext cx="1339975" cy="251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90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C0B9-3DD4-4C36-A8CD-63AFD17A6D6E}"/>
              </a:ext>
            </a:extLst>
          </p:cNvPr>
          <p:cNvSpPr>
            <a:spLocks noGrp="1"/>
          </p:cNvSpPr>
          <p:nvPr>
            <p:ph type="ctrTitle"/>
          </p:nvPr>
        </p:nvSpPr>
        <p:spPr>
          <a:xfrm>
            <a:off x="685800" y="1122363"/>
            <a:ext cx="7772400" cy="1870219"/>
          </a:xfrm>
        </p:spPr>
        <p:txBody>
          <a:bodyPr>
            <a:normAutofit/>
          </a:bodyPr>
          <a:lstStyle/>
          <a:p>
            <a:pPr algn="ctr"/>
            <a:r>
              <a:rPr lang="en-US" sz="4800" b="1" dirty="0">
                <a:solidFill>
                  <a:schemeClr val="bg1"/>
                </a:solidFill>
                <a:latin typeface="+mn-lt"/>
              </a:rPr>
              <a:t>Jesus Turned Water into Wine</a:t>
            </a:r>
            <a:br>
              <a:rPr lang="en-US" sz="4800" b="1" dirty="0">
                <a:solidFill>
                  <a:schemeClr val="bg1"/>
                </a:solidFill>
                <a:latin typeface="+mn-lt"/>
              </a:rPr>
            </a:br>
            <a:r>
              <a:rPr lang="en-US" sz="4000" b="1" dirty="0">
                <a:solidFill>
                  <a:schemeClr val="bg1"/>
                </a:solidFill>
                <a:latin typeface="+mn-lt"/>
              </a:rPr>
              <a:t>John 2:1-11</a:t>
            </a:r>
            <a:endParaRPr lang="en-US" sz="4800" b="1" dirty="0">
              <a:solidFill>
                <a:schemeClr val="bg1"/>
              </a:solidFill>
              <a:latin typeface="+mn-lt"/>
            </a:endParaRPr>
          </a:p>
        </p:txBody>
      </p:sp>
      <p:sp>
        <p:nvSpPr>
          <p:cNvPr id="4" name="Subtitle 3">
            <a:extLst>
              <a:ext uri="{FF2B5EF4-FFF2-40B4-BE49-F238E27FC236}">
                <a16:creationId xmlns:a16="http://schemas.microsoft.com/office/drawing/2014/main" id="{323D8E32-2520-4D5C-AA54-B00C3AE8E8E1}"/>
              </a:ext>
            </a:extLst>
          </p:cNvPr>
          <p:cNvSpPr>
            <a:spLocks noGrp="1"/>
          </p:cNvSpPr>
          <p:nvPr>
            <p:ph type="subTitle" idx="1"/>
          </p:nvPr>
        </p:nvSpPr>
        <p:spPr/>
        <p:txBody>
          <a:bodyPr>
            <a:normAutofit/>
          </a:bodyPr>
          <a:lstStyle/>
          <a:p>
            <a:r>
              <a:rPr lang="en-US" sz="3200" b="1" dirty="0">
                <a:solidFill>
                  <a:schemeClr val="bg1"/>
                </a:solidFill>
              </a:rPr>
              <a:t>How could drinking wine be wrong </a:t>
            </a:r>
            <a:br>
              <a:rPr lang="en-US" sz="3200" b="1" dirty="0">
                <a:solidFill>
                  <a:schemeClr val="bg1"/>
                </a:solidFill>
              </a:rPr>
            </a:br>
            <a:r>
              <a:rPr lang="en-US" sz="3200" b="1" dirty="0">
                <a:solidFill>
                  <a:schemeClr val="bg1"/>
                </a:solidFill>
              </a:rPr>
              <a:t>if Jesus made wine? </a:t>
            </a:r>
          </a:p>
        </p:txBody>
      </p:sp>
    </p:spTree>
    <p:extLst>
      <p:ext uri="{BB962C8B-B14F-4D97-AF65-F5344CB8AC3E}">
        <p14:creationId xmlns:p14="http://schemas.microsoft.com/office/powerpoint/2010/main" val="3192989185"/>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23054-630E-44B4-8E1E-6ECD8BD77478}"/>
              </a:ext>
            </a:extLst>
          </p:cNvPr>
          <p:cNvSpPr>
            <a:spLocks noGrp="1"/>
          </p:cNvSpPr>
          <p:nvPr>
            <p:ph idx="1"/>
          </p:nvPr>
        </p:nvSpPr>
        <p:spPr>
          <a:xfrm>
            <a:off x="628650" y="595745"/>
            <a:ext cx="7886700" cy="5581218"/>
          </a:xfrm>
        </p:spPr>
        <p:txBody>
          <a:bodyPr>
            <a:normAutofit/>
          </a:bodyPr>
          <a:lstStyle/>
          <a:p>
            <a:r>
              <a:rPr lang="en-US" sz="3200" b="1" dirty="0"/>
              <a:t>Marriage feasts usually lasted seven days, with guests arriving each day. </a:t>
            </a:r>
          </a:p>
          <a:p>
            <a:r>
              <a:rPr lang="en-US" sz="3200" b="1" dirty="0"/>
              <a:t>Failure to provide enough refreshments for the feast would result in social disgrace. </a:t>
            </a:r>
          </a:p>
          <a:p>
            <a:r>
              <a:rPr lang="en-US" sz="3200" b="1" dirty="0"/>
              <a:t>This prompted Mary’s words to Jesus, </a:t>
            </a:r>
            <a:br>
              <a:rPr lang="en-US" sz="3200" b="1" dirty="0"/>
            </a:br>
            <a:r>
              <a:rPr lang="en-US" sz="3200" b="1" dirty="0"/>
              <a:t>“They have no </a:t>
            </a:r>
            <a:br>
              <a:rPr lang="en-US" sz="3200" b="1" dirty="0"/>
            </a:br>
            <a:r>
              <a:rPr lang="en-US" sz="3200" b="1" dirty="0"/>
              <a:t>  wine” (v. 3). </a:t>
            </a:r>
          </a:p>
        </p:txBody>
      </p:sp>
      <p:pic>
        <p:nvPicPr>
          <p:cNvPr id="4" name="Picture 2" descr="The Marriage Motif in John 13 and 14, Part 1 | Friends of Jesus Ministries">
            <a:extLst>
              <a:ext uri="{FF2B5EF4-FFF2-40B4-BE49-F238E27FC236}">
                <a16:creationId xmlns:a16="http://schemas.microsoft.com/office/drawing/2014/main" id="{0E6F64BC-694A-49BD-A95D-7B4B14C35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345859"/>
            <a:ext cx="4859481" cy="342208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07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23054-630E-44B4-8E1E-6ECD8BD77478}"/>
              </a:ext>
            </a:extLst>
          </p:cNvPr>
          <p:cNvSpPr>
            <a:spLocks noGrp="1"/>
          </p:cNvSpPr>
          <p:nvPr>
            <p:ph idx="1"/>
          </p:nvPr>
        </p:nvSpPr>
        <p:spPr>
          <a:xfrm>
            <a:off x="628650" y="595745"/>
            <a:ext cx="7886700" cy="5581218"/>
          </a:xfrm>
        </p:spPr>
        <p:txBody>
          <a:bodyPr>
            <a:normAutofit/>
          </a:bodyPr>
          <a:lstStyle/>
          <a:p>
            <a:r>
              <a:rPr lang="en-US" sz="3200" b="1" dirty="0"/>
              <a:t>There were six waterpots, each holding </a:t>
            </a:r>
            <a:br>
              <a:rPr lang="en-US" sz="3200" b="1" dirty="0"/>
            </a:br>
            <a:r>
              <a:rPr lang="en-US" sz="3200" b="1" dirty="0"/>
              <a:t>20-30 gallons. </a:t>
            </a:r>
          </a:p>
          <a:p>
            <a:r>
              <a:rPr lang="en-US" sz="3200" b="1" dirty="0"/>
              <a:t>Jesus commanded these to be filled to the brim with water, some drawn out, and taken to the master of the feast. </a:t>
            </a:r>
          </a:p>
          <a:p>
            <a:endParaRPr lang="en-US" sz="800" b="1" dirty="0"/>
          </a:p>
          <a:p>
            <a:r>
              <a:rPr lang="en-US" sz="3200" b="1" dirty="0"/>
              <a:t>Jesus turned water </a:t>
            </a:r>
            <a:br>
              <a:rPr lang="en-US" sz="3200" b="1" dirty="0"/>
            </a:br>
            <a:r>
              <a:rPr lang="en-US" sz="3200" b="1" dirty="0"/>
              <a:t>into wine, but </a:t>
            </a:r>
            <a:br>
              <a:rPr lang="en-US" sz="3200" b="1" dirty="0"/>
            </a:br>
            <a:r>
              <a:rPr lang="en-US" sz="3200" b="1" dirty="0"/>
              <a:t>emphasis is placed </a:t>
            </a:r>
            <a:br>
              <a:rPr lang="en-US" sz="3200" b="1" dirty="0"/>
            </a:br>
            <a:r>
              <a:rPr lang="en-US" sz="3200" b="1" dirty="0"/>
              <a:t>on the quality – He </a:t>
            </a:r>
            <a:br>
              <a:rPr lang="en-US" sz="3200" b="1" dirty="0"/>
            </a:br>
            <a:r>
              <a:rPr lang="en-US" sz="3200" b="1" dirty="0"/>
              <a:t>made the best.</a:t>
            </a:r>
          </a:p>
        </p:txBody>
      </p:sp>
      <p:pic>
        <p:nvPicPr>
          <p:cNvPr id="5" name="Picture 2" descr="April 2017">
            <a:extLst>
              <a:ext uri="{FF2B5EF4-FFF2-40B4-BE49-F238E27FC236}">
                <a16:creationId xmlns:a16="http://schemas.microsoft.com/office/drawing/2014/main" id="{304B5810-44A6-4E93-A646-70D46C1F5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86354"/>
            <a:ext cx="4194463" cy="336478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3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23054-630E-44B4-8E1E-6ECD8BD77478}"/>
              </a:ext>
            </a:extLst>
          </p:cNvPr>
          <p:cNvSpPr>
            <a:spLocks noGrp="1"/>
          </p:cNvSpPr>
          <p:nvPr>
            <p:ph idx="1"/>
          </p:nvPr>
        </p:nvSpPr>
        <p:spPr>
          <a:xfrm>
            <a:off x="628650" y="595745"/>
            <a:ext cx="7886700" cy="5581218"/>
          </a:xfrm>
        </p:spPr>
        <p:txBody>
          <a:bodyPr>
            <a:normAutofit/>
          </a:bodyPr>
          <a:lstStyle/>
          <a:p>
            <a:r>
              <a:rPr lang="en-US" sz="3200" b="1" i="1" dirty="0" err="1"/>
              <a:t>Oinos</a:t>
            </a:r>
            <a:r>
              <a:rPr lang="en-US" sz="3200" b="1" dirty="0"/>
              <a:t> refers to the juice of the grape in all its stages. </a:t>
            </a:r>
          </a:p>
          <a:p>
            <a:r>
              <a:rPr lang="en-US" sz="3200" b="1" dirty="0"/>
              <a:t>If Jesus turned this water into fermented wine, He made 120-180 gallons of alcohol for people who had already been drinking. </a:t>
            </a:r>
          </a:p>
        </p:txBody>
      </p:sp>
      <p:pic>
        <p:nvPicPr>
          <p:cNvPr id="5" name="Picture 2" descr="April 2017">
            <a:extLst>
              <a:ext uri="{FF2B5EF4-FFF2-40B4-BE49-F238E27FC236}">
                <a16:creationId xmlns:a16="http://schemas.microsoft.com/office/drawing/2014/main" id="{304B5810-44A6-4E93-A646-70D46C1F5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86354"/>
            <a:ext cx="4194463" cy="336478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0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57089-970B-4248-9833-C3AD32C3E462}"/>
              </a:ext>
            </a:extLst>
          </p:cNvPr>
          <p:cNvSpPr>
            <a:spLocks noGrp="1"/>
          </p:cNvSpPr>
          <p:nvPr>
            <p:ph idx="1"/>
          </p:nvPr>
        </p:nvSpPr>
        <p:spPr>
          <a:xfrm>
            <a:off x="628650" y="720436"/>
            <a:ext cx="7886700" cy="5456528"/>
          </a:xfrm>
        </p:spPr>
        <p:txBody>
          <a:bodyPr>
            <a:normAutofit/>
          </a:bodyPr>
          <a:lstStyle/>
          <a:p>
            <a:pPr marL="0" indent="0">
              <a:buNone/>
            </a:pPr>
            <a:r>
              <a:rPr lang="en-US" sz="3200" b="1" dirty="0"/>
              <a:t>“Woe to him who gives drink to his neighbor, pressing him to your bottle, even to make him drunk, that you may look on his nakedness” (Habakkuk 2:15). </a:t>
            </a:r>
          </a:p>
          <a:p>
            <a:pPr marL="0" indent="0">
              <a:buNone/>
            </a:pPr>
            <a:endParaRPr lang="en-US" sz="2400" b="1" dirty="0"/>
          </a:p>
          <a:p>
            <a:pPr marL="0" indent="0">
              <a:buNone/>
            </a:pPr>
            <a:r>
              <a:rPr lang="en-US" sz="3200" b="1" dirty="0"/>
              <a:t>“Woe to men mighty at drinking wine, woe to men valiant for mixing intoxicating drink” (Isaiah 5:22). </a:t>
            </a:r>
          </a:p>
        </p:txBody>
      </p:sp>
      <p:pic>
        <p:nvPicPr>
          <p:cNvPr id="4" name="Picture 4" descr="Open bible on white Images, Stock Photos &amp;amp; Vectors | Shutterstock">
            <a:extLst>
              <a:ext uri="{FF2B5EF4-FFF2-40B4-BE49-F238E27FC236}">
                <a16:creationId xmlns:a16="http://schemas.microsoft.com/office/drawing/2014/main" id="{37F8C8A3-06E9-458B-90AB-BF9094F45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8" b="11818"/>
          <a:stretch/>
        </p:blipFill>
        <p:spPr bwMode="auto">
          <a:xfrm>
            <a:off x="4572000" y="4442401"/>
            <a:ext cx="4324350" cy="205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23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57CF-7E80-41C1-A3FA-F9BF86D0F55A}"/>
              </a:ext>
            </a:extLst>
          </p:cNvPr>
          <p:cNvSpPr>
            <a:spLocks noGrp="1"/>
          </p:cNvSpPr>
          <p:nvPr>
            <p:ph type="title"/>
          </p:nvPr>
        </p:nvSpPr>
        <p:spPr>
          <a:xfrm>
            <a:off x="628650" y="351271"/>
            <a:ext cx="7886700" cy="826365"/>
          </a:xfrm>
        </p:spPr>
        <p:txBody>
          <a:bodyPr/>
          <a:lstStyle/>
          <a:p>
            <a:pPr algn="ctr"/>
            <a:r>
              <a:rPr lang="en-US" dirty="0">
                <a:solidFill>
                  <a:schemeClr val="bg1"/>
                </a:solidFill>
                <a:latin typeface="+mn-lt"/>
              </a:rPr>
              <a:t>1 Peter 4:1-4</a:t>
            </a:r>
          </a:p>
        </p:txBody>
      </p:sp>
      <p:sp>
        <p:nvSpPr>
          <p:cNvPr id="3" name="Content Placeholder 2">
            <a:extLst>
              <a:ext uri="{FF2B5EF4-FFF2-40B4-BE49-F238E27FC236}">
                <a16:creationId xmlns:a16="http://schemas.microsoft.com/office/drawing/2014/main" id="{8866A102-2C10-4BD0-91BA-0B2B14BFD488}"/>
              </a:ext>
            </a:extLst>
          </p:cNvPr>
          <p:cNvSpPr>
            <a:spLocks noGrp="1"/>
          </p:cNvSpPr>
          <p:nvPr>
            <p:ph idx="1"/>
          </p:nvPr>
        </p:nvSpPr>
        <p:spPr>
          <a:xfrm>
            <a:off x="332509" y="1302327"/>
            <a:ext cx="8423564" cy="5458691"/>
          </a:xfrm>
        </p:spPr>
        <p:txBody>
          <a:bodyPr>
            <a:normAutofit/>
          </a:bodyPr>
          <a:lstStyle/>
          <a:p>
            <a:pPr marL="514350" indent="-514350">
              <a:buFont typeface="+mj-lt"/>
              <a:buAutoNum type="arabicPeriod"/>
            </a:pPr>
            <a:r>
              <a:rPr lang="en-US" dirty="0">
                <a:solidFill>
                  <a:schemeClr val="bg1"/>
                </a:solidFill>
              </a:rPr>
              <a:t>Therefore, since Christ suffered for us in the flesh, arm yourselves also with the same mind, for he who has suffered in the flesh has ceased from sin, </a:t>
            </a:r>
          </a:p>
          <a:p>
            <a:pPr marL="514350" indent="-514350">
              <a:buFont typeface="+mj-lt"/>
              <a:buAutoNum type="arabicPeriod"/>
            </a:pPr>
            <a:r>
              <a:rPr lang="en-US" dirty="0">
                <a:solidFill>
                  <a:schemeClr val="bg1"/>
                </a:solidFill>
              </a:rPr>
              <a:t>that he no longer should live the rest of his time in the flesh for the lusts of men, but for the will of God. </a:t>
            </a:r>
          </a:p>
          <a:p>
            <a:pPr marL="514350" indent="-514350">
              <a:buFont typeface="+mj-lt"/>
              <a:buAutoNum type="arabicPeriod"/>
            </a:pPr>
            <a:r>
              <a:rPr lang="en-US" dirty="0">
                <a:solidFill>
                  <a:schemeClr val="bg1"/>
                </a:solidFill>
              </a:rPr>
              <a:t>For we have spent enough of our past lifetime in doing the will of the Gentiles — when we walked in lewdness, lusts, drunkenness, revelries, drinking parties, and abominable idolatries. </a:t>
            </a:r>
          </a:p>
          <a:p>
            <a:pPr marL="514350" indent="-514350">
              <a:buFont typeface="+mj-lt"/>
              <a:buAutoNum type="arabicPeriod"/>
            </a:pPr>
            <a:r>
              <a:rPr lang="en-US" dirty="0">
                <a:solidFill>
                  <a:schemeClr val="bg1"/>
                </a:solidFill>
              </a:rPr>
              <a:t>In regard to these, they think it strange that you do not run with them in the same flood of dissipation, speaking evil of you. </a:t>
            </a:r>
          </a:p>
        </p:txBody>
      </p:sp>
    </p:spTree>
    <p:extLst>
      <p:ext uri="{BB962C8B-B14F-4D97-AF65-F5344CB8AC3E}">
        <p14:creationId xmlns:p14="http://schemas.microsoft.com/office/powerpoint/2010/main" val="1216297879"/>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2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ble Quiz Question - BBN Announcers">
            <a:extLst>
              <a:ext uri="{FF2B5EF4-FFF2-40B4-BE49-F238E27FC236}">
                <a16:creationId xmlns:a16="http://schemas.microsoft.com/office/drawing/2014/main" id="{51B714F2-7D5B-4D11-9A2F-1BEA90FA3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82" y="2562423"/>
            <a:ext cx="7426036" cy="3880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237776-A001-4DA1-90BE-B6F1DCE50E58}"/>
              </a:ext>
            </a:extLst>
          </p:cNvPr>
          <p:cNvSpPr>
            <a:spLocks noGrp="1"/>
          </p:cNvSpPr>
          <p:nvPr>
            <p:ph type="ctrTitle"/>
          </p:nvPr>
        </p:nvSpPr>
        <p:spPr>
          <a:xfrm>
            <a:off x="685800" y="360355"/>
            <a:ext cx="7772400" cy="1828655"/>
          </a:xfrm>
        </p:spPr>
        <p:txBody>
          <a:bodyPr>
            <a:noAutofit/>
          </a:bodyPr>
          <a:lstStyle/>
          <a:p>
            <a:r>
              <a:rPr lang="en-US" sz="4800" b="1" dirty="0">
                <a:latin typeface="+mn-lt"/>
              </a:rPr>
              <a:t>Questions About</a:t>
            </a:r>
            <a:br>
              <a:rPr lang="en-US" sz="800" b="1" dirty="0">
                <a:latin typeface="+mn-lt"/>
              </a:rPr>
            </a:br>
            <a:br>
              <a:rPr lang="en-US" sz="800" b="1" dirty="0">
                <a:latin typeface="+mn-lt"/>
              </a:rPr>
            </a:br>
            <a:r>
              <a:rPr lang="en-US" sz="5200" b="1" dirty="0">
                <a:latin typeface="+mn-lt"/>
              </a:rPr>
              <a:t>Christians Drinking Alcohol</a:t>
            </a:r>
          </a:p>
        </p:txBody>
      </p:sp>
    </p:spTree>
    <p:extLst>
      <p:ext uri="{BB962C8B-B14F-4D97-AF65-F5344CB8AC3E}">
        <p14:creationId xmlns:p14="http://schemas.microsoft.com/office/powerpoint/2010/main" val="81313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57089-970B-4248-9833-C3AD32C3E462}"/>
              </a:ext>
            </a:extLst>
          </p:cNvPr>
          <p:cNvSpPr>
            <a:spLocks noGrp="1"/>
          </p:cNvSpPr>
          <p:nvPr>
            <p:ph idx="1"/>
          </p:nvPr>
        </p:nvSpPr>
        <p:spPr>
          <a:xfrm>
            <a:off x="628650" y="1011382"/>
            <a:ext cx="7886700" cy="5165581"/>
          </a:xfrm>
        </p:spPr>
        <p:txBody>
          <a:bodyPr>
            <a:normAutofit/>
          </a:bodyPr>
          <a:lstStyle/>
          <a:p>
            <a:pPr marL="0" indent="0">
              <a:buNone/>
            </a:pPr>
            <a:r>
              <a:rPr lang="en-US" sz="3200" b="1" dirty="0"/>
              <a:t>“For we have spent enough of our past lifetime in doing the will of the Gentiles - when we walked in lewdness, lusts, drunkenness, revelries, drinking parties, and abominable idolatries.” </a:t>
            </a:r>
          </a:p>
          <a:p>
            <a:pPr marL="0" indent="0">
              <a:buNone/>
            </a:pPr>
            <a:endParaRPr lang="en-US" sz="800" b="1" dirty="0"/>
          </a:p>
          <a:p>
            <a:pPr marL="0" indent="0">
              <a:buNone/>
            </a:pPr>
            <a:r>
              <a:rPr lang="en-US" sz="3200" b="1" dirty="0"/>
              <a:t>1 Peter 4:3</a:t>
            </a:r>
          </a:p>
          <a:p>
            <a:pPr marL="0" indent="0">
              <a:buNone/>
            </a:pPr>
            <a:endParaRPr lang="en-US" sz="3200" b="1" dirty="0"/>
          </a:p>
        </p:txBody>
      </p:sp>
      <p:pic>
        <p:nvPicPr>
          <p:cNvPr id="4" name="Picture 4" descr="Open bible on white Images, Stock Photos &amp;amp; Vectors | Shutterstock">
            <a:extLst>
              <a:ext uri="{FF2B5EF4-FFF2-40B4-BE49-F238E27FC236}">
                <a16:creationId xmlns:a16="http://schemas.microsoft.com/office/drawing/2014/main" id="{37F8C8A3-06E9-458B-90AB-BF9094F45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8" b="11818"/>
          <a:stretch/>
        </p:blipFill>
        <p:spPr bwMode="auto">
          <a:xfrm>
            <a:off x="4572000" y="4442401"/>
            <a:ext cx="4324350" cy="205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57089-970B-4248-9833-C3AD32C3E462}"/>
              </a:ext>
            </a:extLst>
          </p:cNvPr>
          <p:cNvSpPr>
            <a:spLocks noGrp="1"/>
          </p:cNvSpPr>
          <p:nvPr>
            <p:ph idx="1"/>
          </p:nvPr>
        </p:nvSpPr>
        <p:spPr>
          <a:xfrm>
            <a:off x="628650" y="1011382"/>
            <a:ext cx="7886700" cy="5165581"/>
          </a:xfrm>
        </p:spPr>
        <p:txBody>
          <a:bodyPr>
            <a:normAutofit/>
          </a:bodyPr>
          <a:lstStyle/>
          <a:p>
            <a:pPr marL="0" indent="0">
              <a:buNone/>
            </a:pPr>
            <a:r>
              <a:rPr lang="en-US" sz="3200" b="1" dirty="0"/>
              <a:t>“For we have spent enough of our past lifetime in doing the will of the Gentiles - when we walked in lewdness, lusts, </a:t>
            </a:r>
            <a:r>
              <a:rPr lang="en-US" sz="3200" b="1" dirty="0">
                <a:highlight>
                  <a:srgbClr val="FFFF00"/>
                </a:highlight>
              </a:rPr>
              <a:t>drunkenness</a:t>
            </a:r>
            <a:r>
              <a:rPr lang="en-US" sz="3200" b="1" dirty="0"/>
              <a:t>, revelries, drinking parties, and abominable idolatries.” </a:t>
            </a:r>
          </a:p>
          <a:p>
            <a:pPr marL="0" indent="0">
              <a:buNone/>
            </a:pPr>
            <a:endParaRPr lang="en-US" sz="800" b="1" dirty="0"/>
          </a:p>
          <a:p>
            <a:pPr marL="0" indent="0">
              <a:buNone/>
            </a:pPr>
            <a:r>
              <a:rPr lang="en-US" sz="3200" b="1" dirty="0"/>
              <a:t>1 Peter 4:3</a:t>
            </a:r>
          </a:p>
          <a:p>
            <a:pPr marL="0" indent="0">
              <a:buNone/>
            </a:pPr>
            <a:endParaRPr lang="en-US" sz="3200" b="1" dirty="0"/>
          </a:p>
        </p:txBody>
      </p:sp>
      <p:pic>
        <p:nvPicPr>
          <p:cNvPr id="4" name="Picture 4" descr="Open bible on white Images, Stock Photos &amp;amp; Vectors | Shutterstock">
            <a:extLst>
              <a:ext uri="{FF2B5EF4-FFF2-40B4-BE49-F238E27FC236}">
                <a16:creationId xmlns:a16="http://schemas.microsoft.com/office/drawing/2014/main" id="{37F8C8A3-06E9-458B-90AB-BF9094F45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8" b="11818"/>
          <a:stretch/>
        </p:blipFill>
        <p:spPr bwMode="auto">
          <a:xfrm>
            <a:off x="4572000" y="4442401"/>
            <a:ext cx="4324350" cy="205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57089-970B-4248-9833-C3AD32C3E462}"/>
              </a:ext>
            </a:extLst>
          </p:cNvPr>
          <p:cNvSpPr>
            <a:spLocks noGrp="1"/>
          </p:cNvSpPr>
          <p:nvPr>
            <p:ph idx="1"/>
          </p:nvPr>
        </p:nvSpPr>
        <p:spPr>
          <a:xfrm>
            <a:off x="628650" y="1011382"/>
            <a:ext cx="7886700" cy="5165581"/>
          </a:xfrm>
        </p:spPr>
        <p:txBody>
          <a:bodyPr>
            <a:normAutofit/>
          </a:bodyPr>
          <a:lstStyle/>
          <a:p>
            <a:pPr marL="0" indent="0">
              <a:buNone/>
            </a:pPr>
            <a:r>
              <a:rPr lang="en-US" sz="3200" b="1" dirty="0"/>
              <a:t>“For we have spent enough of our past lifetime in doing the will of the Gentiles - when we walked in lewdness, lusts, drunkenness, </a:t>
            </a:r>
            <a:r>
              <a:rPr lang="en-US" sz="3200" b="1" dirty="0">
                <a:highlight>
                  <a:srgbClr val="FFFF00"/>
                </a:highlight>
              </a:rPr>
              <a:t>revelries</a:t>
            </a:r>
            <a:r>
              <a:rPr lang="en-US" sz="3200" b="1" dirty="0"/>
              <a:t>, </a:t>
            </a:r>
            <a:r>
              <a:rPr lang="en-US" sz="3200" b="1" dirty="0">
                <a:highlight>
                  <a:srgbClr val="FFFF00"/>
                </a:highlight>
              </a:rPr>
              <a:t>drinking parties</a:t>
            </a:r>
            <a:r>
              <a:rPr lang="en-US" sz="3200" b="1" dirty="0"/>
              <a:t>, and abominable idolatries.” </a:t>
            </a:r>
          </a:p>
          <a:p>
            <a:pPr marL="0" indent="0">
              <a:buNone/>
            </a:pPr>
            <a:endParaRPr lang="en-US" sz="800" b="1" dirty="0"/>
          </a:p>
          <a:p>
            <a:pPr marL="0" indent="0">
              <a:buNone/>
            </a:pPr>
            <a:r>
              <a:rPr lang="en-US" sz="3200" b="1" dirty="0"/>
              <a:t>1 Peter 4:3</a:t>
            </a:r>
          </a:p>
          <a:p>
            <a:pPr marL="0" indent="0">
              <a:buNone/>
            </a:pPr>
            <a:endParaRPr lang="en-US" sz="3200" b="1" dirty="0"/>
          </a:p>
        </p:txBody>
      </p:sp>
      <p:pic>
        <p:nvPicPr>
          <p:cNvPr id="4" name="Picture 4" descr="Open bible on white Images, Stock Photos &amp;amp; Vectors | Shutterstock">
            <a:extLst>
              <a:ext uri="{FF2B5EF4-FFF2-40B4-BE49-F238E27FC236}">
                <a16:creationId xmlns:a16="http://schemas.microsoft.com/office/drawing/2014/main" id="{37F8C8A3-06E9-458B-90AB-BF9094F45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8" b="11818"/>
          <a:stretch/>
        </p:blipFill>
        <p:spPr bwMode="auto">
          <a:xfrm>
            <a:off x="4572000" y="4442401"/>
            <a:ext cx="4324350" cy="205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1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57089-970B-4248-9833-C3AD32C3E462}"/>
              </a:ext>
            </a:extLst>
          </p:cNvPr>
          <p:cNvSpPr>
            <a:spLocks noGrp="1"/>
          </p:cNvSpPr>
          <p:nvPr>
            <p:ph idx="1"/>
          </p:nvPr>
        </p:nvSpPr>
        <p:spPr>
          <a:xfrm>
            <a:off x="628650" y="1011382"/>
            <a:ext cx="7886700" cy="5165581"/>
          </a:xfrm>
        </p:spPr>
        <p:txBody>
          <a:bodyPr>
            <a:normAutofit/>
          </a:bodyPr>
          <a:lstStyle/>
          <a:p>
            <a:pPr marL="0" indent="0">
              <a:buNone/>
            </a:pPr>
            <a:r>
              <a:rPr lang="en-US" sz="3200" b="1" dirty="0"/>
              <a:t>“Whoever causes one of these little ones who believe in Me to sin, it would be better for him if a millstone were hung around his neck, and he were drowned in the depth of the sea. Woe to the world because of offenses! For offenses must come, but woe to that man by whom the offense comes!” </a:t>
            </a:r>
          </a:p>
          <a:p>
            <a:pPr marL="0" indent="0">
              <a:buNone/>
            </a:pPr>
            <a:endParaRPr lang="en-US" sz="800" b="1" dirty="0"/>
          </a:p>
          <a:p>
            <a:pPr marL="0" indent="0">
              <a:buNone/>
            </a:pPr>
            <a:r>
              <a:rPr lang="en-US" sz="3200" b="1" dirty="0"/>
              <a:t>Matthew 18:6-7</a:t>
            </a:r>
          </a:p>
        </p:txBody>
      </p:sp>
      <p:pic>
        <p:nvPicPr>
          <p:cNvPr id="4" name="Picture 4" descr="Open bible on white Images, Stock Photos &amp;amp; Vectors | Shutterstock">
            <a:extLst>
              <a:ext uri="{FF2B5EF4-FFF2-40B4-BE49-F238E27FC236}">
                <a16:creationId xmlns:a16="http://schemas.microsoft.com/office/drawing/2014/main" id="{37F8C8A3-06E9-458B-90AB-BF9094F459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8" b="11818"/>
          <a:stretch/>
        </p:blipFill>
        <p:spPr bwMode="auto">
          <a:xfrm>
            <a:off x="4572000" y="4442401"/>
            <a:ext cx="4324350" cy="205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3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9667-AD96-4EB2-BA4D-58FA99C33AED}"/>
              </a:ext>
            </a:extLst>
          </p:cNvPr>
          <p:cNvSpPr>
            <a:spLocks noGrp="1"/>
          </p:cNvSpPr>
          <p:nvPr>
            <p:ph type="title"/>
          </p:nvPr>
        </p:nvSpPr>
        <p:spPr/>
        <p:txBody>
          <a:bodyPr/>
          <a:lstStyle/>
          <a:p>
            <a:pPr algn="ctr"/>
            <a:r>
              <a:rPr lang="en-US" b="1" dirty="0">
                <a:latin typeface="+mn-lt"/>
              </a:rPr>
              <a:t>Did Jesus drink wine? </a:t>
            </a:r>
          </a:p>
        </p:txBody>
      </p:sp>
      <p:sp>
        <p:nvSpPr>
          <p:cNvPr id="3" name="Content Placeholder 2">
            <a:extLst>
              <a:ext uri="{FF2B5EF4-FFF2-40B4-BE49-F238E27FC236}">
                <a16:creationId xmlns:a16="http://schemas.microsoft.com/office/drawing/2014/main" id="{0DA9AC24-5354-4736-B7A3-4305B35AF3B8}"/>
              </a:ext>
            </a:extLst>
          </p:cNvPr>
          <p:cNvSpPr>
            <a:spLocks noGrp="1"/>
          </p:cNvSpPr>
          <p:nvPr>
            <p:ph idx="1"/>
          </p:nvPr>
        </p:nvSpPr>
        <p:spPr/>
        <p:txBody>
          <a:bodyPr>
            <a:normAutofit/>
          </a:bodyPr>
          <a:lstStyle/>
          <a:p>
            <a:r>
              <a:rPr lang="en-US" sz="3200" b="1" dirty="0"/>
              <a:t>Can you find the verse that tells us Jesus drank wine? </a:t>
            </a:r>
          </a:p>
          <a:p>
            <a:r>
              <a:rPr lang="en-US" sz="3200" b="1" dirty="0"/>
              <a:t>He was accused of being a “winebibber” by His enemies (Matt. 11:19; Luke 7:34). </a:t>
            </a:r>
          </a:p>
          <a:p>
            <a:r>
              <a:rPr lang="en-US" sz="3200" b="1" dirty="0"/>
              <a:t>He called the drink at Passover “fruit of the vine,” not wine. </a:t>
            </a:r>
          </a:p>
        </p:txBody>
      </p:sp>
    </p:spTree>
    <p:extLst>
      <p:ext uri="{BB962C8B-B14F-4D97-AF65-F5344CB8AC3E}">
        <p14:creationId xmlns:p14="http://schemas.microsoft.com/office/powerpoint/2010/main" val="313673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D845-5926-477E-9236-0603E94205CF}"/>
              </a:ext>
            </a:extLst>
          </p:cNvPr>
          <p:cNvSpPr>
            <a:spLocks noGrp="1"/>
          </p:cNvSpPr>
          <p:nvPr>
            <p:ph type="title"/>
          </p:nvPr>
        </p:nvSpPr>
        <p:spPr/>
        <p:txBody>
          <a:bodyPr/>
          <a:lstStyle/>
          <a:p>
            <a:pPr algn="ctr"/>
            <a:r>
              <a:rPr lang="en-US" b="1" dirty="0">
                <a:latin typeface="+mn-lt"/>
              </a:rPr>
              <a:t>Bible Use of the Word “Wine”</a:t>
            </a:r>
          </a:p>
        </p:txBody>
      </p:sp>
      <p:sp>
        <p:nvSpPr>
          <p:cNvPr id="3" name="Content Placeholder 2">
            <a:extLst>
              <a:ext uri="{FF2B5EF4-FFF2-40B4-BE49-F238E27FC236}">
                <a16:creationId xmlns:a16="http://schemas.microsoft.com/office/drawing/2014/main" id="{ED2AA548-CA7D-41CB-814C-99397C175BE0}"/>
              </a:ext>
            </a:extLst>
          </p:cNvPr>
          <p:cNvSpPr>
            <a:spLocks noGrp="1"/>
          </p:cNvSpPr>
          <p:nvPr>
            <p:ph idx="1"/>
          </p:nvPr>
        </p:nvSpPr>
        <p:spPr/>
        <p:txBody>
          <a:bodyPr>
            <a:normAutofit/>
          </a:bodyPr>
          <a:lstStyle/>
          <a:p>
            <a:r>
              <a:rPr lang="en-US" sz="3200" b="1" dirty="0"/>
              <a:t>Old Testament – </a:t>
            </a:r>
            <a:r>
              <a:rPr lang="en-US" sz="3200" b="1" i="1" dirty="0" err="1"/>
              <a:t>yayin</a:t>
            </a:r>
            <a:endParaRPr lang="en-US" sz="3200" b="1" i="1" dirty="0"/>
          </a:p>
          <a:p>
            <a:r>
              <a:rPr lang="en-US" sz="3200" b="1" dirty="0"/>
              <a:t>New Testament – </a:t>
            </a:r>
            <a:r>
              <a:rPr lang="en-US" sz="3200" b="1" i="1" dirty="0" err="1"/>
              <a:t>oinos</a:t>
            </a:r>
            <a:endParaRPr lang="en-US" sz="3200" b="1" i="1" dirty="0"/>
          </a:p>
          <a:p>
            <a:endParaRPr lang="en-US" sz="800" b="1" i="1" dirty="0"/>
          </a:p>
          <a:p>
            <a:r>
              <a:rPr lang="en-US" sz="3200" b="1" dirty="0"/>
              <a:t>Generic terms designating the juice of the grape in all its stages. </a:t>
            </a:r>
          </a:p>
          <a:p>
            <a:pPr lvl="1"/>
            <a:r>
              <a:rPr lang="en-US" sz="2800" b="1" dirty="0"/>
              <a:t>Fermented/intoxicating - </a:t>
            </a:r>
            <a:r>
              <a:rPr lang="en-US" sz="2800" b="1" dirty="0">
                <a:solidFill>
                  <a:srgbClr val="C00000"/>
                </a:solidFill>
              </a:rPr>
              <a:t>Gen. 9:21</a:t>
            </a:r>
            <a:endParaRPr lang="en-US" sz="2800" b="1" dirty="0"/>
          </a:p>
          <a:p>
            <a:pPr lvl="1"/>
            <a:r>
              <a:rPr lang="en-US" sz="2800" b="1" dirty="0"/>
              <a:t>Fresh grape juice – “new wine” - </a:t>
            </a:r>
            <a:r>
              <a:rPr lang="en-US" sz="2800" b="1" dirty="0">
                <a:solidFill>
                  <a:srgbClr val="C00000"/>
                </a:solidFill>
              </a:rPr>
              <a:t>Matt. 9:17</a:t>
            </a:r>
            <a:endParaRPr lang="en-US" sz="2800" b="1" dirty="0"/>
          </a:p>
          <a:p>
            <a:pPr lvl="1"/>
            <a:r>
              <a:rPr lang="en-US" sz="2800" b="1" dirty="0"/>
              <a:t>Still in the cluster - </a:t>
            </a:r>
            <a:r>
              <a:rPr lang="en-US" sz="2800" b="1" dirty="0">
                <a:solidFill>
                  <a:srgbClr val="C00000"/>
                </a:solidFill>
              </a:rPr>
              <a:t>Is. 65:8</a:t>
            </a:r>
            <a:endParaRPr lang="en-US" sz="2800" b="1" dirty="0"/>
          </a:p>
        </p:txBody>
      </p:sp>
    </p:spTree>
    <p:extLst>
      <p:ext uri="{BB962C8B-B14F-4D97-AF65-F5344CB8AC3E}">
        <p14:creationId xmlns:p14="http://schemas.microsoft.com/office/powerpoint/2010/main" val="9182407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DF7A-7703-4886-9692-05F08E194E36}"/>
              </a:ext>
            </a:extLst>
          </p:cNvPr>
          <p:cNvSpPr>
            <a:spLocks noGrp="1"/>
          </p:cNvSpPr>
          <p:nvPr>
            <p:ph type="title"/>
          </p:nvPr>
        </p:nvSpPr>
        <p:spPr/>
        <p:txBody>
          <a:bodyPr>
            <a:normAutofit fontScale="90000"/>
          </a:bodyPr>
          <a:lstStyle/>
          <a:p>
            <a:pPr algn="ctr"/>
            <a:r>
              <a:rPr lang="en-US" b="1" dirty="0">
                <a:latin typeface="+mn-lt"/>
              </a:rPr>
              <a:t>Did the Jews know how to preserve unfermented grape juice?</a:t>
            </a:r>
          </a:p>
        </p:txBody>
      </p:sp>
      <p:sp>
        <p:nvSpPr>
          <p:cNvPr id="3" name="Content Placeholder 2">
            <a:extLst>
              <a:ext uri="{FF2B5EF4-FFF2-40B4-BE49-F238E27FC236}">
                <a16:creationId xmlns:a16="http://schemas.microsoft.com/office/drawing/2014/main" id="{E208AF27-B2CF-4F39-A072-D072445F55E2}"/>
              </a:ext>
            </a:extLst>
          </p:cNvPr>
          <p:cNvSpPr>
            <a:spLocks noGrp="1"/>
          </p:cNvSpPr>
          <p:nvPr>
            <p:ph idx="1"/>
          </p:nvPr>
        </p:nvSpPr>
        <p:spPr/>
        <p:txBody>
          <a:bodyPr/>
          <a:lstStyle/>
          <a:p>
            <a:r>
              <a:rPr lang="en-US" b="1" dirty="0"/>
              <a:t>The grape juice could be filtered, removing the solid parts that contained most of the natural yeast. </a:t>
            </a:r>
          </a:p>
          <a:p>
            <a:r>
              <a:rPr lang="en-US" b="1" dirty="0"/>
              <a:t>The grape juice could be boiled, removing all the yeast and increasing the sugar content – making fermentation impossible. </a:t>
            </a:r>
          </a:p>
          <a:p>
            <a:r>
              <a:rPr lang="en-US" b="1" dirty="0"/>
              <a:t>Grape juice was boiled into a thick syrup, kept in jars under cool water, and mixed with water at a later time to be consumed. </a:t>
            </a:r>
          </a:p>
        </p:txBody>
      </p:sp>
    </p:spTree>
    <p:extLst>
      <p:ext uri="{BB962C8B-B14F-4D97-AF65-F5344CB8AC3E}">
        <p14:creationId xmlns:p14="http://schemas.microsoft.com/office/powerpoint/2010/main" val="3014240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769</Words>
  <Application>Microsoft Office PowerPoint</Application>
  <PresentationFormat>On-screen Show (4:3)</PresentationFormat>
  <Paragraphs>55</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2_Office Theme</vt:lpstr>
      <vt:lpstr>3_Office Theme</vt:lpstr>
      <vt:lpstr>PowerPoint Presentation</vt:lpstr>
      <vt:lpstr>Questions About  Christians Drinking Alcohol</vt:lpstr>
      <vt:lpstr>PowerPoint Presentation</vt:lpstr>
      <vt:lpstr>PowerPoint Presentation</vt:lpstr>
      <vt:lpstr>PowerPoint Presentation</vt:lpstr>
      <vt:lpstr>PowerPoint Presentation</vt:lpstr>
      <vt:lpstr>Did Jesus drink wine? </vt:lpstr>
      <vt:lpstr>Bible Use of the Word “Wine”</vt:lpstr>
      <vt:lpstr>Did the Jews know how to preserve unfermented grape juice?</vt:lpstr>
      <vt:lpstr>Alcohol Content of Ancient Wines</vt:lpstr>
      <vt:lpstr>Jesus Turned Water into Wine John 2:1-11</vt:lpstr>
      <vt:lpstr>PowerPoint Presentation</vt:lpstr>
      <vt:lpstr>PowerPoint Presentation</vt:lpstr>
      <vt:lpstr>PowerPoint Presentation</vt:lpstr>
      <vt:lpstr>PowerPoint Presentation</vt:lpstr>
      <vt:lpstr>1 Peter 4:1-4</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113</cp:revision>
  <dcterms:created xsi:type="dcterms:W3CDTF">2008-03-16T18:22:36Z</dcterms:created>
  <dcterms:modified xsi:type="dcterms:W3CDTF">2022-01-30T22:08:56Z</dcterms:modified>
</cp:coreProperties>
</file>