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72" r:id="rId2"/>
  </p:sldMasterIdLst>
  <p:notesMasterIdLst>
    <p:notesMasterId r:id="rId17"/>
  </p:notesMasterIdLst>
  <p:sldIdLst>
    <p:sldId id="590" r:id="rId3"/>
    <p:sldId id="591" r:id="rId4"/>
    <p:sldId id="274" r:id="rId5"/>
    <p:sldId id="256" r:id="rId6"/>
    <p:sldId id="592" r:id="rId7"/>
    <p:sldId id="295" r:id="rId8"/>
    <p:sldId id="297" r:id="rId9"/>
    <p:sldId id="296" r:id="rId10"/>
    <p:sldId id="298" r:id="rId11"/>
    <p:sldId id="275" r:id="rId12"/>
    <p:sldId id="299" r:id="rId13"/>
    <p:sldId id="300" r:id="rId14"/>
    <p:sldId id="301" r:id="rId15"/>
    <p:sldId id="59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96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45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67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96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46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103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09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22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485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559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B2291-DE2D-431C-8FE3-7550865DF5BF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450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7483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DED0F-EFE2-40A4-B473-1C701430B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Good Works that Help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DCCF3-7DE8-4444-8E29-E4A4B1424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Make or buy something for one in need.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Clean house, yard work, shovel driveway.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Help with home or auto maintenance or repair.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House sit, get mail, watch pets while someone is out of town.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Sign up for a meal list.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Give to the flower fund.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Share produce or flowers from your garden.</a:t>
            </a:r>
          </a:p>
        </p:txBody>
      </p:sp>
    </p:spTree>
    <p:extLst>
      <p:ext uri="{BB962C8B-B14F-4D97-AF65-F5344CB8AC3E}">
        <p14:creationId xmlns:p14="http://schemas.microsoft.com/office/powerpoint/2010/main" val="260533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DED0F-EFE2-40A4-B473-1C701430B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Good Works that Help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DCCF3-7DE8-4444-8E29-E4A4B1424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Watch children for young couples.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Older women are to admonish the younger (Titus 2:3-5).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Give rides to appointments.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Help those who are caring for loved ones. </a:t>
            </a:r>
          </a:p>
        </p:txBody>
      </p:sp>
    </p:spTree>
    <p:extLst>
      <p:ext uri="{BB962C8B-B14F-4D97-AF65-F5344CB8AC3E}">
        <p14:creationId xmlns:p14="http://schemas.microsoft.com/office/powerpoint/2010/main" val="256233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DED0F-EFE2-40A4-B473-1C701430B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Good Works that Help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DCCF3-7DE8-4444-8E29-E4A4B1424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Host a get together, singing, game night in your home.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Help newcomers to the area get settled in.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 a listening ear to those who are struggling. </a:t>
            </a:r>
          </a:p>
          <a:p>
            <a:pPr>
              <a:spcBef>
                <a:spcPts val="0"/>
              </a:spcBef>
            </a:pP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Help people find legal or financial help. </a:t>
            </a:r>
          </a:p>
        </p:txBody>
      </p:sp>
    </p:spTree>
    <p:extLst>
      <p:ext uri="{BB962C8B-B14F-4D97-AF65-F5344CB8AC3E}">
        <p14:creationId xmlns:p14="http://schemas.microsoft.com/office/powerpoint/2010/main" val="427833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at Motivates You To Help Others?">
            <a:extLst>
              <a:ext uri="{FF2B5EF4-FFF2-40B4-BE49-F238E27FC236}">
                <a16:creationId xmlns:a16="http://schemas.microsoft.com/office/drawing/2014/main" id="{C682776C-9518-48D9-B73A-309CD1AAD3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10"/>
          <a:stretch/>
        </p:blipFill>
        <p:spPr bwMode="auto">
          <a:xfrm>
            <a:off x="528637" y="374062"/>
            <a:ext cx="8086725" cy="4808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1DAAB0-1915-4F77-BE5B-1B08C33C4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74473"/>
            <a:ext cx="7886700" cy="3061854"/>
          </a:xfrm>
        </p:spPr>
        <p:txBody>
          <a:bodyPr>
            <a:normAutofit/>
          </a:bodyPr>
          <a:lstStyle/>
          <a:p>
            <a:r>
              <a:rPr lang="en-US" sz="3200" b="1" dirty="0"/>
              <a:t>We have been richly </a:t>
            </a:r>
            <a:br>
              <a:rPr lang="en-US" sz="3200" b="1" dirty="0"/>
            </a:br>
            <a:r>
              <a:rPr lang="en-US" sz="3200" b="1" dirty="0"/>
              <a:t>blessed by God. </a:t>
            </a:r>
          </a:p>
          <a:p>
            <a:r>
              <a:rPr lang="en-US" sz="3200" b="1" dirty="0"/>
              <a:t>God is watching to see what </a:t>
            </a:r>
            <a:br>
              <a:rPr lang="en-US" sz="3200" b="1" dirty="0"/>
            </a:br>
            <a:r>
              <a:rPr lang="en-US" sz="3200" b="1" dirty="0"/>
              <a:t>kind of stewards we are with His blessings. </a:t>
            </a:r>
          </a:p>
          <a:p>
            <a:r>
              <a:rPr lang="en-US" sz="3200" b="1" dirty="0"/>
              <a:t>Matthew 25:34-40</a:t>
            </a:r>
          </a:p>
        </p:txBody>
      </p:sp>
    </p:spTree>
    <p:extLst>
      <p:ext uri="{BB962C8B-B14F-4D97-AF65-F5344CB8AC3E}">
        <p14:creationId xmlns:p14="http://schemas.microsoft.com/office/powerpoint/2010/main" val="2918887663"/>
      </p:ext>
    </p:extLst>
  </p:cSld>
  <p:clrMapOvr>
    <a:masterClrMapping/>
  </p:clrMapOvr>
  <p:transition spd="slow"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70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0E2E9E-AAA6-4F72-A023-F33EFB4005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Zealous for Good Works</a:t>
            </a:r>
            <a:br>
              <a:rPr lang="en-US" b="1" dirty="0">
                <a:latin typeface="+mn-lt"/>
              </a:rPr>
            </a:br>
            <a:r>
              <a:rPr lang="en-US" sz="3600" b="1" dirty="0">
                <a:latin typeface="+mn-lt"/>
              </a:rPr>
              <a:t>Titus 2:14</a:t>
            </a:r>
          </a:p>
        </p:txBody>
      </p:sp>
      <p:pic>
        <p:nvPicPr>
          <p:cNvPr id="6" name="Picture 2" descr="28,587 Fire Flames Heat Background Photos - Free &amp; Royalty-Free Stock  Photos from Dreamstime">
            <a:extLst>
              <a:ext uri="{FF2B5EF4-FFF2-40B4-BE49-F238E27FC236}">
                <a16:creationId xmlns:a16="http://schemas.microsoft.com/office/drawing/2014/main" id="{C3509871-8CEB-4BC3-A503-E8489A7477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" y="4426226"/>
            <a:ext cx="9131577" cy="248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72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1755-FBB9-49BA-A2F6-C45EC63F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EC75-FBDD-4451-ABF7-A1F10E83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“great energy or enthusiasm in </a:t>
            </a:r>
            <a:br>
              <a:rPr lang="en-US" b="1" dirty="0"/>
            </a:br>
            <a:r>
              <a:rPr lang="en-US" b="1" dirty="0"/>
              <a:t>pursuit of a cause or objective” </a:t>
            </a:r>
          </a:p>
          <a:p>
            <a:endParaRPr lang="en-US" b="1" dirty="0"/>
          </a:p>
          <a:p>
            <a:r>
              <a:rPr lang="en-US" b="1" dirty="0"/>
              <a:t>Translated from Greek </a:t>
            </a:r>
            <a:br>
              <a:rPr lang="en-US" b="1" dirty="0"/>
            </a:br>
            <a:r>
              <a:rPr lang="en-US" b="1" dirty="0"/>
              <a:t>word </a:t>
            </a:r>
            <a:r>
              <a:rPr lang="en-US" b="1" i="1" dirty="0" err="1"/>
              <a:t>zelos</a:t>
            </a:r>
            <a:r>
              <a:rPr lang="en-US" b="1" dirty="0"/>
              <a:t>.</a:t>
            </a:r>
          </a:p>
          <a:p>
            <a:r>
              <a:rPr lang="en-US" b="1" dirty="0"/>
              <a:t>“to be hot, or heat” </a:t>
            </a:r>
          </a:p>
        </p:txBody>
      </p:sp>
      <p:pic>
        <p:nvPicPr>
          <p:cNvPr id="1026" name="Picture 2" descr="Campfire clipart transparent - Clipart World">
            <a:extLst>
              <a:ext uri="{FF2B5EF4-FFF2-40B4-BE49-F238E27FC236}">
                <a16:creationId xmlns:a16="http://schemas.microsoft.com/office/drawing/2014/main" id="{AB51BFAD-CB64-4D2A-9AF5-8DD14A145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2916" y="2965176"/>
            <a:ext cx="2253276" cy="321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87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at Motivates You To Help Others?">
            <a:extLst>
              <a:ext uri="{FF2B5EF4-FFF2-40B4-BE49-F238E27FC236}">
                <a16:creationId xmlns:a16="http://schemas.microsoft.com/office/drawing/2014/main" id="{C682776C-9518-48D9-B73A-309CD1AAD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" y="733425"/>
            <a:ext cx="8086725" cy="539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A0253D-C091-48FF-AF28-A16436711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637" y="5098473"/>
            <a:ext cx="6294630" cy="1149918"/>
          </a:xfrm>
        </p:spPr>
        <p:txBody>
          <a:bodyPr>
            <a:noAutofit/>
          </a:bodyPr>
          <a:lstStyle/>
          <a:p>
            <a:pPr algn="l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Helping Others</a:t>
            </a:r>
          </a:p>
        </p:txBody>
      </p:sp>
    </p:spTree>
    <p:extLst>
      <p:ext uri="{BB962C8B-B14F-4D97-AF65-F5344CB8AC3E}">
        <p14:creationId xmlns:p14="http://schemas.microsoft.com/office/powerpoint/2010/main" val="420327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Titus 2:14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983"/>
            <a:ext cx="7886700" cy="47589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“Who gave Himself for us, that He might redeem us from every lawless deed </a:t>
            </a:r>
            <a:br>
              <a:rPr lang="en-US" sz="3600" b="1" dirty="0"/>
            </a:br>
            <a:r>
              <a:rPr lang="en-US" sz="3600" b="1" dirty="0"/>
              <a:t>and purify for Himself </a:t>
            </a:r>
            <a:br>
              <a:rPr lang="en-US" sz="3600" b="1" dirty="0"/>
            </a:br>
            <a:r>
              <a:rPr lang="en-US" sz="3600" b="1" dirty="0"/>
              <a:t>His own special people, </a:t>
            </a:r>
            <a:br>
              <a:rPr lang="en-US" sz="3600" b="1" dirty="0"/>
            </a:br>
            <a:r>
              <a:rPr lang="en-US" sz="3600" b="1" dirty="0"/>
              <a:t>zealous for good works.” 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2449581" y="4703037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91961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Titus 3:1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983"/>
            <a:ext cx="7886700" cy="47589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“Remind them to be subject to rulers and authorities, to obey, </a:t>
            </a:r>
            <a:br>
              <a:rPr lang="en-US" sz="3600" b="1" dirty="0"/>
            </a:br>
            <a:r>
              <a:rPr lang="en-US" sz="3600" b="1" dirty="0"/>
              <a:t>to </a:t>
            </a:r>
            <a:r>
              <a:rPr lang="en-US" sz="3600" b="1" dirty="0">
                <a:highlight>
                  <a:srgbClr val="FFFF00"/>
                </a:highlight>
              </a:rPr>
              <a:t>be ready for every good work</a:t>
            </a:r>
            <a:r>
              <a:rPr lang="en-US" sz="3600" b="1" dirty="0"/>
              <a:t>.” 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2449581" y="4703037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123873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Titus 3:8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983"/>
            <a:ext cx="7886700" cy="47589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“This is a faithful saying, and these things I want you to affirm constantly, that those who have believed in God should </a:t>
            </a:r>
            <a:r>
              <a:rPr lang="en-US" sz="3600" b="1" dirty="0">
                <a:highlight>
                  <a:srgbClr val="FFFF00"/>
                </a:highlight>
              </a:rPr>
              <a:t>be careful to maintain good works</a:t>
            </a:r>
            <a:r>
              <a:rPr lang="en-US" sz="3600" b="1" dirty="0"/>
              <a:t>. These things are good and profitable to men.” 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2449581" y="4703037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180665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Titus 3:14 </a:t>
            </a:r>
            <a:r>
              <a:rPr lang="en-US" sz="3200" b="1" dirty="0">
                <a:latin typeface="+mn-lt"/>
              </a:rPr>
              <a:t>NASU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983"/>
            <a:ext cx="7886700" cy="47589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“Our people must also learn </a:t>
            </a:r>
            <a:br>
              <a:rPr lang="en-US" sz="3600" b="1" dirty="0"/>
            </a:br>
            <a:r>
              <a:rPr lang="en-US" sz="3600" b="1" dirty="0"/>
              <a:t>to </a:t>
            </a:r>
            <a:r>
              <a:rPr lang="en-US" sz="3600" b="1" dirty="0">
                <a:highlight>
                  <a:srgbClr val="FFFF00"/>
                </a:highlight>
              </a:rPr>
              <a:t>engage in good deeds</a:t>
            </a:r>
            <a:r>
              <a:rPr lang="en-US" sz="3600" b="1" dirty="0"/>
              <a:t> </a:t>
            </a:r>
            <a:br>
              <a:rPr lang="en-US" sz="3600" b="1" dirty="0"/>
            </a:br>
            <a:r>
              <a:rPr lang="en-US" sz="3600" b="1" dirty="0"/>
              <a:t>to </a:t>
            </a:r>
            <a:r>
              <a:rPr lang="en-US" sz="3600" b="1" dirty="0">
                <a:highlight>
                  <a:srgbClr val="FFFF00"/>
                </a:highlight>
              </a:rPr>
              <a:t>meet pressing needs</a:t>
            </a:r>
            <a:r>
              <a:rPr lang="en-US" sz="3600" b="1" dirty="0"/>
              <a:t>, </a:t>
            </a:r>
            <a:br>
              <a:rPr lang="en-US" sz="3600" b="1" dirty="0"/>
            </a:br>
            <a:r>
              <a:rPr lang="en-US" sz="3600" b="1" dirty="0"/>
              <a:t>so that they will not be unfruitful.”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2449581" y="4703037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8111904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4B802-0793-4557-A493-B57DB5F5B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Example of the Early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B79CE-0E9A-433C-8772-674D247BA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Acts 2:44-45</a:t>
            </a:r>
          </a:p>
          <a:p>
            <a:r>
              <a:rPr lang="en-US" sz="3200" b="1" dirty="0"/>
              <a:t>Acts 4:32, 34-35</a:t>
            </a:r>
          </a:p>
          <a:p>
            <a:r>
              <a:rPr lang="en-US" sz="3200" b="1" dirty="0"/>
              <a:t>Acts 9:36-39</a:t>
            </a:r>
          </a:p>
          <a:p>
            <a:r>
              <a:rPr lang="en-US" sz="3200" b="1" dirty="0"/>
              <a:t>Acts 11:27-30</a:t>
            </a:r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84430416-2BA1-408C-9872-C47265A683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4350328" y="4500413"/>
            <a:ext cx="3906040" cy="167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34648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367</Words>
  <Application>Microsoft Office PowerPoint</Application>
  <PresentationFormat>On-screen Show (4:3)</PresentationFormat>
  <Paragraphs>41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3_Office Theme</vt:lpstr>
      <vt:lpstr>1_Office Theme</vt:lpstr>
      <vt:lpstr>PowerPoint Presentation</vt:lpstr>
      <vt:lpstr>Zealous for Good Works Titus 2:14</vt:lpstr>
      <vt:lpstr>What is Zeal?</vt:lpstr>
      <vt:lpstr>Helping Others</vt:lpstr>
      <vt:lpstr>Titus 2:14</vt:lpstr>
      <vt:lpstr>Titus 3:1</vt:lpstr>
      <vt:lpstr>Titus 3:8</vt:lpstr>
      <vt:lpstr>Titus 3:14 NASU</vt:lpstr>
      <vt:lpstr>The Example of the Early Church</vt:lpstr>
      <vt:lpstr>Good Works that Help Others</vt:lpstr>
      <vt:lpstr>Good Works that Help Others</vt:lpstr>
      <vt:lpstr>Good Works that Help Others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108</cp:revision>
  <dcterms:created xsi:type="dcterms:W3CDTF">2008-03-16T18:22:36Z</dcterms:created>
  <dcterms:modified xsi:type="dcterms:W3CDTF">2022-01-09T20:39:43Z</dcterms:modified>
</cp:coreProperties>
</file>