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 id="2147483758" r:id="rId2"/>
  </p:sldMasterIdLst>
  <p:notesMasterIdLst>
    <p:notesMasterId r:id="rId17"/>
  </p:notesMasterIdLst>
  <p:sldIdLst>
    <p:sldId id="259" r:id="rId3"/>
    <p:sldId id="574" r:id="rId4"/>
    <p:sldId id="575" r:id="rId5"/>
    <p:sldId id="256" r:id="rId6"/>
    <p:sldId id="576" r:id="rId7"/>
    <p:sldId id="577" r:id="rId8"/>
    <p:sldId id="578" r:id="rId9"/>
    <p:sldId id="579" r:id="rId10"/>
    <p:sldId id="281" r:id="rId11"/>
    <p:sldId id="282" r:id="rId12"/>
    <p:sldId id="580" r:id="rId13"/>
    <p:sldId id="581" r:id="rId14"/>
    <p:sldId id="283" r:id="rId15"/>
    <p:sldId id="58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9" d="100"/>
          <a:sy n="79" d="100"/>
        </p:scale>
        <p:origin x="118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950498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310177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EB2291-DE2D-431C-8FE3-7550865DF5BF}"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936676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EB2291-DE2D-431C-8FE3-7550865DF5BF}"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2135947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EB2291-DE2D-431C-8FE3-7550865DF5BF}" type="datetimeFigureOut">
              <a:rPr lang="en-US" smtClean="0"/>
              <a:t>12/26/2021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606013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EB2291-DE2D-431C-8FE3-7550865DF5BF}" type="datetimeFigureOut">
              <a:rPr lang="en-US" smtClean="0"/>
              <a:t>12/26/2021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2071067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B2291-DE2D-431C-8FE3-7550865DF5BF}" type="datetimeFigureOut">
              <a:rPr lang="en-US" smtClean="0"/>
              <a:t>12/26/2021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19512705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599758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EB2291-DE2D-431C-8FE3-7550865DF5BF}"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802685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752816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EB2291-DE2D-431C-8FE3-7550865DF5BF}"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E324B-DB37-42D5-8ADB-2A1F8E389AEA}" type="slidenum">
              <a:rPr lang="en-US" smtClean="0"/>
              <a:t>‹#›</a:t>
            </a:fld>
            <a:endParaRPr lang="en-US"/>
          </a:p>
        </p:txBody>
      </p:sp>
    </p:spTree>
    <p:extLst>
      <p:ext uri="{BB962C8B-B14F-4D97-AF65-F5344CB8AC3E}">
        <p14:creationId xmlns:p14="http://schemas.microsoft.com/office/powerpoint/2010/main" val="2547637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12/26/2021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EB2291-DE2D-431C-8FE3-7550865DF5BF}" type="datetimeFigureOut">
              <a:rPr lang="en-US" smtClean="0"/>
              <a:t>12/26/2021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E324B-DB37-42D5-8ADB-2A1F8E389AEA}" type="slidenum">
              <a:rPr lang="en-US" smtClean="0"/>
              <a:t>‹#›</a:t>
            </a:fld>
            <a:endParaRPr lang="en-US"/>
          </a:p>
        </p:txBody>
      </p:sp>
    </p:spTree>
    <p:extLst>
      <p:ext uri="{BB962C8B-B14F-4D97-AF65-F5344CB8AC3E}">
        <p14:creationId xmlns:p14="http://schemas.microsoft.com/office/powerpoint/2010/main" val="1784989125"/>
      </p:ext>
    </p:extLst>
  </p:cSld>
  <p:clrMap bg1="dk1" tx1="lt1" bg2="dk2" tx2="lt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5489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a:t>
            </a:r>
            <a:r>
              <a:rPr lang="en-US" sz="3600" b="1" u="sng" dirty="0">
                <a:highlight>
                  <a:srgbClr val="FFFF00"/>
                </a:highlight>
              </a:rPr>
              <a:t>teaching</a:t>
            </a:r>
            <a:r>
              <a:rPr lang="en-US" sz="3600" b="1" dirty="0"/>
              <a:t> and </a:t>
            </a:r>
            <a:r>
              <a:rPr lang="en-US" sz="3600" b="1" u="sng" dirty="0">
                <a:highlight>
                  <a:srgbClr val="FFFF00"/>
                </a:highlight>
              </a:rPr>
              <a:t>admonishing</a:t>
            </a:r>
            <a:r>
              <a:rPr lang="en-US" sz="3600" b="1" dirty="0"/>
              <a:t> </a:t>
            </a:r>
            <a:r>
              <a:rPr lang="en-US" sz="3600" b="1" dirty="0">
                <a:highlight>
                  <a:srgbClr val="FFFF00"/>
                </a:highlight>
              </a:rPr>
              <a:t>one another</a:t>
            </a:r>
            <a:r>
              <a:rPr lang="en-US" sz="3600" b="1" dirty="0"/>
              <a:t> in psalms and hymns and spiritual songs, singing with grace in your hearts to the Lord.”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084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32185-F256-4373-A731-70CE876BF18C}"/>
              </a:ext>
            </a:extLst>
          </p:cNvPr>
          <p:cNvSpPr>
            <a:spLocks noGrp="1"/>
          </p:cNvSpPr>
          <p:nvPr>
            <p:ph type="title"/>
          </p:nvPr>
        </p:nvSpPr>
        <p:spPr/>
        <p:txBody>
          <a:bodyPr/>
          <a:lstStyle/>
          <a:p>
            <a:pPr algn="ctr"/>
            <a:r>
              <a:rPr lang="en-US" b="1" dirty="0">
                <a:latin typeface="+mn-lt"/>
              </a:rPr>
              <a:t>To accomplish this…</a:t>
            </a:r>
          </a:p>
        </p:txBody>
      </p:sp>
      <p:sp>
        <p:nvSpPr>
          <p:cNvPr id="3" name="Content Placeholder 2">
            <a:extLst>
              <a:ext uri="{FF2B5EF4-FFF2-40B4-BE49-F238E27FC236}">
                <a16:creationId xmlns:a16="http://schemas.microsoft.com/office/drawing/2014/main" id="{97D7178F-58C1-4E0D-A1FB-E7061B077B04}"/>
              </a:ext>
            </a:extLst>
          </p:cNvPr>
          <p:cNvSpPr>
            <a:spLocks noGrp="1"/>
          </p:cNvSpPr>
          <p:nvPr>
            <p:ph idx="1"/>
          </p:nvPr>
        </p:nvSpPr>
        <p:spPr/>
        <p:txBody>
          <a:bodyPr>
            <a:normAutofit/>
          </a:bodyPr>
          <a:lstStyle/>
          <a:p>
            <a:pPr marL="514350" indent="-514350">
              <a:buFont typeface="+mj-lt"/>
              <a:buAutoNum type="arabicPeriod"/>
            </a:pPr>
            <a:r>
              <a:rPr lang="en-US" sz="3200" b="1" dirty="0"/>
              <a:t>We must be present. </a:t>
            </a:r>
          </a:p>
          <a:p>
            <a:pPr marL="514350" indent="-514350">
              <a:buFont typeface="+mj-lt"/>
              <a:buAutoNum type="arabicPeriod"/>
            </a:pPr>
            <a:r>
              <a:rPr lang="en-US" sz="3200" b="1" dirty="0"/>
              <a:t>We must be participating. </a:t>
            </a:r>
          </a:p>
          <a:p>
            <a:pPr marL="514350" indent="-514350">
              <a:buFont typeface="+mj-lt"/>
              <a:buAutoNum type="arabicPeriod"/>
            </a:pPr>
            <a:r>
              <a:rPr lang="en-US" sz="3200" b="1" dirty="0"/>
              <a:t>Songs must be scriptural.  </a:t>
            </a:r>
          </a:p>
        </p:txBody>
      </p:sp>
      <p:pic>
        <p:nvPicPr>
          <p:cNvPr id="5" name="Picture 2" descr="The Power of Congregational Singing | by David Toledo | David Toledo —  Husband, Father, Professor, Worshiper">
            <a:extLst>
              <a:ext uri="{FF2B5EF4-FFF2-40B4-BE49-F238E27FC236}">
                <a16:creationId xmlns:a16="http://schemas.microsoft.com/office/drawing/2014/main" id="{8BBF1204-EAF5-4387-BE0C-C94E3EC104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64181" y="3631367"/>
            <a:ext cx="4617027" cy="3078018"/>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2143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teaching and admonishing one another in </a:t>
            </a:r>
            <a:r>
              <a:rPr lang="en-US" sz="3600" b="1" dirty="0">
                <a:highlight>
                  <a:srgbClr val="FFFF00"/>
                </a:highlight>
              </a:rPr>
              <a:t>psalms</a:t>
            </a:r>
            <a:r>
              <a:rPr lang="en-US" sz="3600" b="1" dirty="0"/>
              <a:t> and </a:t>
            </a:r>
            <a:r>
              <a:rPr lang="en-US" sz="3600" b="1" dirty="0">
                <a:highlight>
                  <a:srgbClr val="FFFF00"/>
                </a:highlight>
              </a:rPr>
              <a:t>hymns</a:t>
            </a:r>
            <a:r>
              <a:rPr lang="en-US" sz="3600" b="1" dirty="0"/>
              <a:t> and </a:t>
            </a:r>
            <a:r>
              <a:rPr lang="en-US" sz="3600" b="1" dirty="0">
                <a:highlight>
                  <a:srgbClr val="FFFF00"/>
                </a:highlight>
              </a:rPr>
              <a:t>spiritual songs</a:t>
            </a:r>
            <a:r>
              <a:rPr lang="en-US" sz="3600" b="1" dirty="0"/>
              <a:t>, singing with grace in your hearts to the Lord.”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34544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32185-F256-4373-A731-70CE876BF18C}"/>
              </a:ext>
            </a:extLst>
          </p:cNvPr>
          <p:cNvSpPr>
            <a:spLocks noGrp="1"/>
          </p:cNvSpPr>
          <p:nvPr>
            <p:ph type="title"/>
          </p:nvPr>
        </p:nvSpPr>
        <p:spPr/>
        <p:txBody>
          <a:bodyPr/>
          <a:lstStyle/>
          <a:p>
            <a:pPr algn="ctr"/>
            <a:r>
              <a:rPr lang="en-US" b="1" dirty="0">
                <a:latin typeface="+mn-lt"/>
              </a:rPr>
              <a:t>To accomplish this…</a:t>
            </a:r>
          </a:p>
        </p:txBody>
      </p:sp>
      <p:sp>
        <p:nvSpPr>
          <p:cNvPr id="3" name="Content Placeholder 2">
            <a:extLst>
              <a:ext uri="{FF2B5EF4-FFF2-40B4-BE49-F238E27FC236}">
                <a16:creationId xmlns:a16="http://schemas.microsoft.com/office/drawing/2014/main" id="{97D7178F-58C1-4E0D-A1FB-E7061B077B04}"/>
              </a:ext>
            </a:extLst>
          </p:cNvPr>
          <p:cNvSpPr>
            <a:spLocks noGrp="1"/>
          </p:cNvSpPr>
          <p:nvPr>
            <p:ph idx="1"/>
          </p:nvPr>
        </p:nvSpPr>
        <p:spPr/>
        <p:txBody>
          <a:bodyPr>
            <a:normAutofit/>
          </a:bodyPr>
          <a:lstStyle/>
          <a:p>
            <a:pPr marL="514350" indent="-514350">
              <a:buFont typeface="+mj-lt"/>
              <a:buAutoNum type="arabicPeriod"/>
            </a:pPr>
            <a:r>
              <a:rPr lang="en-US" sz="3200" b="1" dirty="0"/>
              <a:t>We must be present. </a:t>
            </a:r>
          </a:p>
          <a:p>
            <a:pPr marL="514350" indent="-514350">
              <a:buFont typeface="+mj-lt"/>
              <a:buAutoNum type="arabicPeriod"/>
            </a:pPr>
            <a:r>
              <a:rPr lang="en-US" sz="3200" b="1" dirty="0"/>
              <a:t>We must be participating. </a:t>
            </a:r>
          </a:p>
          <a:p>
            <a:pPr marL="514350" indent="-514350">
              <a:buFont typeface="+mj-lt"/>
              <a:buAutoNum type="arabicPeriod"/>
            </a:pPr>
            <a:r>
              <a:rPr lang="en-US" sz="3200" b="1" dirty="0"/>
              <a:t>Songs must be scriptural. </a:t>
            </a:r>
          </a:p>
          <a:p>
            <a:pPr marL="514350" indent="-514350">
              <a:buFont typeface="+mj-lt"/>
              <a:buAutoNum type="arabicPeriod"/>
            </a:pPr>
            <a:r>
              <a:rPr lang="en-US" sz="3200" b="1" dirty="0"/>
              <a:t>Songs must be understood. </a:t>
            </a:r>
          </a:p>
        </p:txBody>
      </p:sp>
      <p:pic>
        <p:nvPicPr>
          <p:cNvPr id="3074" name="Picture 2" descr="HFW Blue">
            <a:extLst>
              <a:ext uri="{FF2B5EF4-FFF2-40B4-BE49-F238E27FC236}">
                <a16:creationId xmlns:a16="http://schemas.microsoft.com/office/drawing/2014/main" id="{9DC55842-7C68-43D2-9E53-80FDD24A58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5311" y="3429000"/>
            <a:ext cx="1960879" cy="3063874"/>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3159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5770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0E2E9E-AAA6-4F72-A023-F33EFB400525}"/>
              </a:ext>
            </a:extLst>
          </p:cNvPr>
          <p:cNvSpPr>
            <a:spLocks noGrp="1"/>
          </p:cNvSpPr>
          <p:nvPr>
            <p:ph type="ctrTitle"/>
          </p:nvPr>
        </p:nvSpPr>
        <p:spPr/>
        <p:txBody>
          <a:bodyPr/>
          <a:lstStyle/>
          <a:p>
            <a:r>
              <a:rPr lang="en-US" b="1" dirty="0">
                <a:latin typeface="+mn-lt"/>
              </a:rPr>
              <a:t>Zealous for Good Works</a:t>
            </a:r>
            <a:br>
              <a:rPr lang="en-US" b="1" dirty="0">
                <a:latin typeface="+mn-lt"/>
              </a:rPr>
            </a:br>
            <a:r>
              <a:rPr lang="en-US" sz="3600" b="1" dirty="0">
                <a:latin typeface="+mn-lt"/>
              </a:rPr>
              <a:t>Titus 2:14</a:t>
            </a:r>
          </a:p>
        </p:txBody>
      </p:sp>
      <p:pic>
        <p:nvPicPr>
          <p:cNvPr id="6" name="Picture 2" descr="28,587 Fire Flames Heat Background Photos - Free &amp; Royalty-Free Stock  Photos from Dreamstime">
            <a:extLst>
              <a:ext uri="{FF2B5EF4-FFF2-40B4-BE49-F238E27FC236}">
                <a16:creationId xmlns:a16="http://schemas.microsoft.com/office/drawing/2014/main" id="{C3509871-8CEB-4BC3-A503-E8489A7477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23" y="4426226"/>
            <a:ext cx="9131577" cy="24847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1721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BB2CB8-E099-4C7E-86D8-5A6B9B955BA1}"/>
              </a:ext>
            </a:extLst>
          </p:cNvPr>
          <p:cNvSpPr>
            <a:spLocks noGrp="1"/>
          </p:cNvSpPr>
          <p:nvPr>
            <p:ph type="title"/>
          </p:nvPr>
        </p:nvSpPr>
        <p:spPr/>
        <p:txBody>
          <a:bodyPr/>
          <a:lstStyle/>
          <a:p>
            <a:pPr algn="ctr"/>
            <a:r>
              <a:rPr lang="en-US" b="1" dirty="0">
                <a:latin typeface="+mn-lt"/>
              </a:rPr>
              <a:t>Zealous for Good Works</a:t>
            </a:r>
          </a:p>
        </p:txBody>
      </p:sp>
      <p:sp>
        <p:nvSpPr>
          <p:cNvPr id="5" name="Content Placeholder 4">
            <a:extLst>
              <a:ext uri="{FF2B5EF4-FFF2-40B4-BE49-F238E27FC236}">
                <a16:creationId xmlns:a16="http://schemas.microsoft.com/office/drawing/2014/main" id="{3D80D405-F872-4F19-948C-EA89D372188E}"/>
              </a:ext>
            </a:extLst>
          </p:cNvPr>
          <p:cNvSpPr>
            <a:spLocks noGrp="1"/>
          </p:cNvSpPr>
          <p:nvPr>
            <p:ph sz="half" idx="1"/>
          </p:nvPr>
        </p:nvSpPr>
        <p:spPr/>
        <p:txBody>
          <a:bodyPr>
            <a:normAutofit/>
          </a:bodyPr>
          <a:lstStyle/>
          <a:p>
            <a:r>
              <a:rPr lang="en-US" sz="3200" b="1" dirty="0"/>
              <a:t>Source for Zeal</a:t>
            </a:r>
          </a:p>
          <a:p>
            <a:r>
              <a:rPr lang="en-US" sz="3200" b="1" dirty="0"/>
              <a:t>Protecting our Zeal</a:t>
            </a:r>
          </a:p>
          <a:p>
            <a:r>
              <a:rPr lang="en-US" sz="3200" b="1" dirty="0"/>
              <a:t>Zealous for the Right Things</a:t>
            </a:r>
          </a:p>
          <a:p>
            <a:r>
              <a:rPr lang="en-US" sz="3200" b="1" dirty="0"/>
              <a:t>The Zeal of Jesus</a:t>
            </a:r>
          </a:p>
          <a:p>
            <a:r>
              <a:rPr lang="en-US" sz="3200" b="1" dirty="0"/>
              <a:t>How Jesus makes us “Zealous for Good Works”</a:t>
            </a:r>
          </a:p>
        </p:txBody>
      </p:sp>
      <p:sp>
        <p:nvSpPr>
          <p:cNvPr id="6" name="Content Placeholder 5">
            <a:extLst>
              <a:ext uri="{FF2B5EF4-FFF2-40B4-BE49-F238E27FC236}">
                <a16:creationId xmlns:a16="http://schemas.microsoft.com/office/drawing/2014/main" id="{81BA40CB-BB48-4AD4-9455-3DB81BF9B16B}"/>
              </a:ext>
            </a:extLst>
          </p:cNvPr>
          <p:cNvSpPr>
            <a:spLocks noGrp="1"/>
          </p:cNvSpPr>
          <p:nvPr>
            <p:ph sz="half" idx="2"/>
          </p:nvPr>
        </p:nvSpPr>
        <p:spPr/>
        <p:txBody>
          <a:bodyPr>
            <a:normAutofit/>
          </a:bodyPr>
          <a:lstStyle/>
          <a:p>
            <a:r>
              <a:rPr lang="en-US" sz="3200" b="1" dirty="0"/>
              <a:t>Praising God and Encouraging Others</a:t>
            </a:r>
          </a:p>
          <a:p>
            <a:r>
              <a:rPr lang="en-US" sz="3200" b="1" dirty="0"/>
              <a:t>Evangelism</a:t>
            </a:r>
          </a:p>
          <a:p>
            <a:r>
              <a:rPr lang="en-US" sz="3200" b="1" dirty="0"/>
              <a:t>Helping Others</a:t>
            </a:r>
          </a:p>
          <a:p>
            <a:r>
              <a:rPr lang="en-US" sz="3200" b="1" dirty="0"/>
              <a:t>Prayer</a:t>
            </a:r>
          </a:p>
          <a:p>
            <a:r>
              <a:rPr lang="en-US" sz="3200" b="1" dirty="0"/>
              <a:t>Helping the Sick and Grieving</a:t>
            </a:r>
          </a:p>
        </p:txBody>
      </p:sp>
    </p:spTree>
    <p:extLst>
      <p:ext uri="{BB962C8B-B14F-4D97-AF65-F5344CB8AC3E}">
        <p14:creationId xmlns:p14="http://schemas.microsoft.com/office/powerpoint/2010/main" val="383276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Power of Congregational Singing | by David Toledo | David Toledo —  Husband, Father, Professor, Worshiper">
            <a:extLst>
              <a:ext uri="{FF2B5EF4-FFF2-40B4-BE49-F238E27FC236}">
                <a16:creationId xmlns:a16="http://schemas.microsoft.com/office/drawing/2014/main" id="{72B2A95F-3839-4C0C-B270-B6172818DA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5948" y="355258"/>
            <a:ext cx="7595152" cy="506343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220C130F-2E05-4BA9-9077-B0219432FABE}"/>
              </a:ext>
            </a:extLst>
          </p:cNvPr>
          <p:cNvSpPr/>
          <p:nvPr/>
        </p:nvSpPr>
        <p:spPr>
          <a:xfrm>
            <a:off x="278298" y="4200936"/>
            <a:ext cx="4492487" cy="2438400"/>
          </a:xfrm>
          <a:prstGeom prst="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8A0253D-C091-48FF-AF28-A164367118FE}"/>
              </a:ext>
            </a:extLst>
          </p:cNvPr>
          <p:cNvSpPr>
            <a:spLocks noGrp="1"/>
          </p:cNvSpPr>
          <p:nvPr>
            <p:ph type="ctrTitle"/>
          </p:nvPr>
        </p:nvSpPr>
        <p:spPr>
          <a:xfrm>
            <a:off x="521806" y="4394618"/>
            <a:ext cx="4005470" cy="1957246"/>
          </a:xfrm>
        </p:spPr>
        <p:txBody>
          <a:bodyPr>
            <a:noAutofit/>
          </a:bodyPr>
          <a:lstStyle/>
          <a:p>
            <a:r>
              <a:rPr lang="en-US" sz="4400" b="1" dirty="0">
                <a:latin typeface="+mn-lt"/>
              </a:rPr>
              <a:t>Encouraging One Another Through Singing</a:t>
            </a:r>
          </a:p>
        </p:txBody>
      </p:sp>
    </p:spTree>
    <p:extLst>
      <p:ext uri="{BB962C8B-B14F-4D97-AF65-F5344CB8AC3E}">
        <p14:creationId xmlns:p14="http://schemas.microsoft.com/office/powerpoint/2010/main" val="420327274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91755-FBB9-49BA-A2F6-C45EC63F33F6}"/>
              </a:ext>
            </a:extLst>
          </p:cNvPr>
          <p:cNvSpPr>
            <a:spLocks noGrp="1"/>
          </p:cNvSpPr>
          <p:nvPr>
            <p:ph type="title"/>
          </p:nvPr>
        </p:nvSpPr>
        <p:spPr/>
        <p:txBody>
          <a:bodyPr>
            <a:normAutofit/>
          </a:bodyPr>
          <a:lstStyle/>
          <a:p>
            <a:pPr algn="ctr"/>
            <a:r>
              <a:rPr lang="en-US" sz="4800" b="1" dirty="0">
                <a:latin typeface="+mn-lt"/>
              </a:rPr>
              <a:t>What is Zeal?</a:t>
            </a:r>
          </a:p>
        </p:txBody>
      </p:sp>
      <p:sp>
        <p:nvSpPr>
          <p:cNvPr id="3" name="Content Placeholder 2">
            <a:extLst>
              <a:ext uri="{FF2B5EF4-FFF2-40B4-BE49-F238E27FC236}">
                <a16:creationId xmlns:a16="http://schemas.microsoft.com/office/drawing/2014/main" id="{4D7BEC75-FBDD-4451-ABF7-A1F10E83EAC9}"/>
              </a:ext>
            </a:extLst>
          </p:cNvPr>
          <p:cNvSpPr>
            <a:spLocks noGrp="1"/>
          </p:cNvSpPr>
          <p:nvPr>
            <p:ph idx="1"/>
          </p:nvPr>
        </p:nvSpPr>
        <p:spPr/>
        <p:txBody>
          <a:bodyPr/>
          <a:lstStyle/>
          <a:p>
            <a:r>
              <a:rPr lang="en-US" b="1" dirty="0"/>
              <a:t>“great energy or enthusiasm in </a:t>
            </a:r>
            <a:br>
              <a:rPr lang="en-US" b="1" dirty="0"/>
            </a:br>
            <a:r>
              <a:rPr lang="en-US" b="1" dirty="0"/>
              <a:t>pursuit of a cause or objective” </a:t>
            </a:r>
          </a:p>
          <a:p>
            <a:endParaRPr lang="en-US" b="1" dirty="0"/>
          </a:p>
          <a:p>
            <a:r>
              <a:rPr lang="en-US" b="1" dirty="0"/>
              <a:t>Translated from Greek </a:t>
            </a:r>
            <a:br>
              <a:rPr lang="en-US" b="1" dirty="0"/>
            </a:br>
            <a:r>
              <a:rPr lang="en-US" b="1" dirty="0"/>
              <a:t>word </a:t>
            </a:r>
            <a:r>
              <a:rPr lang="en-US" b="1" i="1" dirty="0" err="1"/>
              <a:t>zelos</a:t>
            </a:r>
            <a:r>
              <a:rPr lang="en-US" b="1" dirty="0"/>
              <a:t>.</a:t>
            </a:r>
          </a:p>
          <a:p>
            <a:r>
              <a:rPr lang="en-US" b="1" dirty="0"/>
              <a:t>“to be hot, or heat” </a:t>
            </a:r>
          </a:p>
        </p:txBody>
      </p:sp>
      <p:pic>
        <p:nvPicPr>
          <p:cNvPr id="1026" name="Picture 2" descr="Campfire clipart transparent - Clipart World">
            <a:extLst>
              <a:ext uri="{FF2B5EF4-FFF2-40B4-BE49-F238E27FC236}">
                <a16:creationId xmlns:a16="http://schemas.microsoft.com/office/drawing/2014/main" id="{AB51BFAD-CB64-4D2A-9AF5-8DD14A1450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2916" y="2965176"/>
            <a:ext cx="2253276" cy="3218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87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teaching and admonishing one another in psalms and hymns and spiritual songs, singing with grace in your hearts to the Lord.”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5338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teaching and admonishing one another in psalms and hymns and spiritual songs, </a:t>
            </a:r>
            <a:r>
              <a:rPr lang="en-US" sz="3600" b="1" dirty="0">
                <a:highlight>
                  <a:srgbClr val="FFFF00"/>
                </a:highlight>
              </a:rPr>
              <a:t>singing with grace in your hearts to the Lord</a:t>
            </a:r>
            <a:r>
              <a:rPr lang="en-US" sz="3600" b="1" dirty="0"/>
              <a:t>.”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2074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teaching and admonishing </a:t>
            </a:r>
            <a:r>
              <a:rPr lang="en-US" sz="3600" b="1" dirty="0">
                <a:highlight>
                  <a:srgbClr val="FFFF00"/>
                </a:highlight>
              </a:rPr>
              <a:t>one another</a:t>
            </a:r>
            <a:r>
              <a:rPr lang="en-US" sz="3600" b="1" dirty="0"/>
              <a:t> in psalms and hymns and spiritual songs, singing with grace in your hearts to the Lord.”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9476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404E4-4B5D-45F4-A3AD-DB7674D9AAD8}"/>
              </a:ext>
            </a:extLst>
          </p:cNvPr>
          <p:cNvSpPr>
            <a:spLocks noGrp="1"/>
          </p:cNvSpPr>
          <p:nvPr>
            <p:ph idx="1"/>
          </p:nvPr>
        </p:nvSpPr>
        <p:spPr>
          <a:xfrm>
            <a:off x="628650" y="715617"/>
            <a:ext cx="7886700" cy="5461346"/>
          </a:xfrm>
        </p:spPr>
        <p:txBody>
          <a:bodyPr>
            <a:normAutofit/>
          </a:bodyPr>
          <a:lstStyle/>
          <a:p>
            <a:pPr marL="0" indent="0" algn="ctr">
              <a:buNone/>
            </a:pPr>
            <a:r>
              <a:rPr lang="en-US" sz="3600" b="1" dirty="0"/>
              <a:t>“Let the word of Christ dwell in you richly in all wisdom, </a:t>
            </a:r>
            <a:r>
              <a:rPr lang="en-US" sz="3600" b="1" u="sng" dirty="0">
                <a:highlight>
                  <a:srgbClr val="FFFF00"/>
                </a:highlight>
              </a:rPr>
              <a:t>teaching</a:t>
            </a:r>
            <a:r>
              <a:rPr lang="en-US" sz="3600" b="1" dirty="0"/>
              <a:t> and admonishing </a:t>
            </a:r>
            <a:r>
              <a:rPr lang="en-US" sz="3600" b="1" dirty="0">
                <a:highlight>
                  <a:srgbClr val="FFFF00"/>
                </a:highlight>
              </a:rPr>
              <a:t>one another</a:t>
            </a:r>
            <a:r>
              <a:rPr lang="en-US" sz="3600" b="1" dirty="0"/>
              <a:t> in psalms and hymns and spiritual songs, singing with grace in your hearts to the Lord.” </a:t>
            </a:r>
          </a:p>
          <a:p>
            <a:pPr marL="0" indent="0" algn="ctr">
              <a:buNone/>
            </a:pPr>
            <a:endParaRPr lang="en-US" sz="800" b="1" dirty="0"/>
          </a:p>
          <a:p>
            <a:pPr marL="0" indent="0" algn="ctr">
              <a:buNone/>
            </a:pPr>
            <a:r>
              <a:rPr lang="en-US" sz="3200" b="1" dirty="0"/>
              <a:t>Colossians 3:16</a:t>
            </a:r>
          </a:p>
          <a:p>
            <a:pPr marL="0" indent="0" algn="ctr">
              <a:buNone/>
            </a:pPr>
            <a:endParaRPr lang="en-US" sz="3200" b="1" dirty="0"/>
          </a:p>
        </p:txBody>
      </p:sp>
      <p:pic>
        <p:nvPicPr>
          <p:cNvPr id="2050" name="Picture 2" descr="Open Bible Images, Stock Photos &amp;amp; Vectors | Shutterstock">
            <a:extLst>
              <a:ext uri="{FF2B5EF4-FFF2-40B4-BE49-F238E27FC236}">
                <a16:creationId xmlns:a16="http://schemas.microsoft.com/office/drawing/2014/main" id="{CD4AFBE1-0DD6-45F0-85D0-116622EE236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349" b="15590"/>
          <a:stretch/>
        </p:blipFill>
        <p:spPr bwMode="auto">
          <a:xfrm>
            <a:off x="2409825" y="4443342"/>
            <a:ext cx="4324350" cy="1868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554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365</Words>
  <Application>Microsoft Office PowerPoint</Application>
  <PresentationFormat>On-screen Show (4:3)</PresentationFormat>
  <Paragraphs>45</Paragraphs>
  <Slides>14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Calibri Light</vt:lpstr>
      <vt:lpstr>3_Office Theme</vt:lpstr>
      <vt:lpstr>2_Office Theme</vt:lpstr>
      <vt:lpstr>PowerPoint Presentation</vt:lpstr>
      <vt:lpstr>Zealous for Good Works Titus 2:14</vt:lpstr>
      <vt:lpstr>Zealous for Good Works</vt:lpstr>
      <vt:lpstr>Encouraging One Another Through Singing</vt:lpstr>
      <vt:lpstr>What is Zeal?</vt:lpstr>
      <vt:lpstr>PowerPoint Presentation</vt:lpstr>
      <vt:lpstr>PowerPoint Presentation</vt:lpstr>
      <vt:lpstr>PowerPoint Presentation</vt:lpstr>
      <vt:lpstr>PowerPoint Presentation</vt:lpstr>
      <vt:lpstr>PowerPoint Presentation</vt:lpstr>
      <vt:lpstr>To accomplish this…</vt:lpstr>
      <vt:lpstr>PowerPoint Presentation</vt:lpstr>
      <vt:lpstr>To accomplish this…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105</cp:revision>
  <dcterms:created xsi:type="dcterms:W3CDTF">2008-03-16T18:22:36Z</dcterms:created>
  <dcterms:modified xsi:type="dcterms:W3CDTF">2021-12-26T19:38:51Z</dcterms:modified>
</cp:coreProperties>
</file>