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4" r:id="rId1"/>
    <p:sldMasterId id="2147483716" r:id="rId2"/>
    <p:sldMasterId id="2147483730" r:id="rId3"/>
    <p:sldMasterId id="2147483758" r:id="rId4"/>
  </p:sldMasterIdLst>
  <p:notesMasterIdLst>
    <p:notesMasterId r:id="rId17"/>
  </p:notesMasterIdLst>
  <p:sldIdLst>
    <p:sldId id="489" r:id="rId5"/>
    <p:sldId id="499" r:id="rId6"/>
    <p:sldId id="500" r:id="rId7"/>
    <p:sldId id="501" r:id="rId8"/>
    <p:sldId id="280" r:id="rId9"/>
    <p:sldId id="276" r:id="rId10"/>
    <p:sldId id="275" r:id="rId11"/>
    <p:sldId id="277" r:id="rId12"/>
    <p:sldId id="278" r:id="rId13"/>
    <p:sldId id="279" r:id="rId14"/>
    <p:sldId id="273" r:id="rId15"/>
    <p:sldId id="48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9" d="100"/>
          <a:sy n="79" d="100"/>
        </p:scale>
        <p:origin x="118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562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11/28/2021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9F674F-5FF1-4C50-AE02-5B1470F93F7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253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103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294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8589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6817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6722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760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2288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9512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9775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5599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609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2795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65415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1374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534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11300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87400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43624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87489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31755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41926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966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88295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19825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03421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49650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5D5E-CE23-4790-97CB-515671AFACD5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14505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80531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28001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01240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25920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60552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04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27650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85166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43379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35218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88129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714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705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982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75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03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0F119-1FF8-4546-B33C-D899D33F052B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802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D8D965-FC37-4A4D-9E95-112D40E261E5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80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2A5D5E-CE23-4790-97CB-515671AFACD5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DA1FD0-91B6-4B59-80EE-4FBF7DD38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375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B2291-DE2D-431C-8FE3-7550865DF5BF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5688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2449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39171-6C9B-4889-B74C-6343EDE00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Lie # 4 - Zeal is always best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at the beginning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EF99A4-CBEB-4ABE-B646-79A10BADB0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54087"/>
            <a:ext cx="7886700" cy="4122876"/>
          </a:xfrm>
        </p:spPr>
        <p:txBody>
          <a:bodyPr>
            <a:normAutofit/>
          </a:bodyPr>
          <a:lstStyle/>
          <a:p>
            <a:r>
              <a:rPr lang="en-US" sz="3200" b="1" dirty="0"/>
              <a:t>Luke 8:13-14</a:t>
            </a:r>
          </a:p>
          <a:p>
            <a:endParaRPr lang="en-US" sz="800" b="1" dirty="0"/>
          </a:p>
          <a:p>
            <a:r>
              <a:rPr lang="en-US" sz="3200" b="1" dirty="0"/>
              <a:t>Our zeal doesn’t have to decrease over time. </a:t>
            </a:r>
          </a:p>
          <a:p>
            <a:r>
              <a:rPr lang="en-US" sz="3200" b="1" dirty="0"/>
              <a:t>Like Paul, we can choose to “press on” (Philippians 3:12-15). </a:t>
            </a:r>
          </a:p>
        </p:txBody>
      </p:sp>
    </p:spTree>
    <p:extLst>
      <p:ext uri="{BB962C8B-B14F-4D97-AF65-F5344CB8AC3E}">
        <p14:creationId xmlns:p14="http://schemas.microsoft.com/office/powerpoint/2010/main" val="359682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28,587 Fire Flames Heat Background Photos - Free &amp; Royalty-Free Stock  Photos from Dreamstime">
            <a:extLst>
              <a:ext uri="{FF2B5EF4-FFF2-40B4-BE49-F238E27FC236}">
                <a16:creationId xmlns:a16="http://schemas.microsoft.com/office/drawing/2014/main" id="{DAC3D5B1-16F5-49D9-A407-65706AB088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23" y="4373217"/>
            <a:ext cx="9131577" cy="2484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8A0253D-C091-48FF-AF28-A16436711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45858"/>
            <a:ext cx="7886700" cy="1325563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Let’s protect our zeal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against Satan’s lies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AF9E5B8-58EC-4A94-ACB7-F85303ADF1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3105"/>
            <a:ext cx="7886700" cy="4351338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b="1" dirty="0"/>
              <a:t>Zeal is not based on what is new, but on what is true. 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/>
              <a:t>Zeal is not measured by what we don’t do, but by our activity.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/>
              <a:t>Zeal is not determined by others. 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/>
              <a:t>Zeal can continue to burn hot. </a:t>
            </a:r>
          </a:p>
        </p:txBody>
      </p:sp>
    </p:spTree>
    <p:extLst>
      <p:ext uri="{BB962C8B-B14F-4D97-AF65-F5344CB8AC3E}">
        <p14:creationId xmlns:p14="http://schemas.microsoft.com/office/powerpoint/2010/main" val="2971674893"/>
      </p:ext>
    </p:extLst>
  </p:cSld>
  <p:clrMapOvr>
    <a:masterClrMapping/>
  </p:clrMapOvr>
  <p:transition spd="slow">
    <p:wheel spokes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37012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0253D-C091-48FF-AF28-A164367118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665697"/>
            <a:ext cx="7772400" cy="2387600"/>
          </a:xfrm>
        </p:spPr>
        <p:txBody>
          <a:bodyPr/>
          <a:lstStyle/>
          <a:p>
            <a:r>
              <a:rPr lang="en-US" b="1" dirty="0">
                <a:latin typeface="+mn-lt"/>
              </a:rPr>
              <a:t>Protecting Our Zeal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A05085-ED88-47E8-ACF9-503F16ABCD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805834"/>
            <a:ext cx="6858000" cy="824188"/>
          </a:xfrm>
        </p:spPr>
        <p:txBody>
          <a:bodyPr>
            <a:normAutofit/>
          </a:bodyPr>
          <a:lstStyle/>
          <a:p>
            <a:r>
              <a:rPr lang="en-US" sz="3200" b="1" dirty="0"/>
              <a:t>“zealous for good works” Titus 2:14</a:t>
            </a:r>
          </a:p>
        </p:txBody>
      </p:sp>
      <p:pic>
        <p:nvPicPr>
          <p:cNvPr id="4" name="Picture 2" descr="28,587 Fire Flames Heat Background Photos - Free &amp; Royalty-Free Stock  Photos from Dreamstime">
            <a:extLst>
              <a:ext uri="{FF2B5EF4-FFF2-40B4-BE49-F238E27FC236}">
                <a16:creationId xmlns:a16="http://schemas.microsoft.com/office/drawing/2014/main" id="{DAC3D5B1-16F5-49D9-A407-65706AB088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23" y="4426226"/>
            <a:ext cx="9131577" cy="2484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3272740"/>
      </p:ext>
    </p:extLst>
  </p:cSld>
  <p:clrMapOvr>
    <a:masterClrMapping/>
  </p:clrMapOvr>
  <p:transition spd="slow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91755-FBB9-49BA-A2F6-C45EC63F3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+mn-lt"/>
              </a:rPr>
              <a:t>What is Zeal?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7BEC75-FBDD-4451-ABF7-A1F10E83EA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“great energy or enthusiasm in </a:t>
            </a:r>
            <a:br>
              <a:rPr lang="en-US" b="1" dirty="0"/>
            </a:br>
            <a:r>
              <a:rPr lang="en-US" b="1" dirty="0"/>
              <a:t>pursuit of a cause or objective” </a:t>
            </a:r>
          </a:p>
          <a:p>
            <a:endParaRPr lang="en-US" b="1" dirty="0"/>
          </a:p>
          <a:p>
            <a:r>
              <a:rPr lang="en-US" b="1" dirty="0"/>
              <a:t>Translated from Greek </a:t>
            </a:r>
            <a:br>
              <a:rPr lang="en-US" b="1" dirty="0"/>
            </a:br>
            <a:r>
              <a:rPr lang="en-US" b="1" dirty="0"/>
              <a:t>word </a:t>
            </a:r>
            <a:r>
              <a:rPr lang="en-US" b="1" i="1" dirty="0" err="1"/>
              <a:t>zelos</a:t>
            </a:r>
            <a:r>
              <a:rPr lang="en-US" b="1" dirty="0"/>
              <a:t>.</a:t>
            </a:r>
          </a:p>
          <a:p>
            <a:r>
              <a:rPr lang="en-US" b="1" dirty="0"/>
              <a:t>“to be hot, or heat” </a:t>
            </a:r>
          </a:p>
        </p:txBody>
      </p:sp>
      <p:pic>
        <p:nvPicPr>
          <p:cNvPr id="1026" name="Picture 2" descr="Campfire clipart transparent - Clipart World">
            <a:extLst>
              <a:ext uri="{FF2B5EF4-FFF2-40B4-BE49-F238E27FC236}">
                <a16:creationId xmlns:a16="http://schemas.microsoft.com/office/drawing/2014/main" id="{AB51BFAD-CB64-4D2A-9AF5-8DD14A1450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8848" y="3429000"/>
            <a:ext cx="2253276" cy="3218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4382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bucket pouring water clipart - Clip Art Library">
            <a:extLst>
              <a:ext uri="{FF2B5EF4-FFF2-40B4-BE49-F238E27FC236}">
                <a16:creationId xmlns:a16="http://schemas.microsoft.com/office/drawing/2014/main" id="{3904B0AE-E5AB-42DA-ACDF-0DBDECBF1B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16487" y="813750"/>
            <a:ext cx="2782055" cy="2936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2891755-FBB9-49BA-A2F6-C45EC63F3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+mn-lt"/>
              </a:rPr>
              <a:t>What is Zeal?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7BEC75-FBDD-4451-ABF7-A1F10E83EA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“great energy or enthusiasm in </a:t>
            </a:r>
            <a:br>
              <a:rPr lang="en-US" b="1" dirty="0"/>
            </a:br>
            <a:r>
              <a:rPr lang="en-US" b="1" dirty="0"/>
              <a:t>pursuit of a cause or objective” </a:t>
            </a:r>
          </a:p>
          <a:p>
            <a:endParaRPr lang="en-US" b="1" dirty="0"/>
          </a:p>
          <a:p>
            <a:r>
              <a:rPr lang="en-US" b="1" dirty="0"/>
              <a:t>Translated from Greek </a:t>
            </a:r>
            <a:br>
              <a:rPr lang="en-US" b="1" dirty="0"/>
            </a:br>
            <a:r>
              <a:rPr lang="en-US" b="1" dirty="0"/>
              <a:t>word </a:t>
            </a:r>
            <a:r>
              <a:rPr lang="en-US" b="1" i="1" dirty="0" err="1"/>
              <a:t>zelos</a:t>
            </a:r>
            <a:r>
              <a:rPr lang="en-US" b="1" dirty="0"/>
              <a:t>.</a:t>
            </a:r>
          </a:p>
          <a:p>
            <a:r>
              <a:rPr lang="en-US" b="1" dirty="0"/>
              <a:t>“to be hot, or heat” </a:t>
            </a:r>
          </a:p>
        </p:txBody>
      </p:sp>
      <p:pic>
        <p:nvPicPr>
          <p:cNvPr id="1026" name="Picture 2" descr="Campfire clipart transparent - Clipart World">
            <a:extLst>
              <a:ext uri="{FF2B5EF4-FFF2-40B4-BE49-F238E27FC236}">
                <a16:creationId xmlns:a16="http://schemas.microsoft.com/office/drawing/2014/main" id="{AB51BFAD-CB64-4D2A-9AF5-8DD14A1450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8848" y="3429000"/>
            <a:ext cx="2253276" cy="3218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1373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bucket pouring water clipart - Clip Art Library">
            <a:extLst>
              <a:ext uri="{FF2B5EF4-FFF2-40B4-BE49-F238E27FC236}">
                <a16:creationId xmlns:a16="http://schemas.microsoft.com/office/drawing/2014/main" id="{F115BA68-A4F4-4CE1-AAC1-6634B4A609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838122" y="98134"/>
            <a:ext cx="1774890" cy="1873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7D3C23-85DD-4CCA-87A3-D5A4376365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596348"/>
            <a:ext cx="7886700" cy="5580615"/>
          </a:xfrm>
        </p:spPr>
        <p:txBody>
          <a:bodyPr>
            <a:normAutofit/>
          </a:bodyPr>
          <a:lstStyle/>
          <a:p>
            <a:r>
              <a:rPr lang="en-US" sz="3200" b="1" dirty="0"/>
              <a:t>Satan is our enemy. </a:t>
            </a:r>
          </a:p>
          <a:p>
            <a:endParaRPr lang="en-US" sz="800" b="1" dirty="0"/>
          </a:p>
          <a:p>
            <a:r>
              <a:rPr lang="en-US" sz="3200" b="1" dirty="0"/>
              <a:t>We are not ignorant of how he </a:t>
            </a:r>
            <a:br>
              <a:rPr lang="en-US" sz="3200" b="1" dirty="0"/>
            </a:br>
            <a:r>
              <a:rPr lang="en-US" sz="3200" b="1" dirty="0"/>
              <a:t>works to try to destroy us (2 Cor. 2:11). </a:t>
            </a:r>
          </a:p>
          <a:p>
            <a:endParaRPr lang="en-US" sz="800" b="1" dirty="0"/>
          </a:p>
          <a:p>
            <a:r>
              <a:rPr lang="en-US" sz="3200" b="1" dirty="0"/>
              <a:t>“You are of your father the devil, and the desires of your father you want to do. He was a murderer from the beginning, and does not stand in the truth, because there is no truth in him. When he speaks a lie, he speaks from his own resources, for he is a liar and the father of it” (John 8:44). </a:t>
            </a:r>
          </a:p>
        </p:txBody>
      </p:sp>
    </p:spTree>
    <p:extLst>
      <p:ext uri="{BB962C8B-B14F-4D97-AF65-F5344CB8AC3E}">
        <p14:creationId xmlns:p14="http://schemas.microsoft.com/office/powerpoint/2010/main" val="327293712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8EDD48-0FC9-4A35-8FAA-810754F15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Lie # 1 - Zeal is all about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what’s “new”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0FF71DA-5D44-4E4E-9098-53A5378AED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597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8EDD48-0FC9-4A35-8FAA-810754F15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Lie # 1 - Zeal is all about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what’s “new”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EB028D-4EA4-4807-B885-9FF0AFBDC3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05137"/>
            <a:ext cx="7886700" cy="4351338"/>
          </a:xfrm>
        </p:spPr>
        <p:txBody>
          <a:bodyPr>
            <a:normAutofit/>
          </a:bodyPr>
          <a:lstStyle/>
          <a:p>
            <a:pPr marL="514350" indent="-514350">
              <a:buSzPct val="85000"/>
              <a:buFont typeface="+mj-lt"/>
              <a:buAutoNum type="arabicPeriod" startAt="12"/>
            </a:pPr>
            <a:r>
              <a:rPr lang="en-US" sz="3200" b="1" dirty="0"/>
              <a:t>For this reason I will not be negligent to remind you always of these things, though you know and are established in the present truth. </a:t>
            </a:r>
          </a:p>
          <a:p>
            <a:pPr marL="514350" indent="-514350">
              <a:buSzPct val="85000"/>
              <a:buFont typeface="+mj-lt"/>
              <a:buAutoNum type="arabicPeriod" startAt="12"/>
            </a:pPr>
            <a:r>
              <a:rPr lang="en-US" sz="3200" b="1" dirty="0"/>
              <a:t>Yes, I think it is right, as long as I am in this tent, to </a:t>
            </a:r>
            <a:r>
              <a:rPr lang="en-US" sz="3200" b="1" dirty="0">
                <a:highlight>
                  <a:srgbClr val="FFFF00"/>
                </a:highlight>
              </a:rPr>
              <a:t>stir you up by reminding you</a:t>
            </a:r>
            <a:r>
              <a:rPr lang="en-US" sz="3200" b="1" dirty="0"/>
              <a:t>, </a:t>
            </a:r>
          </a:p>
          <a:p>
            <a:pPr marL="0" indent="0" algn="r">
              <a:buNone/>
            </a:pPr>
            <a:endParaRPr lang="en-US" sz="800" b="1" dirty="0"/>
          </a:p>
          <a:p>
            <a:pPr marL="0" indent="0" algn="r">
              <a:buNone/>
            </a:pPr>
            <a:r>
              <a:rPr lang="en-US" sz="3200" b="1" dirty="0"/>
              <a:t>2 Peter 1:12-13</a:t>
            </a:r>
          </a:p>
        </p:txBody>
      </p:sp>
    </p:spTree>
    <p:extLst>
      <p:ext uri="{BB962C8B-B14F-4D97-AF65-F5344CB8AC3E}">
        <p14:creationId xmlns:p14="http://schemas.microsoft.com/office/powerpoint/2010/main" val="131416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BCC466-310A-4224-B079-55CA35DB8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Lie # 2 - Zeal is measured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by the sins we avoid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776674-617B-4925-913C-B221E02F01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52869"/>
            <a:ext cx="7886700" cy="39240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Pure and undefiled religion before God and the Father is this: to visit orphans and widows in their trouble, and to keep oneself unspotted from the world. </a:t>
            </a:r>
          </a:p>
          <a:p>
            <a:pPr marL="0" indent="0" algn="r">
              <a:buNone/>
            </a:pPr>
            <a:r>
              <a:rPr lang="en-US" sz="3200" b="1" dirty="0"/>
              <a:t>James 1:27</a:t>
            </a:r>
          </a:p>
          <a:p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903181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39171-6C9B-4889-B74C-6343EDE00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Lie # 3 - Zeal is evaluated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by judging others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EF99A4-CBEB-4ABE-B646-79A10BADB0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54087"/>
            <a:ext cx="7886700" cy="4122876"/>
          </a:xfrm>
        </p:spPr>
        <p:txBody>
          <a:bodyPr>
            <a:normAutofit/>
          </a:bodyPr>
          <a:lstStyle/>
          <a:p>
            <a:r>
              <a:rPr lang="en-US" sz="3200" b="1" dirty="0"/>
              <a:t>Luke 18:9-12</a:t>
            </a:r>
          </a:p>
          <a:p>
            <a:endParaRPr lang="en-US" sz="800" b="1" dirty="0"/>
          </a:p>
          <a:p>
            <a:r>
              <a:rPr lang="en-US" sz="3200" b="1" dirty="0"/>
              <a:t>We can always find people worse than we are to compare ourselves to. </a:t>
            </a:r>
          </a:p>
          <a:p>
            <a:endParaRPr lang="en-US" sz="800" b="1" dirty="0"/>
          </a:p>
          <a:p>
            <a:r>
              <a:rPr lang="en-US" sz="3200" b="1" dirty="0"/>
              <a:t>We can always find those doing better than we are to compare ourselves to. </a:t>
            </a:r>
          </a:p>
        </p:txBody>
      </p:sp>
    </p:spTree>
    <p:extLst>
      <p:ext uri="{BB962C8B-B14F-4D97-AF65-F5344CB8AC3E}">
        <p14:creationId xmlns:p14="http://schemas.microsoft.com/office/powerpoint/2010/main" val="3460926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4_Office Them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698</TotalTime>
  <Words>433</Words>
  <Application>Microsoft Office PowerPoint</Application>
  <PresentationFormat>On-screen Show (4:3)</PresentationFormat>
  <Paragraphs>43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3_Office Theme</vt:lpstr>
      <vt:lpstr>Office Theme</vt:lpstr>
      <vt:lpstr>4_Office Theme</vt:lpstr>
      <vt:lpstr>2_Office Theme</vt:lpstr>
      <vt:lpstr>PowerPoint Presentation</vt:lpstr>
      <vt:lpstr>Protecting Our Zeal</vt:lpstr>
      <vt:lpstr>What is Zeal?</vt:lpstr>
      <vt:lpstr>What is Zeal?</vt:lpstr>
      <vt:lpstr>PowerPoint Presentation</vt:lpstr>
      <vt:lpstr>Lie # 1 - Zeal is all about  what’s “new”</vt:lpstr>
      <vt:lpstr>Lie # 1 - Zeal is all about  what’s “new”</vt:lpstr>
      <vt:lpstr>Lie # 2 - Zeal is measured  by the sins we avoid</vt:lpstr>
      <vt:lpstr>Lie # 3 - Zeal is evaluated  by judging others</vt:lpstr>
      <vt:lpstr>Lie # 4 - Zeal is always best  at the beginning</vt:lpstr>
      <vt:lpstr>Let’s protect our zeal  against Satan’s lies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100</cp:revision>
  <dcterms:created xsi:type="dcterms:W3CDTF">2008-03-16T18:22:36Z</dcterms:created>
  <dcterms:modified xsi:type="dcterms:W3CDTF">2021-11-28T19:03:37Z</dcterms:modified>
</cp:coreProperties>
</file>