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42" r:id="rId2"/>
  </p:sldMasterIdLst>
  <p:notesMasterIdLst>
    <p:notesMasterId r:id="rId32"/>
  </p:notesMasterIdLst>
  <p:sldIdLst>
    <p:sldId id="488" r:id="rId3"/>
    <p:sldId id="256" r:id="rId4"/>
    <p:sldId id="257" r:id="rId5"/>
    <p:sldId id="258" r:id="rId6"/>
    <p:sldId id="264" r:id="rId7"/>
    <p:sldId id="265" r:id="rId8"/>
    <p:sldId id="259" r:id="rId9"/>
    <p:sldId id="266" r:id="rId10"/>
    <p:sldId id="267" r:id="rId11"/>
    <p:sldId id="260" r:id="rId12"/>
    <p:sldId id="268" r:id="rId13"/>
    <p:sldId id="269" r:id="rId14"/>
    <p:sldId id="270" r:id="rId15"/>
    <p:sldId id="271" r:id="rId16"/>
    <p:sldId id="498" r:id="rId17"/>
    <p:sldId id="261" r:id="rId18"/>
    <p:sldId id="272" r:id="rId19"/>
    <p:sldId id="499" r:id="rId20"/>
    <p:sldId id="500" r:id="rId21"/>
    <p:sldId id="501" r:id="rId22"/>
    <p:sldId id="502" r:id="rId23"/>
    <p:sldId id="503" r:id="rId24"/>
    <p:sldId id="504" r:id="rId25"/>
    <p:sldId id="505" r:id="rId26"/>
    <p:sldId id="262" r:id="rId27"/>
    <p:sldId id="506" r:id="rId28"/>
    <p:sldId id="263" r:id="rId29"/>
    <p:sldId id="507" r:id="rId30"/>
    <p:sldId id="49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79" d="100"/>
          <a:sy n="79" d="100"/>
        </p:scale>
        <p:origin x="118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522"/>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11/14/2021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2A5D5E-CE23-4790-97CB-515671AFACD5}"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A1FD0-91B6-4B59-80EE-4FBF7DD383CE}" type="slidenum">
              <a:rPr lang="en-US" smtClean="0"/>
              <a:t>‹#›</a:t>
            </a:fld>
            <a:endParaRPr lang="en-US"/>
          </a:p>
        </p:txBody>
      </p:sp>
    </p:spTree>
    <p:extLst>
      <p:ext uri="{BB962C8B-B14F-4D97-AF65-F5344CB8AC3E}">
        <p14:creationId xmlns:p14="http://schemas.microsoft.com/office/powerpoint/2010/main" val="419311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A5D5E-CE23-4790-97CB-515671AFACD5}"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A1FD0-91B6-4B59-80EE-4FBF7DD383CE}" type="slidenum">
              <a:rPr lang="en-US" smtClean="0"/>
              <a:t>‹#›</a:t>
            </a:fld>
            <a:endParaRPr lang="en-US"/>
          </a:p>
        </p:txBody>
      </p:sp>
    </p:spTree>
    <p:extLst>
      <p:ext uri="{BB962C8B-B14F-4D97-AF65-F5344CB8AC3E}">
        <p14:creationId xmlns:p14="http://schemas.microsoft.com/office/powerpoint/2010/main" val="3715496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A5D5E-CE23-4790-97CB-515671AFACD5}"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A1FD0-91B6-4B59-80EE-4FBF7DD383CE}" type="slidenum">
              <a:rPr lang="en-US" smtClean="0"/>
              <a:t>‹#›</a:t>
            </a:fld>
            <a:endParaRPr lang="en-US"/>
          </a:p>
        </p:txBody>
      </p:sp>
    </p:spTree>
    <p:extLst>
      <p:ext uri="{BB962C8B-B14F-4D97-AF65-F5344CB8AC3E}">
        <p14:creationId xmlns:p14="http://schemas.microsoft.com/office/powerpoint/2010/main" val="4028145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95A096-F04C-479B-B60B-106653CC10DA}"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040D5-AD4C-4F84-8A44-D4C859029C3F}" type="slidenum">
              <a:rPr lang="en-US" smtClean="0"/>
              <a:t>‹#›</a:t>
            </a:fld>
            <a:endParaRPr lang="en-US"/>
          </a:p>
        </p:txBody>
      </p:sp>
    </p:spTree>
    <p:extLst>
      <p:ext uri="{BB962C8B-B14F-4D97-AF65-F5344CB8AC3E}">
        <p14:creationId xmlns:p14="http://schemas.microsoft.com/office/powerpoint/2010/main" val="3734571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5A096-F04C-479B-B60B-106653CC10DA}"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040D5-AD4C-4F84-8A44-D4C859029C3F}" type="slidenum">
              <a:rPr lang="en-US" smtClean="0"/>
              <a:t>‹#›</a:t>
            </a:fld>
            <a:endParaRPr lang="en-US"/>
          </a:p>
        </p:txBody>
      </p:sp>
    </p:spTree>
    <p:extLst>
      <p:ext uri="{BB962C8B-B14F-4D97-AF65-F5344CB8AC3E}">
        <p14:creationId xmlns:p14="http://schemas.microsoft.com/office/powerpoint/2010/main" val="2651038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95A096-F04C-479B-B60B-106653CC10DA}"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040D5-AD4C-4F84-8A44-D4C859029C3F}" type="slidenum">
              <a:rPr lang="en-US" smtClean="0"/>
              <a:t>‹#›</a:t>
            </a:fld>
            <a:endParaRPr lang="en-US"/>
          </a:p>
        </p:txBody>
      </p:sp>
    </p:spTree>
    <p:extLst>
      <p:ext uri="{BB962C8B-B14F-4D97-AF65-F5344CB8AC3E}">
        <p14:creationId xmlns:p14="http://schemas.microsoft.com/office/powerpoint/2010/main" val="2765030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95A096-F04C-479B-B60B-106653CC10DA}"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040D5-AD4C-4F84-8A44-D4C859029C3F}" type="slidenum">
              <a:rPr lang="en-US" smtClean="0"/>
              <a:t>‹#›</a:t>
            </a:fld>
            <a:endParaRPr lang="en-US"/>
          </a:p>
        </p:txBody>
      </p:sp>
    </p:spTree>
    <p:extLst>
      <p:ext uri="{BB962C8B-B14F-4D97-AF65-F5344CB8AC3E}">
        <p14:creationId xmlns:p14="http://schemas.microsoft.com/office/powerpoint/2010/main" val="3234719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95A096-F04C-479B-B60B-106653CC10DA}" type="datetimeFigureOut">
              <a:rPr lang="en-US" smtClean="0"/>
              <a:t>11/14/2021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8040D5-AD4C-4F84-8A44-D4C859029C3F}" type="slidenum">
              <a:rPr lang="en-US" smtClean="0"/>
              <a:t>‹#›</a:t>
            </a:fld>
            <a:endParaRPr lang="en-US"/>
          </a:p>
        </p:txBody>
      </p:sp>
    </p:spTree>
    <p:extLst>
      <p:ext uri="{BB962C8B-B14F-4D97-AF65-F5344CB8AC3E}">
        <p14:creationId xmlns:p14="http://schemas.microsoft.com/office/powerpoint/2010/main" val="74144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95A096-F04C-479B-B60B-106653CC10DA}" type="datetimeFigureOut">
              <a:rPr lang="en-US" smtClean="0"/>
              <a:t>11/14/2021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8040D5-AD4C-4F84-8A44-D4C859029C3F}" type="slidenum">
              <a:rPr lang="en-US" smtClean="0"/>
              <a:t>‹#›</a:t>
            </a:fld>
            <a:endParaRPr lang="en-US"/>
          </a:p>
        </p:txBody>
      </p:sp>
    </p:spTree>
    <p:extLst>
      <p:ext uri="{BB962C8B-B14F-4D97-AF65-F5344CB8AC3E}">
        <p14:creationId xmlns:p14="http://schemas.microsoft.com/office/powerpoint/2010/main" val="3430129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5A096-F04C-479B-B60B-106653CC10DA}" type="datetimeFigureOut">
              <a:rPr lang="en-US" smtClean="0"/>
              <a:t>11/14/2021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8040D5-AD4C-4F84-8A44-D4C859029C3F}" type="slidenum">
              <a:rPr lang="en-US" smtClean="0"/>
              <a:t>‹#›</a:t>
            </a:fld>
            <a:endParaRPr lang="en-US"/>
          </a:p>
        </p:txBody>
      </p:sp>
    </p:spTree>
    <p:extLst>
      <p:ext uri="{BB962C8B-B14F-4D97-AF65-F5344CB8AC3E}">
        <p14:creationId xmlns:p14="http://schemas.microsoft.com/office/powerpoint/2010/main" val="3850385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95A096-F04C-479B-B60B-106653CC10DA}"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040D5-AD4C-4F84-8A44-D4C859029C3F}" type="slidenum">
              <a:rPr lang="en-US" smtClean="0"/>
              <a:t>‹#›</a:t>
            </a:fld>
            <a:endParaRPr lang="en-US"/>
          </a:p>
        </p:txBody>
      </p:sp>
    </p:spTree>
    <p:extLst>
      <p:ext uri="{BB962C8B-B14F-4D97-AF65-F5344CB8AC3E}">
        <p14:creationId xmlns:p14="http://schemas.microsoft.com/office/powerpoint/2010/main" val="233448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A5D5E-CE23-4790-97CB-515671AFACD5}"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A1FD0-91B6-4B59-80EE-4FBF7DD383CE}" type="slidenum">
              <a:rPr lang="en-US" smtClean="0"/>
              <a:t>‹#›</a:t>
            </a:fld>
            <a:endParaRPr lang="en-US"/>
          </a:p>
        </p:txBody>
      </p:sp>
    </p:spTree>
    <p:extLst>
      <p:ext uri="{BB962C8B-B14F-4D97-AF65-F5344CB8AC3E}">
        <p14:creationId xmlns:p14="http://schemas.microsoft.com/office/powerpoint/2010/main" val="688874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95A096-F04C-479B-B60B-106653CC10DA}"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040D5-AD4C-4F84-8A44-D4C859029C3F}" type="slidenum">
              <a:rPr lang="en-US" smtClean="0"/>
              <a:t>‹#›</a:t>
            </a:fld>
            <a:endParaRPr lang="en-US"/>
          </a:p>
        </p:txBody>
      </p:sp>
    </p:spTree>
    <p:extLst>
      <p:ext uri="{BB962C8B-B14F-4D97-AF65-F5344CB8AC3E}">
        <p14:creationId xmlns:p14="http://schemas.microsoft.com/office/powerpoint/2010/main" val="2175238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5A096-F04C-479B-B60B-106653CC10DA}"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040D5-AD4C-4F84-8A44-D4C859029C3F}" type="slidenum">
              <a:rPr lang="en-US" smtClean="0"/>
              <a:t>‹#›</a:t>
            </a:fld>
            <a:endParaRPr lang="en-US"/>
          </a:p>
        </p:txBody>
      </p:sp>
    </p:spTree>
    <p:extLst>
      <p:ext uri="{BB962C8B-B14F-4D97-AF65-F5344CB8AC3E}">
        <p14:creationId xmlns:p14="http://schemas.microsoft.com/office/powerpoint/2010/main" val="189427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5A096-F04C-479B-B60B-106653CC10DA}"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040D5-AD4C-4F84-8A44-D4C859029C3F}" type="slidenum">
              <a:rPr lang="en-US" smtClean="0"/>
              <a:t>‹#›</a:t>
            </a:fld>
            <a:endParaRPr lang="en-US"/>
          </a:p>
        </p:txBody>
      </p:sp>
    </p:spTree>
    <p:extLst>
      <p:ext uri="{BB962C8B-B14F-4D97-AF65-F5344CB8AC3E}">
        <p14:creationId xmlns:p14="http://schemas.microsoft.com/office/powerpoint/2010/main" val="319929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2A5D5E-CE23-4790-97CB-515671AFACD5}"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A1FD0-91B6-4B59-80EE-4FBF7DD383CE}" type="slidenum">
              <a:rPr lang="en-US" smtClean="0"/>
              <a:t>‹#›</a:t>
            </a:fld>
            <a:endParaRPr lang="en-US"/>
          </a:p>
        </p:txBody>
      </p:sp>
    </p:spTree>
    <p:extLst>
      <p:ext uri="{BB962C8B-B14F-4D97-AF65-F5344CB8AC3E}">
        <p14:creationId xmlns:p14="http://schemas.microsoft.com/office/powerpoint/2010/main" val="208643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2A5D5E-CE23-4790-97CB-515671AFACD5}"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A1FD0-91B6-4B59-80EE-4FBF7DD383CE}" type="slidenum">
              <a:rPr lang="en-US" smtClean="0"/>
              <a:t>‹#›</a:t>
            </a:fld>
            <a:endParaRPr lang="en-US"/>
          </a:p>
        </p:txBody>
      </p:sp>
    </p:spTree>
    <p:extLst>
      <p:ext uri="{BB962C8B-B14F-4D97-AF65-F5344CB8AC3E}">
        <p14:creationId xmlns:p14="http://schemas.microsoft.com/office/powerpoint/2010/main" val="993874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2A5D5E-CE23-4790-97CB-515671AFACD5}" type="datetimeFigureOut">
              <a:rPr lang="en-US" smtClean="0"/>
              <a:t>11/14/2021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DA1FD0-91B6-4B59-80EE-4FBF7DD383CE}" type="slidenum">
              <a:rPr lang="en-US" smtClean="0"/>
              <a:t>‹#›</a:t>
            </a:fld>
            <a:endParaRPr lang="en-US"/>
          </a:p>
        </p:txBody>
      </p:sp>
    </p:spTree>
    <p:extLst>
      <p:ext uri="{BB962C8B-B14F-4D97-AF65-F5344CB8AC3E}">
        <p14:creationId xmlns:p14="http://schemas.microsoft.com/office/powerpoint/2010/main" val="246731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2A5D5E-CE23-4790-97CB-515671AFACD5}" type="datetimeFigureOut">
              <a:rPr lang="en-US" smtClean="0"/>
              <a:t>11/14/2021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DA1FD0-91B6-4B59-80EE-4FBF7DD383CE}" type="slidenum">
              <a:rPr lang="en-US" smtClean="0"/>
              <a:t>‹#›</a:t>
            </a:fld>
            <a:endParaRPr lang="en-US"/>
          </a:p>
        </p:txBody>
      </p:sp>
    </p:spTree>
    <p:extLst>
      <p:ext uri="{BB962C8B-B14F-4D97-AF65-F5344CB8AC3E}">
        <p14:creationId xmlns:p14="http://schemas.microsoft.com/office/powerpoint/2010/main" val="352041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A5D5E-CE23-4790-97CB-515671AFACD5}" type="datetimeFigureOut">
              <a:rPr lang="en-US" smtClean="0"/>
              <a:t>11/14/2021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DA1FD0-91B6-4B59-80EE-4FBF7DD383CE}" type="slidenum">
              <a:rPr lang="en-US" smtClean="0"/>
              <a:t>‹#›</a:t>
            </a:fld>
            <a:endParaRPr lang="en-US"/>
          </a:p>
        </p:txBody>
      </p:sp>
    </p:spTree>
    <p:extLst>
      <p:ext uri="{BB962C8B-B14F-4D97-AF65-F5344CB8AC3E}">
        <p14:creationId xmlns:p14="http://schemas.microsoft.com/office/powerpoint/2010/main" val="167096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2A5D5E-CE23-4790-97CB-515671AFACD5}"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A1FD0-91B6-4B59-80EE-4FBF7DD383CE}" type="slidenum">
              <a:rPr lang="en-US" smtClean="0"/>
              <a:t>‹#›</a:t>
            </a:fld>
            <a:endParaRPr lang="en-US"/>
          </a:p>
        </p:txBody>
      </p:sp>
    </p:spTree>
    <p:extLst>
      <p:ext uri="{BB962C8B-B14F-4D97-AF65-F5344CB8AC3E}">
        <p14:creationId xmlns:p14="http://schemas.microsoft.com/office/powerpoint/2010/main" val="149619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2A5D5E-CE23-4790-97CB-515671AFACD5}"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A1FD0-91B6-4B59-80EE-4FBF7DD383CE}" type="slidenum">
              <a:rPr lang="en-US" smtClean="0"/>
              <a:t>‹#›</a:t>
            </a:fld>
            <a:endParaRPr lang="en-US"/>
          </a:p>
        </p:txBody>
      </p:sp>
    </p:spTree>
    <p:extLst>
      <p:ext uri="{BB962C8B-B14F-4D97-AF65-F5344CB8AC3E}">
        <p14:creationId xmlns:p14="http://schemas.microsoft.com/office/powerpoint/2010/main" val="357203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A5D5E-CE23-4790-97CB-515671AFACD5}" type="datetimeFigureOut">
              <a:rPr lang="en-US" smtClean="0"/>
              <a:t>11/14/2021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A1FD0-91B6-4B59-80EE-4FBF7DD383CE}" type="slidenum">
              <a:rPr lang="en-US" smtClean="0"/>
              <a:t>‹#›</a:t>
            </a:fld>
            <a:endParaRPr lang="en-US"/>
          </a:p>
        </p:txBody>
      </p:sp>
    </p:spTree>
    <p:extLst>
      <p:ext uri="{BB962C8B-B14F-4D97-AF65-F5344CB8AC3E}">
        <p14:creationId xmlns:p14="http://schemas.microsoft.com/office/powerpoint/2010/main" val="395037554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5A096-F04C-479B-B60B-106653CC10DA}" type="datetimeFigureOut">
              <a:rPr lang="en-US" smtClean="0"/>
              <a:t>11/14/2021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040D5-AD4C-4F84-8A44-D4C859029C3F}" type="slidenum">
              <a:rPr lang="en-US" smtClean="0"/>
              <a:t>‹#›</a:t>
            </a:fld>
            <a:endParaRPr lang="en-US"/>
          </a:p>
        </p:txBody>
      </p:sp>
    </p:spTree>
    <p:extLst>
      <p:ext uri="{BB962C8B-B14F-4D97-AF65-F5344CB8AC3E}">
        <p14:creationId xmlns:p14="http://schemas.microsoft.com/office/powerpoint/2010/main" val="367122873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01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Spiritual failure…</a:t>
            </a:r>
          </a:p>
        </p:txBody>
      </p:sp>
      <p:sp>
        <p:nvSpPr>
          <p:cNvPr id="3" name="Content Placeholder 2"/>
          <p:cNvSpPr>
            <a:spLocks noGrp="1"/>
          </p:cNvSpPr>
          <p:nvPr>
            <p:ph idx="1"/>
          </p:nvPr>
        </p:nvSpPr>
        <p:spPr>
          <a:xfrm>
            <a:off x="628650" y="1526370"/>
            <a:ext cx="7886700" cy="5331630"/>
          </a:xfrm>
        </p:spPr>
        <p:txBody>
          <a:bodyPr>
            <a:noAutofit/>
          </a:bodyPr>
          <a:lstStyle/>
          <a:p>
            <a:pPr>
              <a:lnSpc>
                <a:spcPct val="150000"/>
              </a:lnSpc>
            </a:pPr>
            <a:r>
              <a:rPr lang="en-US" sz="4000" dirty="0"/>
              <a:t>presents opportunities for others</a:t>
            </a:r>
          </a:p>
          <a:p>
            <a:pPr>
              <a:lnSpc>
                <a:spcPct val="150000"/>
              </a:lnSpc>
            </a:pPr>
            <a:r>
              <a:rPr lang="en-US" sz="4000" dirty="0"/>
              <a:t>displays God’s patience and mercy</a:t>
            </a:r>
          </a:p>
          <a:p>
            <a:pPr>
              <a:lnSpc>
                <a:spcPct val="150000"/>
              </a:lnSpc>
            </a:pPr>
            <a:r>
              <a:rPr lang="en-US" sz="4000" dirty="0">
                <a:solidFill>
                  <a:srgbClr val="C00000"/>
                </a:solidFill>
              </a:rPr>
              <a:t>helps us not fear discipline</a:t>
            </a:r>
          </a:p>
        </p:txBody>
      </p:sp>
    </p:spTree>
    <p:extLst>
      <p:ext uri="{BB962C8B-B14F-4D97-AF65-F5344CB8AC3E}">
        <p14:creationId xmlns:p14="http://schemas.microsoft.com/office/powerpoint/2010/main" val="43661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025" y="5872766"/>
            <a:ext cx="5102448" cy="866441"/>
          </a:xfrm>
        </p:spPr>
        <p:txBody>
          <a:bodyPr/>
          <a:lstStyle/>
          <a:p>
            <a:pPr algn="r"/>
            <a:r>
              <a:rPr lang="en-US" dirty="0"/>
              <a:t>Proverbs 12:1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8"/>
            <a:ext cx="8760048" cy="5731098"/>
          </a:xfrm>
          <a:solidFill>
            <a:schemeClr val="tx1">
              <a:alpha val="67000"/>
            </a:schemeClr>
          </a:solidFill>
          <a:effectLst>
            <a:softEdge rad="317500"/>
          </a:effectLst>
        </p:spPr>
        <p:txBody>
          <a:bodyPr lIns="182880" tIns="91440" rIns="182880" bIns="91440">
            <a:noAutofit/>
          </a:bodyPr>
          <a:lstStyle/>
          <a:p>
            <a:pPr marL="0" indent="0">
              <a:buNone/>
            </a:pPr>
            <a:r>
              <a:rPr lang="en-US" sz="7200" dirty="0">
                <a:solidFill>
                  <a:schemeClr val="bg1"/>
                </a:solidFill>
                <a:effectLst/>
              </a:rPr>
              <a:t>(1) Whoever loves discipline loves knowledge, but he who hates reproof is stupid.</a:t>
            </a:r>
          </a:p>
        </p:txBody>
      </p:sp>
    </p:spTree>
    <p:extLst>
      <p:ext uri="{BB962C8B-B14F-4D97-AF65-F5344CB8AC3E}">
        <p14:creationId xmlns:p14="http://schemas.microsoft.com/office/powerpoint/2010/main" val="713962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025" y="5872766"/>
            <a:ext cx="5102448" cy="866441"/>
          </a:xfrm>
        </p:spPr>
        <p:txBody>
          <a:bodyPr/>
          <a:lstStyle/>
          <a:p>
            <a:pPr algn="r"/>
            <a:r>
              <a:rPr lang="en-US" dirty="0"/>
              <a:t>2 Samuel 7:14-15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8"/>
            <a:ext cx="8760048" cy="5731098"/>
          </a:xfrm>
          <a:solidFill>
            <a:schemeClr val="tx1">
              <a:alpha val="67000"/>
            </a:schemeClr>
          </a:solidFill>
          <a:effectLst>
            <a:softEdge rad="317500"/>
          </a:effectLst>
        </p:spPr>
        <p:txBody>
          <a:bodyPr lIns="182880" tIns="91440" rIns="182880" bIns="91440">
            <a:noAutofit/>
          </a:bodyPr>
          <a:lstStyle/>
          <a:p>
            <a:pPr marL="0" indent="0">
              <a:buNone/>
            </a:pPr>
            <a:r>
              <a:rPr lang="en-US" sz="4400" dirty="0">
                <a:solidFill>
                  <a:schemeClr val="bg1"/>
                </a:solidFill>
                <a:effectLst/>
              </a:rPr>
              <a:t>(14) I will be to him a father, and he shall be to me a son. When he commits iniquity, I will discipline him with the rod of men, with the stripes of the sons of men, (15) but my steadfast love will not depart from him, as I took it from Saul, whom I put away from before you.</a:t>
            </a:r>
          </a:p>
        </p:txBody>
      </p:sp>
    </p:spTree>
    <p:extLst>
      <p:ext uri="{BB962C8B-B14F-4D97-AF65-F5344CB8AC3E}">
        <p14:creationId xmlns:p14="http://schemas.microsoft.com/office/powerpoint/2010/main" val="3951472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025" y="5872766"/>
            <a:ext cx="5102448" cy="866441"/>
          </a:xfrm>
        </p:spPr>
        <p:txBody>
          <a:bodyPr>
            <a:normAutofit/>
          </a:bodyPr>
          <a:lstStyle/>
          <a:p>
            <a:pPr algn="r"/>
            <a:r>
              <a:rPr lang="en-US" dirty="0"/>
              <a:t>Psalm 94:12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8"/>
            <a:ext cx="8760048" cy="5731098"/>
          </a:xfrm>
          <a:solidFill>
            <a:schemeClr val="tx1">
              <a:alpha val="67000"/>
            </a:schemeClr>
          </a:solidFill>
          <a:effectLst>
            <a:softEdge rad="317500"/>
          </a:effectLst>
        </p:spPr>
        <p:txBody>
          <a:bodyPr lIns="182880" tIns="91440" rIns="182880" bIns="91440">
            <a:noAutofit/>
          </a:bodyPr>
          <a:lstStyle/>
          <a:p>
            <a:pPr marL="0" indent="0">
              <a:buNone/>
            </a:pPr>
            <a:r>
              <a:rPr lang="en-US" sz="7200" dirty="0">
                <a:solidFill>
                  <a:schemeClr val="bg1"/>
                </a:solidFill>
                <a:effectLst/>
              </a:rPr>
              <a:t>(12) Blessed is the man whom you discipline, O LORD, and whom you teach out of your law,</a:t>
            </a:r>
          </a:p>
        </p:txBody>
      </p:sp>
    </p:spTree>
    <p:extLst>
      <p:ext uri="{BB962C8B-B14F-4D97-AF65-F5344CB8AC3E}">
        <p14:creationId xmlns:p14="http://schemas.microsoft.com/office/powerpoint/2010/main" val="232978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025" y="5872766"/>
            <a:ext cx="5102448" cy="866441"/>
          </a:xfrm>
        </p:spPr>
        <p:txBody>
          <a:bodyPr>
            <a:normAutofit/>
          </a:bodyPr>
          <a:lstStyle/>
          <a:p>
            <a:pPr algn="r"/>
            <a:r>
              <a:rPr lang="en-US" dirty="0"/>
              <a:t>Proverbs 3:12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8"/>
            <a:ext cx="8760048" cy="5731098"/>
          </a:xfrm>
          <a:solidFill>
            <a:schemeClr val="tx1">
              <a:alpha val="67000"/>
            </a:schemeClr>
          </a:solidFill>
          <a:effectLst>
            <a:softEdge rad="317500"/>
          </a:effectLst>
        </p:spPr>
        <p:txBody>
          <a:bodyPr lIns="182880" tIns="91440" rIns="182880" bIns="91440">
            <a:noAutofit/>
          </a:bodyPr>
          <a:lstStyle/>
          <a:p>
            <a:pPr marL="0" indent="0">
              <a:buNone/>
            </a:pPr>
            <a:r>
              <a:rPr lang="en-US" sz="7200" dirty="0">
                <a:solidFill>
                  <a:schemeClr val="bg1"/>
                </a:solidFill>
                <a:effectLst/>
              </a:rPr>
              <a:t>(12) for the LORD reproves him whom he loves, as a father the son in whom he delights.</a:t>
            </a:r>
          </a:p>
        </p:txBody>
      </p:sp>
    </p:spTree>
    <p:extLst>
      <p:ext uri="{BB962C8B-B14F-4D97-AF65-F5344CB8AC3E}">
        <p14:creationId xmlns:p14="http://schemas.microsoft.com/office/powerpoint/2010/main" val="389201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025" y="5872766"/>
            <a:ext cx="5102448" cy="866441"/>
          </a:xfrm>
        </p:spPr>
        <p:txBody>
          <a:bodyPr/>
          <a:lstStyle/>
          <a:p>
            <a:pPr algn="r"/>
            <a:r>
              <a:rPr lang="en-US" dirty="0"/>
              <a:t>Hebrews 12:11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7"/>
            <a:ext cx="8760048" cy="6168981"/>
          </a:xfrm>
          <a:solidFill>
            <a:schemeClr val="tx1">
              <a:alpha val="67000"/>
            </a:schemeClr>
          </a:solidFill>
          <a:effectLst>
            <a:softEdge rad="317500"/>
          </a:effectLst>
        </p:spPr>
        <p:txBody>
          <a:bodyPr lIns="182880" tIns="91440" rIns="182880" bIns="91440">
            <a:noAutofit/>
          </a:bodyPr>
          <a:lstStyle/>
          <a:p>
            <a:pPr marL="0" indent="0">
              <a:buNone/>
            </a:pPr>
            <a:r>
              <a:rPr lang="en-US" sz="6000" dirty="0">
                <a:solidFill>
                  <a:schemeClr val="bg1"/>
                </a:solidFill>
                <a:effectLst/>
              </a:rPr>
              <a:t>(11) For the moment all discipline seems painful rather than pleasant, but later it yields the peaceful fruit of righteousness to those who have been trained by it.</a:t>
            </a:r>
          </a:p>
        </p:txBody>
      </p:sp>
    </p:spTree>
    <p:extLst>
      <p:ext uri="{BB962C8B-B14F-4D97-AF65-F5344CB8AC3E}">
        <p14:creationId xmlns:p14="http://schemas.microsoft.com/office/powerpoint/2010/main" val="449187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Spiritual failure…</a:t>
            </a:r>
          </a:p>
        </p:txBody>
      </p:sp>
      <p:sp>
        <p:nvSpPr>
          <p:cNvPr id="3" name="Content Placeholder 2"/>
          <p:cNvSpPr>
            <a:spLocks noGrp="1"/>
          </p:cNvSpPr>
          <p:nvPr>
            <p:ph idx="1"/>
          </p:nvPr>
        </p:nvSpPr>
        <p:spPr>
          <a:xfrm>
            <a:off x="628650" y="1526370"/>
            <a:ext cx="7886700" cy="5331630"/>
          </a:xfrm>
        </p:spPr>
        <p:txBody>
          <a:bodyPr>
            <a:noAutofit/>
          </a:bodyPr>
          <a:lstStyle/>
          <a:p>
            <a:pPr>
              <a:lnSpc>
                <a:spcPct val="150000"/>
              </a:lnSpc>
            </a:pPr>
            <a:r>
              <a:rPr lang="en-US" sz="4000" dirty="0"/>
              <a:t>presents opportunities for others</a:t>
            </a:r>
          </a:p>
          <a:p>
            <a:pPr>
              <a:lnSpc>
                <a:spcPct val="150000"/>
              </a:lnSpc>
            </a:pPr>
            <a:r>
              <a:rPr lang="en-US" sz="4000" dirty="0"/>
              <a:t>displays God’s patience and mercy</a:t>
            </a:r>
          </a:p>
          <a:p>
            <a:pPr>
              <a:lnSpc>
                <a:spcPct val="150000"/>
              </a:lnSpc>
            </a:pPr>
            <a:r>
              <a:rPr lang="en-US" sz="4000" dirty="0"/>
              <a:t>helps us not fear discipline</a:t>
            </a:r>
          </a:p>
          <a:p>
            <a:pPr>
              <a:lnSpc>
                <a:spcPct val="150000"/>
              </a:lnSpc>
            </a:pPr>
            <a:r>
              <a:rPr lang="en-US" sz="4000" dirty="0">
                <a:solidFill>
                  <a:srgbClr val="C00000"/>
                </a:solidFill>
              </a:rPr>
              <a:t>awakens us to reality</a:t>
            </a:r>
          </a:p>
        </p:txBody>
      </p:sp>
    </p:spTree>
    <p:extLst>
      <p:ext uri="{BB962C8B-B14F-4D97-AF65-F5344CB8AC3E}">
        <p14:creationId xmlns:p14="http://schemas.microsoft.com/office/powerpoint/2010/main" val="1838139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025" y="5872766"/>
            <a:ext cx="5102448" cy="866441"/>
          </a:xfrm>
        </p:spPr>
        <p:txBody>
          <a:bodyPr>
            <a:normAutofit/>
          </a:bodyPr>
          <a:lstStyle/>
          <a:p>
            <a:pPr algn="r"/>
            <a:r>
              <a:rPr lang="en-US" dirty="0"/>
              <a:t>Romans 5:7-8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8"/>
            <a:ext cx="8760048" cy="5731098"/>
          </a:xfrm>
          <a:solidFill>
            <a:schemeClr val="tx1">
              <a:alpha val="67000"/>
            </a:schemeClr>
          </a:solidFill>
          <a:effectLst>
            <a:softEdge rad="317500"/>
          </a:effectLst>
        </p:spPr>
        <p:txBody>
          <a:bodyPr lIns="182880" tIns="91440" rIns="182880" bIns="91440">
            <a:noAutofit/>
          </a:bodyPr>
          <a:lstStyle/>
          <a:p>
            <a:pPr marL="0" indent="0">
              <a:buNone/>
            </a:pPr>
            <a:r>
              <a:rPr lang="en-US" sz="4800" dirty="0">
                <a:solidFill>
                  <a:schemeClr val="bg1"/>
                </a:solidFill>
                <a:effectLst/>
              </a:rPr>
              <a:t>(7) For one will scarcely die for a righteous person--though perhaps for a good person one would dare even to die-- (8) but God shows his love for us in that while we were still sinners, Christ died for us.</a:t>
            </a:r>
          </a:p>
        </p:txBody>
      </p:sp>
    </p:spTree>
    <p:extLst>
      <p:ext uri="{BB962C8B-B14F-4D97-AF65-F5344CB8AC3E}">
        <p14:creationId xmlns:p14="http://schemas.microsoft.com/office/powerpoint/2010/main" val="310100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396" y="5872766"/>
            <a:ext cx="6512077" cy="866441"/>
          </a:xfrm>
        </p:spPr>
        <p:txBody>
          <a:bodyPr>
            <a:normAutofit/>
          </a:bodyPr>
          <a:lstStyle/>
          <a:p>
            <a:pPr algn="r"/>
            <a:r>
              <a:rPr lang="en-US" dirty="0"/>
              <a:t>2 Corinthians 7:9-11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8"/>
            <a:ext cx="8760048" cy="5731098"/>
          </a:xfrm>
          <a:solidFill>
            <a:schemeClr val="tx1">
              <a:alpha val="67000"/>
            </a:schemeClr>
          </a:solidFill>
          <a:effectLst>
            <a:softEdge rad="317500"/>
          </a:effectLst>
        </p:spPr>
        <p:txBody>
          <a:bodyPr lIns="182880" tIns="91440" rIns="182880" bIns="91440">
            <a:noAutofit/>
          </a:bodyPr>
          <a:lstStyle/>
          <a:p>
            <a:pPr marL="0" indent="0">
              <a:buNone/>
            </a:pPr>
            <a:r>
              <a:rPr lang="en-US" sz="4400" dirty="0">
                <a:solidFill>
                  <a:schemeClr val="bg1"/>
                </a:solidFill>
                <a:effectLst/>
              </a:rPr>
              <a:t>(9) As it is, I rejoice, not because you were grieved, but because you were grieved into repenting. For you felt a godly grief, so that you suffered no loss through us. (10) For godly grief produces a repentance that leads to salvation without regret, whereas worldly grief produces death.</a:t>
            </a:r>
          </a:p>
        </p:txBody>
      </p:sp>
    </p:spTree>
    <p:extLst>
      <p:ext uri="{BB962C8B-B14F-4D97-AF65-F5344CB8AC3E}">
        <p14:creationId xmlns:p14="http://schemas.microsoft.com/office/powerpoint/2010/main" val="209522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396" y="5872766"/>
            <a:ext cx="6512077" cy="866441"/>
          </a:xfrm>
        </p:spPr>
        <p:txBody>
          <a:bodyPr>
            <a:normAutofit/>
          </a:bodyPr>
          <a:lstStyle/>
          <a:p>
            <a:pPr algn="r"/>
            <a:r>
              <a:rPr lang="en-US" dirty="0"/>
              <a:t>2 Corinthians 7:9-11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8"/>
            <a:ext cx="8760048" cy="5731098"/>
          </a:xfrm>
          <a:solidFill>
            <a:schemeClr val="tx1">
              <a:alpha val="67000"/>
            </a:schemeClr>
          </a:solidFill>
          <a:effectLst>
            <a:softEdge rad="317500"/>
          </a:effectLst>
        </p:spPr>
        <p:txBody>
          <a:bodyPr lIns="182880" tIns="91440" rIns="182880" bIns="91440">
            <a:noAutofit/>
          </a:bodyPr>
          <a:lstStyle/>
          <a:p>
            <a:pPr marL="0" indent="0">
              <a:buNone/>
            </a:pPr>
            <a:r>
              <a:rPr lang="en-US" sz="4400" dirty="0">
                <a:solidFill>
                  <a:schemeClr val="bg1"/>
                </a:solidFill>
                <a:effectLst/>
              </a:rPr>
              <a:t>(11) For see what earnestness this godly grief has produced in you, but also what eagerness to clear yourselves, what indignation, what fear, what longing, what zeal, what punishment! At every point you have proved yourselves innocent in the matter.</a:t>
            </a:r>
          </a:p>
        </p:txBody>
      </p:sp>
    </p:spTree>
    <p:extLst>
      <p:ext uri="{BB962C8B-B14F-4D97-AF65-F5344CB8AC3E}">
        <p14:creationId xmlns:p14="http://schemas.microsoft.com/office/powerpoint/2010/main" val="74011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95555"/>
            <a:ext cx="7772400" cy="2387600"/>
          </a:xfrm>
        </p:spPr>
        <p:txBody>
          <a:bodyPr>
            <a:noAutofit/>
          </a:bodyPr>
          <a:lstStyle/>
          <a:p>
            <a:r>
              <a:rPr lang="en-US" sz="8800" dirty="0"/>
              <a:t>Finding Value</a:t>
            </a:r>
            <a:br>
              <a:rPr lang="en-US" sz="8800" dirty="0"/>
            </a:br>
            <a:r>
              <a:rPr lang="en-US" sz="8800" dirty="0"/>
              <a:t>in Failure</a:t>
            </a:r>
          </a:p>
        </p:txBody>
      </p:sp>
    </p:spTree>
    <p:extLst>
      <p:ext uri="{BB962C8B-B14F-4D97-AF65-F5344CB8AC3E}">
        <p14:creationId xmlns:p14="http://schemas.microsoft.com/office/powerpoint/2010/main" val="3656767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396" y="5872766"/>
            <a:ext cx="6512077" cy="866441"/>
          </a:xfrm>
        </p:spPr>
        <p:txBody>
          <a:bodyPr>
            <a:normAutofit/>
          </a:bodyPr>
          <a:lstStyle/>
          <a:p>
            <a:pPr algn="r"/>
            <a:r>
              <a:rPr lang="en-US" dirty="0"/>
              <a:t>Luke 7:36-47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8"/>
            <a:ext cx="8760048" cy="6172868"/>
          </a:xfrm>
          <a:solidFill>
            <a:schemeClr val="tx1">
              <a:alpha val="67000"/>
            </a:schemeClr>
          </a:solidFill>
          <a:effectLst>
            <a:softEdge rad="317500"/>
          </a:effectLst>
        </p:spPr>
        <p:txBody>
          <a:bodyPr lIns="182880" tIns="91440" rIns="182880" bIns="91440">
            <a:noAutofit/>
          </a:bodyPr>
          <a:lstStyle/>
          <a:p>
            <a:pPr marL="0" indent="0">
              <a:buNone/>
            </a:pPr>
            <a:r>
              <a:rPr lang="en-US" sz="3600" dirty="0">
                <a:solidFill>
                  <a:schemeClr val="bg1"/>
                </a:solidFill>
                <a:effectLst/>
              </a:rPr>
              <a:t>(36) One of the Pharisees asked him to eat with him, and he went into the Pharisee's house and reclined at the table. (37) And behold, a woman of the city, who was a sinner, when she learned that he was reclining at table in the Pharisee's house, brought an alabaster flask of ointment, (38) and standing behind him at his feet, weeping, she began to wet his feet with her tears and wiped them with the hair of her head and kissed his feet and anointed them with the ointment.</a:t>
            </a:r>
          </a:p>
        </p:txBody>
      </p:sp>
    </p:spTree>
    <p:extLst>
      <p:ext uri="{BB962C8B-B14F-4D97-AF65-F5344CB8AC3E}">
        <p14:creationId xmlns:p14="http://schemas.microsoft.com/office/powerpoint/2010/main" val="3929076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396" y="5872766"/>
            <a:ext cx="6512077" cy="866441"/>
          </a:xfrm>
        </p:spPr>
        <p:txBody>
          <a:bodyPr>
            <a:normAutofit/>
          </a:bodyPr>
          <a:lstStyle/>
          <a:p>
            <a:pPr algn="r"/>
            <a:r>
              <a:rPr lang="en-US" dirty="0"/>
              <a:t>Luke 7:36-47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8"/>
            <a:ext cx="8760048" cy="6172868"/>
          </a:xfrm>
          <a:solidFill>
            <a:schemeClr val="tx1">
              <a:alpha val="67000"/>
            </a:schemeClr>
          </a:solidFill>
          <a:effectLst>
            <a:softEdge rad="317500"/>
          </a:effectLst>
        </p:spPr>
        <p:txBody>
          <a:bodyPr lIns="182880" tIns="91440" rIns="182880" bIns="91440">
            <a:noAutofit/>
          </a:bodyPr>
          <a:lstStyle/>
          <a:p>
            <a:pPr marL="0" indent="0">
              <a:buNone/>
            </a:pPr>
            <a:r>
              <a:rPr lang="en-US" sz="3600" dirty="0">
                <a:solidFill>
                  <a:schemeClr val="bg1"/>
                </a:solidFill>
                <a:effectLst/>
              </a:rPr>
              <a:t>(39) Now when the Pharisee who had invited him saw this, he said to himself, "If this man were a prophet, he would have known who and what sort of woman this is who is touching him, for she is a sinner." (40) And Jesus answering said to him, "Simon, I have something to say to you." And he answered, "Say it, Teacher." (41) "A certain moneylender had two debtors. One owed five hundred denarii, and the other fifty.</a:t>
            </a:r>
          </a:p>
        </p:txBody>
      </p:sp>
    </p:spTree>
    <p:extLst>
      <p:ext uri="{BB962C8B-B14F-4D97-AF65-F5344CB8AC3E}">
        <p14:creationId xmlns:p14="http://schemas.microsoft.com/office/powerpoint/2010/main" val="576412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396" y="5872766"/>
            <a:ext cx="6512077" cy="866441"/>
          </a:xfrm>
        </p:spPr>
        <p:txBody>
          <a:bodyPr>
            <a:normAutofit/>
          </a:bodyPr>
          <a:lstStyle/>
          <a:p>
            <a:pPr algn="r"/>
            <a:r>
              <a:rPr lang="en-US" dirty="0"/>
              <a:t>Luke 7:36-47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8"/>
            <a:ext cx="8760048" cy="6172868"/>
          </a:xfrm>
          <a:solidFill>
            <a:schemeClr val="tx1">
              <a:alpha val="67000"/>
            </a:schemeClr>
          </a:solidFill>
          <a:effectLst>
            <a:softEdge rad="317500"/>
          </a:effectLst>
        </p:spPr>
        <p:txBody>
          <a:bodyPr lIns="182880" tIns="91440" rIns="182880" bIns="91440">
            <a:noAutofit/>
          </a:bodyPr>
          <a:lstStyle/>
          <a:p>
            <a:pPr marL="0" indent="0">
              <a:buNone/>
            </a:pPr>
            <a:r>
              <a:rPr lang="en-US" sz="3600" dirty="0">
                <a:solidFill>
                  <a:schemeClr val="bg1"/>
                </a:solidFill>
                <a:effectLst/>
              </a:rPr>
              <a:t>(42) When they could not pay, he cancelled the debt of both. Now which of them will love him more?" (43) Simon answered, "The one, I suppose, for whom he cancelled the larger debt." And he said to him, "You have judged rightly." (44) Then turning toward the woman he said to Simon, "Do you see this woman? I entered your house; you gave me no water for my feet, but she has wet my feet with her tears and wiped them with her hair.</a:t>
            </a:r>
          </a:p>
        </p:txBody>
      </p:sp>
    </p:spTree>
    <p:extLst>
      <p:ext uri="{BB962C8B-B14F-4D97-AF65-F5344CB8AC3E}">
        <p14:creationId xmlns:p14="http://schemas.microsoft.com/office/powerpoint/2010/main" val="3501515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396" y="5872766"/>
            <a:ext cx="6512077" cy="866441"/>
          </a:xfrm>
        </p:spPr>
        <p:txBody>
          <a:bodyPr>
            <a:normAutofit/>
          </a:bodyPr>
          <a:lstStyle/>
          <a:p>
            <a:pPr algn="r"/>
            <a:r>
              <a:rPr lang="en-US" dirty="0"/>
              <a:t>Luke 7:36-47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8"/>
            <a:ext cx="8760048" cy="6172868"/>
          </a:xfrm>
          <a:solidFill>
            <a:schemeClr val="tx1">
              <a:alpha val="67000"/>
            </a:schemeClr>
          </a:solidFill>
          <a:effectLst>
            <a:softEdge rad="317500"/>
          </a:effectLst>
        </p:spPr>
        <p:txBody>
          <a:bodyPr lIns="182880" tIns="91440" rIns="182880" bIns="91440">
            <a:noAutofit/>
          </a:bodyPr>
          <a:lstStyle/>
          <a:p>
            <a:pPr marL="0" indent="0">
              <a:buNone/>
            </a:pPr>
            <a:r>
              <a:rPr lang="en-US" sz="3600" dirty="0">
                <a:solidFill>
                  <a:schemeClr val="bg1"/>
                </a:solidFill>
                <a:effectLst/>
              </a:rPr>
              <a:t>(45) You gave me no kiss, but from the time I came in she has not ceased to kiss my feet. (46) You did not anoint my head with oil, but she has anointed my feet with ointment. (47) Therefore I tell you, her sins, which are many, are forgiven--for she loved much. But he who is forgiven little, loves little."</a:t>
            </a:r>
          </a:p>
        </p:txBody>
      </p:sp>
    </p:spTree>
    <p:extLst>
      <p:ext uri="{BB962C8B-B14F-4D97-AF65-F5344CB8AC3E}">
        <p14:creationId xmlns:p14="http://schemas.microsoft.com/office/powerpoint/2010/main" val="4085604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396" y="5872766"/>
            <a:ext cx="6512077" cy="866441"/>
          </a:xfrm>
        </p:spPr>
        <p:txBody>
          <a:bodyPr>
            <a:normAutofit/>
          </a:bodyPr>
          <a:lstStyle/>
          <a:p>
            <a:pPr algn="r"/>
            <a:r>
              <a:rPr lang="en-US" dirty="0"/>
              <a:t>Luke 7:47 HCSB</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8"/>
            <a:ext cx="8760048" cy="6172868"/>
          </a:xfrm>
          <a:solidFill>
            <a:schemeClr val="tx1">
              <a:alpha val="67000"/>
            </a:schemeClr>
          </a:solidFill>
          <a:effectLst>
            <a:softEdge rad="317500"/>
          </a:effectLst>
        </p:spPr>
        <p:txBody>
          <a:bodyPr lIns="182880" tIns="91440" rIns="182880" bIns="91440">
            <a:noAutofit/>
          </a:bodyPr>
          <a:lstStyle/>
          <a:p>
            <a:pPr marL="0" indent="0">
              <a:buNone/>
            </a:pPr>
            <a:r>
              <a:rPr lang="en-US" sz="6000" dirty="0">
                <a:solidFill>
                  <a:schemeClr val="bg1"/>
                </a:solidFill>
                <a:effectLst/>
              </a:rPr>
              <a:t>(47) Therefore I tell you, her many sins have been forgiven; that's why she loved much. But the one who is forgiven little, loves little."</a:t>
            </a:r>
          </a:p>
        </p:txBody>
      </p:sp>
    </p:spTree>
    <p:extLst>
      <p:ext uri="{BB962C8B-B14F-4D97-AF65-F5344CB8AC3E}">
        <p14:creationId xmlns:p14="http://schemas.microsoft.com/office/powerpoint/2010/main" val="2226028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Spiritual failure…</a:t>
            </a:r>
          </a:p>
        </p:txBody>
      </p:sp>
      <p:sp>
        <p:nvSpPr>
          <p:cNvPr id="3" name="Content Placeholder 2"/>
          <p:cNvSpPr>
            <a:spLocks noGrp="1"/>
          </p:cNvSpPr>
          <p:nvPr>
            <p:ph idx="1"/>
          </p:nvPr>
        </p:nvSpPr>
        <p:spPr>
          <a:xfrm>
            <a:off x="628650" y="1526370"/>
            <a:ext cx="7886700" cy="5331630"/>
          </a:xfrm>
        </p:spPr>
        <p:txBody>
          <a:bodyPr>
            <a:noAutofit/>
          </a:bodyPr>
          <a:lstStyle/>
          <a:p>
            <a:pPr>
              <a:lnSpc>
                <a:spcPct val="150000"/>
              </a:lnSpc>
            </a:pPr>
            <a:r>
              <a:rPr lang="en-US" sz="4000" dirty="0"/>
              <a:t>presents opportunities for others</a:t>
            </a:r>
          </a:p>
          <a:p>
            <a:pPr>
              <a:lnSpc>
                <a:spcPct val="150000"/>
              </a:lnSpc>
            </a:pPr>
            <a:r>
              <a:rPr lang="en-US" sz="4000" dirty="0"/>
              <a:t>displays God’s patience and mercy</a:t>
            </a:r>
          </a:p>
          <a:p>
            <a:pPr>
              <a:lnSpc>
                <a:spcPct val="150000"/>
              </a:lnSpc>
            </a:pPr>
            <a:r>
              <a:rPr lang="en-US" sz="4000" dirty="0"/>
              <a:t>helps us not fear discipline</a:t>
            </a:r>
          </a:p>
          <a:p>
            <a:pPr>
              <a:lnSpc>
                <a:spcPct val="150000"/>
              </a:lnSpc>
            </a:pPr>
            <a:r>
              <a:rPr lang="en-US" sz="4000" dirty="0"/>
              <a:t>awakens us to reality</a:t>
            </a:r>
          </a:p>
          <a:p>
            <a:pPr>
              <a:lnSpc>
                <a:spcPct val="150000"/>
              </a:lnSpc>
            </a:pPr>
            <a:r>
              <a:rPr lang="en-US" sz="4000" dirty="0">
                <a:solidFill>
                  <a:srgbClr val="C00000"/>
                </a:solidFill>
              </a:rPr>
              <a:t>prepares us to help others</a:t>
            </a:r>
          </a:p>
        </p:txBody>
      </p:sp>
    </p:spTree>
    <p:extLst>
      <p:ext uri="{BB962C8B-B14F-4D97-AF65-F5344CB8AC3E}">
        <p14:creationId xmlns:p14="http://schemas.microsoft.com/office/powerpoint/2010/main" val="1097023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396" y="5872766"/>
            <a:ext cx="6512077" cy="866441"/>
          </a:xfrm>
        </p:spPr>
        <p:txBody>
          <a:bodyPr>
            <a:normAutofit/>
          </a:bodyPr>
          <a:lstStyle/>
          <a:p>
            <a:pPr algn="r"/>
            <a:r>
              <a:rPr lang="en-US" dirty="0"/>
              <a:t>Luke 22:31-33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8"/>
            <a:ext cx="8760048" cy="6172868"/>
          </a:xfrm>
          <a:solidFill>
            <a:schemeClr val="tx1">
              <a:alpha val="67000"/>
            </a:schemeClr>
          </a:solidFill>
          <a:effectLst>
            <a:softEdge rad="317500"/>
          </a:effectLst>
        </p:spPr>
        <p:txBody>
          <a:bodyPr lIns="182880" tIns="91440" rIns="182880" bIns="91440">
            <a:noAutofit/>
          </a:bodyPr>
          <a:lstStyle/>
          <a:p>
            <a:pPr marL="0" indent="0">
              <a:buNone/>
            </a:pPr>
            <a:r>
              <a:rPr lang="en-US" sz="4400" dirty="0">
                <a:solidFill>
                  <a:schemeClr val="bg1"/>
                </a:solidFill>
                <a:effectLst/>
              </a:rPr>
              <a:t>(31) "Simon, Simon, behold, Satan demanded to have you, that he might sift you like wheat, (32) but I have prayed for you that your faith may not fail. And when you have turned again, strengthen your brothers." (33) Peter said to him, "Lord, I am ready to go with you both to prison and to death."</a:t>
            </a:r>
          </a:p>
        </p:txBody>
      </p:sp>
    </p:spTree>
    <p:extLst>
      <p:ext uri="{BB962C8B-B14F-4D97-AF65-F5344CB8AC3E}">
        <p14:creationId xmlns:p14="http://schemas.microsoft.com/office/powerpoint/2010/main" val="3694016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Spiritual failure…</a:t>
            </a:r>
          </a:p>
        </p:txBody>
      </p:sp>
      <p:sp>
        <p:nvSpPr>
          <p:cNvPr id="3" name="Content Placeholder 2"/>
          <p:cNvSpPr>
            <a:spLocks noGrp="1"/>
          </p:cNvSpPr>
          <p:nvPr>
            <p:ph idx="1"/>
          </p:nvPr>
        </p:nvSpPr>
        <p:spPr>
          <a:xfrm>
            <a:off x="628650" y="1526370"/>
            <a:ext cx="7886700" cy="5331630"/>
          </a:xfrm>
        </p:spPr>
        <p:txBody>
          <a:bodyPr>
            <a:noAutofit/>
          </a:bodyPr>
          <a:lstStyle/>
          <a:p>
            <a:pPr>
              <a:lnSpc>
                <a:spcPct val="150000"/>
              </a:lnSpc>
            </a:pPr>
            <a:r>
              <a:rPr lang="en-US" sz="4000" dirty="0"/>
              <a:t>presents opportunities for others</a:t>
            </a:r>
          </a:p>
          <a:p>
            <a:pPr>
              <a:lnSpc>
                <a:spcPct val="150000"/>
              </a:lnSpc>
            </a:pPr>
            <a:r>
              <a:rPr lang="en-US" sz="4000" dirty="0"/>
              <a:t>displays God’s patience and mercy</a:t>
            </a:r>
          </a:p>
          <a:p>
            <a:pPr>
              <a:lnSpc>
                <a:spcPct val="150000"/>
              </a:lnSpc>
            </a:pPr>
            <a:r>
              <a:rPr lang="en-US" sz="4000" dirty="0"/>
              <a:t>helps us not fear discipline</a:t>
            </a:r>
          </a:p>
          <a:p>
            <a:pPr>
              <a:lnSpc>
                <a:spcPct val="150000"/>
              </a:lnSpc>
            </a:pPr>
            <a:r>
              <a:rPr lang="en-US" sz="4000" dirty="0"/>
              <a:t>awakens us to reality</a:t>
            </a:r>
          </a:p>
          <a:p>
            <a:pPr>
              <a:lnSpc>
                <a:spcPct val="150000"/>
              </a:lnSpc>
            </a:pPr>
            <a:r>
              <a:rPr lang="en-US" sz="4000" dirty="0"/>
              <a:t>prepares us to help others</a:t>
            </a:r>
          </a:p>
        </p:txBody>
      </p:sp>
    </p:spTree>
    <p:extLst>
      <p:ext uri="{BB962C8B-B14F-4D97-AF65-F5344CB8AC3E}">
        <p14:creationId xmlns:p14="http://schemas.microsoft.com/office/powerpoint/2010/main" val="1577156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95555"/>
            <a:ext cx="7772400" cy="2387600"/>
          </a:xfrm>
        </p:spPr>
        <p:txBody>
          <a:bodyPr>
            <a:noAutofit/>
          </a:bodyPr>
          <a:lstStyle/>
          <a:p>
            <a:r>
              <a:rPr lang="en-US" sz="8800" dirty="0"/>
              <a:t>Finding Value</a:t>
            </a:r>
            <a:br>
              <a:rPr lang="en-US" sz="8800" dirty="0"/>
            </a:br>
            <a:r>
              <a:rPr lang="en-US" sz="8800" dirty="0"/>
              <a:t>in Failure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05802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64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Spiritual failure…</a:t>
            </a:r>
          </a:p>
        </p:txBody>
      </p:sp>
      <p:sp>
        <p:nvSpPr>
          <p:cNvPr id="3" name="Content Placeholder 2"/>
          <p:cNvSpPr>
            <a:spLocks noGrp="1"/>
          </p:cNvSpPr>
          <p:nvPr>
            <p:ph idx="1"/>
          </p:nvPr>
        </p:nvSpPr>
        <p:spPr>
          <a:xfrm>
            <a:off x="628650" y="1526370"/>
            <a:ext cx="7886700" cy="5331630"/>
          </a:xfrm>
        </p:spPr>
        <p:txBody>
          <a:bodyPr>
            <a:noAutofit/>
          </a:bodyPr>
          <a:lstStyle/>
          <a:p>
            <a:pPr>
              <a:lnSpc>
                <a:spcPct val="150000"/>
              </a:lnSpc>
            </a:pPr>
            <a:r>
              <a:rPr lang="en-US" sz="4000" dirty="0">
                <a:solidFill>
                  <a:srgbClr val="C00000"/>
                </a:solidFill>
              </a:rPr>
              <a:t>presents opportunities for others</a:t>
            </a:r>
          </a:p>
        </p:txBody>
      </p:sp>
    </p:spTree>
    <p:extLst>
      <p:ext uri="{BB962C8B-B14F-4D97-AF65-F5344CB8AC3E}">
        <p14:creationId xmlns:p14="http://schemas.microsoft.com/office/powerpoint/2010/main" val="341192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025" y="5872766"/>
            <a:ext cx="5102448" cy="866441"/>
          </a:xfrm>
        </p:spPr>
        <p:txBody>
          <a:bodyPr/>
          <a:lstStyle/>
          <a:p>
            <a:pPr algn="r"/>
            <a:r>
              <a:rPr lang="en-US" dirty="0"/>
              <a:t>Ecclesiastes 4:10 ESV</a:t>
            </a:r>
          </a:p>
        </p:txBody>
      </p:sp>
      <p:sp>
        <p:nvSpPr>
          <p:cNvPr id="3" name="Content Placeholder 2"/>
          <p:cNvSpPr>
            <a:spLocks noGrp="1"/>
          </p:cNvSpPr>
          <p:nvPr>
            <p:ph idx="1"/>
          </p:nvPr>
        </p:nvSpPr>
        <p:spPr>
          <a:xfrm>
            <a:off x="167425" y="141668"/>
            <a:ext cx="8760048" cy="5731098"/>
          </a:xfrm>
          <a:solidFill>
            <a:schemeClr val="tx1">
              <a:alpha val="67000"/>
            </a:schemeClr>
          </a:solidFill>
          <a:effectLst>
            <a:softEdge rad="317500"/>
          </a:effectLst>
        </p:spPr>
        <p:txBody>
          <a:bodyPr lIns="182880" tIns="91440" rIns="182880" bIns="91440">
            <a:normAutofit/>
          </a:bodyPr>
          <a:lstStyle/>
          <a:p>
            <a:pPr marL="0" indent="0">
              <a:buNone/>
            </a:pPr>
            <a:r>
              <a:rPr lang="en-US" sz="6600" dirty="0">
                <a:solidFill>
                  <a:schemeClr val="bg1"/>
                </a:solidFill>
                <a:effectLst/>
              </a:rPr>
              <a:t>(10) For if they fall, one will lift up his fellow. But woe to him who is alone when he falls and has not another to lift him up!</a:t>
            </a:r>
          </a:p>
        </p:txBody>
      </p:sp>
    </p:spTree>
    <p:extLst>
      <p:ext uri="{BB962C8B-B14F-4D97-AF65-F5344CB8AC3E}">
        <p14:creationId xmlns:p14="http://schemas.microsoft.com/office/powerpoint/2010/main" val="361759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025" y="5872766"/>
            <a:ext cx="5102448" cy="866441"/>
          </a:xfrm>
        </p:spPr>
        <p:txBody>
          <a:bodyPr/>
          <a:lstStyle/>
          <a:p>
            <a:pPr algn="r"/>
            <a:r>
              <a:rPr lang="en-US" dirty="0"/>
              <a:t>Acts 15:36-40 NASB</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8"/>
            <a:ext cx="8760048" cy="5731098"/>
          </a:xfrm>
          <a:solidFill>
            <a:schemeClr val="tx1">
              <a:alpha val="67000"/>
            </a:schemeClr>
          </a:solidFill>
          <a:effectLst>
            <a:softEdge rad="317500"/>
          </a:effectLst>
        </p:spPr>
        <p:txBody>
          <a:bodyPr lIns="182880" tIns="91440" rIns="182880" bIns="91440">
            <a:noAutofit/>
          </a:bodyPr>
          <a:lstStyle/>
          <a:p>
            <a:pPr marL="0" indent="0">
              <a:buNone/>
            </a:pPr>
            <a:r>
              <a:rPr lang="en-US" sz="3600" dirty="0">
                <a:solidFill>
                  <a:schemeClr val="bg1"/>
                </a:solidFill>
                <a:effectLst/>
              </a:rPr>
              <a:t>(36) After some days Paul said to Barnabas, "Let us return and visit the brethren in every city in which we proclaimed the word of the Lord, and see how they are." (37) Barnabas wanted to take John, called Mark, along with them also. (38) But Paul kept insisting that they should not take him along who had deserted them in Pamphylia and had not gone with them to the work.</a:t>
            </a:r>
          </a:p>
        </p:txBody>
      </p:sp>
    </p:spTree>
    <p:extLst>
      <p:ext uri="{BB962C8B-B14F-4D97-AF65-F5344CB8AC3E}">
        <p14:creationId xmlns:p14="http://schemas.microsoft.com/office/powerpoint/2010/main" val="1937715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025" y="5872766"/>
            <a:ext cx="5102448" cy="866441"/>
          </a:xfrm>
        </p:spPr>
        <p:txBody>
          <a:bodyPr/>
          <a:lstStyle/>
          <a:p>
            <a:pPr algn="r"/>
            <a:r>
              <a:rPr lang="en-US" dirty="0"/>
              <a:t>Acts 15:36-40 NASB</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8"/>
            <a:ext cx="8760048" cy="5731098"/>
          </a:xfrm>
          <a:solidFill>
            <a:schemeClr val="tx1">
              <a:alpha val="67000"/>
            </a:schemeClr>
          </a:solidFill>
          <a:effectLst>
            <a:softEdge rad="317500"/>
          </a:effectLst>
        </p:spPr>
        <p:txBody>
          <a:bodyPr lIns="182880" tIns="91440" rIns="182880" bIns="91440">
            <a:noAutofit/>
          </a:bodyPr>
          <a:lstStyle/>
          <a:p>
            <a:pPr marL="0" indent="0">
              <a:buNone/>
            </a:pPr>
            <a:r>
              <a:rPr lang="en-US" sz="3600" dirty="0">
                <a:solidFill>
                  <a:schemeClr val="bg1"/>
                </a:solidFill>
                <a:effectLst/>
              </a:rPr>
              <a:t>(39) And there occurred such a sharp disagreement that they separated from one another, and Barnabas took Mark with him and sailed away to Cyprus. (40) But Paul chose Silas and left, being committed by the brethren to the grace of the Lord.</a:t>
            </a:r>
          </a:p>
        </p:txBody>
      </p:sp>
    </p:spTree>
    <p:extLst>
      <p:ext uri="{BB962C8B-B14F-4D97-AF65-F5344CB8AC3E}">
        <p14:creationId xmlns:p14="http://schemas.microsoft.com/office/powerpoint/2010/main" val="1266196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Spiritual failure…</a:t>
            </a:r>
          </a:p>
        </p:txBody>
      </p:sp>
      <p:sp>
        <p:nvSpPr>
          <p:cNvPr id="3" name="Content Placeholder 2"/>
          <p:cNvSpPr>
            <a:spLocks noGrp="1"/>
          </p:cNvSpPr>
          <p:nvPr>
            <p:ph idx="1"/>
          </p:nvPr>
        </p:nvSpPr>
        <p:spPr>
          <a:xfrm>
            <a:off x="628650" y="1526370"/>
            <a:ext cx="7886700" cy="5331630"/>
          </a:xfrm>
        </p:spPr>
        <p:txBody>
          <a:bodyPr>
            <a:noAutofit/>
          </a:bodyPr>
          <a:lstStyle/>
          <a:p>
            <a:pPr>
              <a:lnSpc>
                <a:spcPct val="150000"/>
              </a:lnSpc>
            </a:pPr>
            <a:r>
              <a:rPr lang="en-US" sz="4000" dirty="0"/>
              <a:t>presents opportunities for others</a:t>
            </a:r>
          </a:p>
          <a:p>
            <a:pPr>
              <a:lnSpc>
                <a:spcPct val="150000"/>
              </a:lnSpc>
            </a:pPr>
            <a:r>
              <a:rPr lang="en-US" sz="4000" dirty="0">
                <a:solidFill>
                  <a:srgbClr val="C00000"/>
                </a:solidFill>
              </a:rPr>
              <a:t>displays God’s patience and mercy</a:t>
            </a:r>
          </a:p>
        </p:txBody>
      </p:sp>
    </p:spTree>
    <p:extLst>
      <p:ext uri="{BB962C8B-B14F-4D97-AF65-F5344CB8AC3E}">
        <p14:creationId xmlns:p14="http://schemas.microsoft.com/office/powerpoint/2010/main" val="3000941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025" y="5872766"/>
            <a:ext cx="5102448" cy="866441"/>
          </a:xfrm>
        </p:spPr>
        <p:txBody>
          <a:bodyPr/>
          <a:lstStyle/>
          <a:p>
            <a:pPr algn="r"/>
            <a:r>
              <a:rPr lang="en-US" dirty="0"/>
              <a:t>1 Timothy 1:16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8"/>
            <a:ext cx="8760048" cy="5731098"/>
          </a:xfrm>
          <a:solidFill>
            <a:schemeClr val="tx1">
              <a:alpha val="67000"/>
            </a:schemeClr>
          </a:solidFill>
          <a:effectLst>
            <a:softEdge rad="317500"/>
          </a:effectLst>
        </p:spPr>
        <p:txBody>
          <a:bodyPr lIns="182880" tIns="91440" rIns="182880" bIns="91440">
            <a:noAutofit/>
          </a:bodyPr>
          <a:lstStyle/>
          <a:p>
            <a:pPr marL="0" indent="0">
              <a:buNone/>
            </a:pPr>
            <a:r>
              <a:rPr lang="en-US" sz="5400" dirty="0">
                <a:solidFill>
                  <a:schemeClr val="bg1"/>
                </a:solidFill>
                <a:effectLst/>
              </a:rPr>
              <a:t>(16) But I received mercy for this reason, that in me, as the foremost, Jesus Christ might display his perfect patience as an example to those who were to believe in him for eternal life.</a:t>
            </a:r>
          </a:p>
        </p:txBody>
      </p:sp>
    </p:spTree>
    <p:extLst>
      <p:ext uri="{BB962C8B-B14F-4D97-AF65-F5344CB8AC3E}">
        <p14:creationId xmlns:p14="http://schemas.microsoft.com/office/powerpoint/2010/main" val="246640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025" y="5872766"/>
            <a:ext cx="5102448" cy="866441"/>
          </a:xfrm>
        </p:spPr>
        <p:txBody>
          <a:bodyPr/>
          <a:lstStyle/>
          <a:p>
            <a:pPr algn="r"/>
            <a:r>
              <a:rPr lang="en-US" dirty="0"/>
              <a:t>Isaiah 30:18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425" y="141668"/>
            <a:ext cx="8760048" cy="5731098"/>
          </a:xfrm>
          <a:solidFill>
            <a:schemeClr val="tx1">
              <a:alpha val="67000"/>
            </a:schemeClr>
          </a:solidFill>
          <a:effectLst>
            <a:softEdge rad="317500"/>
          </a:effectLst>
        </p:spPr>
        <p:txBody>
          <a:bodyPr lIns="182880" tIns="91440" rIns="182880" bIns="91440">
            <a:noAutofit/>
          </a:bodyPr>
          <a:lstStyle/>
          <a:p>
            <a:pPr marL="0" indent="0">
              <a:buNone/>
            </a:pPr>
            <a:r>
              <a:rPr lang="en-US" sz="5400" dirty="0">
                <a:solidFill>
                  <a:schemeClr val="bg1"/>
                </a:solidFill>
                <a:effectLst/>
              </a:rPr>
              <a:t>(18) Therefore the LORD waits to be gracious to you, and therefore he exalts himself to show mercy to you. For the LORD is a God of justice; blessed are all those who wait for him.</a:t>
            </a:r>
          </a:p>
        </p:txBody>
      </p:sp>
    </p:spTree>
    <p:extLst>
      <p:ext uri="{BB962C8B-B14F-4D97-AF65-F5344CB8AC3E}">
        <p14:creationId xmlns:p14="http://schemas.microsoft.com/office/powerpoint/2010/main" val="3489226125"/>
      </p:ext>
    </p:extLst>
  </p:cSld>
  <p:clrMapOvr>
    <a:masterClrMapping/>
  </p:clrMapOvr>
</p:sld>
</file>

<file path=ppt/theme/theme1.xml><?xml version="1.0" encoding="utf-8"?>
<a:theme xmlns:a="http://schemas.openxmlformats.org/drawingml/2006/main" name="4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1265</Words>
  <Application>Microsoft Office PowerPoint</Application>
  <PresentationFormat>On-screen Show (4:3)</PresentationFormat>
  <Paragraphs>66</Paragraphs>
  <Slides>29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Candara</vt:lpstr>
      <vt:lpstr>4_Office Theme</vt:lpstr>
      <vt:lpstr>5_Office Theme</vt:lpstr>
      <vt:lpstr>PowerPoint Presentation</vt:lpstr>
      <vt:lpstr>Finding Value in Failure</vt:lpstr>
      <vt:lpstr>Spiritual failure…</vt:lpstr>
      <vt:lpstr>Ecclesiastes 4:10 ESV</vt:lpstr>
      <vt:lpstr>Acts 15:36-40 NASB</vt:lpstr>
      <vt:lpstr>Acts 15:36-40 NASB</vt:lpstr>
      <vt:lpstr>Spiritual failure…</vt:lpstr>
      <vt:lpstr>1 Timothy 1:16 ESV</vt:lpstr>
      <vt:lpstr>Isaiah 30:18 ESV</vt:lpstr>
      <vt:lpstr>Spiritual failure…</vt:lpstr>
      <vt:lpstr>Proverbs 12:1 ESV</vt:lpstr>
      <vt:lpstr>2 Samuel 7:14-15 ESV</vt:lpstr>
      <vt:lpstr>Psalm 94:12 ESV</vt:lpstr>
      <vt:lpstr>Proverbs 3:12 ESV</vt:lpstr>
      <vt:lpstr>Hebrews 12:11 ESV</vt:lpstr>
      <vt:lpstr>Spiritual failure…</vt:lpstr>
      <vt:lpstr>Romans 5:7-8 ESV</vt:lpstr>
      <vt:lpstr>2 Corinthians 7:9-11 ESV</vt:lpstr>
      <vt:lpstr>2 Corinthians 7:9-11 ESV</vt:lpstr>
      <vt:lpstr>Luke 7:36-47 ESV</vt:lpstr>
      <vt:lpstr>Luke 7:36-47 ESV</vt:lpstr>
      <vt:lpstr>Luke 7:36-47 ESV</vt:lpstr>
      <vt:lpstr>Luke 7:36-47 ESV</vt:lpstr>
      <vt:lpstr>Luke 7:47 HCSB</vt:lpstr>
      <vt:lpstr>Spiritual failure…</vt:lpstr>
      <vt:lpstr>Luke 22:31-33 ESV</vt:lpstr>
      <vt:lpstr>Spiritual failure…</vt:lpstr>
      <vt:lpstr>Finding Value in Failure</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95</cp:revision>
  <dcterms:created xsi:type="dcterms:W3CDTF">2008-03-16T18:22:36Z</dcterms:created>
  <dcterms:modified xsi:type="dcterms:W3CDTF">2021-11-14T20:04:33Z</dcterms:modified>
</cp:coreProperties>
</file>