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704" r:id="rId2"/>
  </p:sldMasterIdLst>
  <p:notesMasterIdLst>
    <p:notesMasterId r:id="rId12"/>
  </p:notesMasterIdLst>
  <p:sldIdLst>
    <p:sldId id="259" r:id="rId3"/>
    <p:sldId id="256" r:id="rId4"/>
    <p:sldId id="257" r:id="rId5"/>
    <p:sldId id="260" r:id="rId6"/>
    <p:sldId id="261" r:id="rId7"/>
    <p:sldId id="262" r:id="rId8"/>
    <p:sldId id="263" r:id="rId9"/>
    <p:sldId id="264" r:id="rId10"/>
    <p:sldId id="25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83" d="100"/>
          <a:sy n="83" d="100"/>
        </p:scale>
        <p:origin x="508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562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10/4/2021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748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734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860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1035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2795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8829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2765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7051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2879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9822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775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557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8031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2944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858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627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719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274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453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122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911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066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3E935-E74D-413C-B2D3-A5CAFE25187B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6691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0F119-1FF8-4546-B33C-D899D33F052B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802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3516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he 12 Disciples — Connaught Heights Pentecostal Assembly - Church in New  Westminster, BC">
            <a:extLst>
              <a:ext uri="{FF2B5EF4-FFF2-40B4-BE49-F238E27FC236}">
                <a16:creationId xmlns:a16="http://schemas.microsoft.com/office/drawing/2014/main" id="{13016190-0F3A-4C79-B6AF-CC69AB8852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09890"/>
            <a:ext cx="9144000" cy="514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1C244F6-95DF-4FCA-977F-C87416E622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3998085"/>
            <a:ext cx="7772400" cy="1448557"/>
          </a:xfrm>
        </p:spPr>
        <p:txBody>
          <a:bodyPr/>
          <a:lstStyle/>
          <a:p>
            <a:r>
              <a:rPr lang="en-US" b="1" dirty="0">
                <a:latin typeface="+mn-lt"/>
              </a:rPr>
              <a:t>Jesus and His Apostles</a:t>
            </a:r>
          </a:p>
        </p:txBody>
      </p:sp>
    </p:spTree>
    <p:extLst>
      <p:ext uri="{BB962C8B-B14F-4D97-AF65-F5344CB8AC3E}">
        <p14:creationId xmlns:p14="http://schemas.microsoft.com/office/powerpoint/2010/main" val="3544369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6AF5A3-CEF9-4635-9325-0545F29F52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C00000"/>
                </a:solidFill>
                <a:latin typeface="+mn-lt"/>
              </a:rPr>
              <a:t>1. They Were With Jesus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11584D-84B0-4D6A-836D-B6D61CBBBD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SzPct val="80000"/>
              <a:buFont typeface="+mj-lt"/>
              <a:buAutoNum type="arabicPeriod" startAt="14"/>
            </a:pPr>
            <a:r>
              <a:rPr lang="en-US" sz="3200" b="1" dirty="0"/>
              <a:t>Then He appointed twelve, </a:t>
            </a:r>
            <a:r>
              <a:rPr lang="en-US" sz="3200" b="1" u="sng" dirty="0"/>
              <a:t>that they might be with Him</a:t>
            </a:r>
            <a:r>
              <a:rPr lang="en-US" sz="3200" b="1" dirty="0"/>
              <a:t> and that He might send them out to preach, </a:t>
            </a:r>
          </a:p>
          <a:p>
            <a:pPr marL="514350" indent="-514350">
              <a:buSzPct val="80000"/>
              <a:buFont typeface="+mj-lt"/>
              <a:buAutoNum type="arabicPeriod" startAt="14"/>
            </a:pPr>
            <a:r>
              <a:rPr lang="en-US" sz="3200" b="1" dirty="0"/>
              <a:t>and to have power to heal sicknesses and to cast out demons: </a:t>
            </a:r>
          </a:p>
          <a:p>
            <a:pPr marL="0" indent="0" algn="r">
              <a:buNone/>
            </a:pPr>
            <a:r>
              <a:rPr lang="en-US" sz="3200" b="1" dirty="0"/>
              <a:t>Mark 3:14-15</a:t>
            </a:r>
          </a:p>
        </p:txBody>
      </p:sp>
    </p:spTree>
    <p:extLst>
      <p:ext uri="{BB962C8B-B14F-4D97-AF65-F5344CB8AC3E}">
        <p14:creationId xmlns:p14="http://schemas.microsoft.com/office/powerpoint/2010/main" val="839334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6AF5A3-CEF9-4635-9325-0545F29F52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476926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  <a:latin typeface="+mn-lt"/>
              </a:rPr>
              <a:t>2. They Received Specific Training and Preparation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11584D-84B0-4D6A-836D-B6D61CBBBD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40835"/>
            <a:ext cx="7886700" cy="4268648"/>
          </a:xfrm>
        </p:spPr>
        <p:txBody>
          <a:bodyPr>
            <a:normAutofit/>
          </a:bodyPr>
          <a:lstStyle/>
          <a:p>
            <a:pPr marL="0" indent="0" algn="ctr">
              <a:buSzPct val="80000"/>
              <a:buNone/>
            </a:pPr>
            <a:r>
              <a:rPr lang="en-US" sz="3200" b="1" dirty="0"/>
              <a:t>Matthew 10</a:t>
            </a:r>
          </a:p>
          <a:p>
            <a:pPr>
              <a:buSzPct val="80000"/>
            </a:pPr>
            <a:r>
              <a:rPr lang="en-US" sz="3200" b="1" dirty="0"/>
              <a:t>They Were Commissioned - </a:t>
            </a:r>
            <a:r>
              <a:rPr lang="en-US" sz="3200" b="1" dirty="0">
                <a:solidFill>
                  <a:srgbClr val="C00000"/>
                </a:solidFill>
              </a:rPr>
              <a:t>vs. 5-8</a:t>
            </a:r>
            <a:r>
              <a:rPr lang="en-US" sz="3200" b="1" dirty="0"/>
              <a:t> </a:t>
            </a:r>
          </a:p>
          <a:p>
            <a:pPr>
              <a:buSzPct val="80000"/>
            </a:pPr>
            <a:r>
              <a:rPr lang="en-US" sz="3200" b="1" dirty="0"/>
              <a:t>They Were Instructed - </a:t>
            </a:r>
            <a:r>
              <a:rPr lang="en-US" sz="3200" b="1" dirty="0">
                <a:solidFill>
                  <a:srgbClr val="C00000"/>
                </a:solidFill>
              </a:rPr>
              <a:t>vs. 9-15</a:t>
            </a:r>
            <a:endParaRPr lang="en-US" sz="3200" b="1" dirty="0"/>
          </a:p>
          <a:p>
            <a:pPr>
              <a:buSzPct val="80000"/>
            </a:pPr>
            <a:r>
              <a:rPr lang="en-US" sz="3200" b="1" dirty="0"/>
              <a:t>They Were Warned - </a:t>
            </a:r>
            <a:r>
              <a:rPr lang="en-US" sz="3200" b="1" dirty="0">
                <a:solidFill>
                  <a:srgbClr val="C00000"/>
                </a:solidFill>
              </a:rPr>
              <a:t>vs. 16-26</a:t>
            </a:r>
            <a:endParaRPr lang="en-US" sz="3200" b="1" dirty="0"/>
          </a:p>
          <a:p>
            <a:pPr>
              <a:buSzPct val="80000"/>
            </a:pPr>
            <a:r>
              <a:rPr lang="en-US" sz="3200" b="1" dirty="0"/>
              <a:t>They Were Encouraged - </a:t>
            </a:r>
            <a:r>
              <a:rPr lang="en-US" sz="3200" b="1" dirty="0">
                <a:solidFill>
                  <a:srgbClr val="C00000"/>
                </a:solidFill>
              </a:rPr>
              <a:t>vs. 27-33</a:t>
            </a:r>
            <a:r>
              <a:rPr lang="en-US" sz="32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23573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4FFAEC-A59B-4329-86E3-09A78FD659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300" b="1" dirty="0">
                <a:solidFill>
                  <a:srgbClr val="C00000"/>
                </a:solidFill>
                <a:latin typeface="+mn-lt"/>
              </a:rPr>
              <a:t>3. They Got Hands-On Experience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6D6EB0-43DB-4FA2-AE6C-BF534C4D45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66724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b="1" dirty="0"/>
              <a:t>Matthew 14:13-21</a:t>
            </a:r>
          </a:p>
          <a:p>
            <a:r>
              <a:rPr lang="en-US" sz="3200" b="1" i="1" dirty="0"/>
              <a:t>“You give them something to eat” - </a:t>
            </a:r>
            <a:r>
              <a:rPr lang="en-US" sz="3200" b="1" dirty="0">
                <a:solidFill>
                  <a:srgbClr val="C00000"/>
                </a:solidFill>
              </a:rPr>
              <a:t>v. 16</a:t>
            </a:r>
            <a:endParaRPr lang="en-US" sz="3200" b="1" dirty="0"/>
          </a:p>
          <a:p>
            <a:pPr marL="0" indent="0">
              <a:buNone/>
            </a:pPr>
            <a:endParaRPr lang="en-US" sz="800" b="1" dirty="0"/>
          </a:p>
          <a:p>
            <a:pPr marL="0" indent="0" algn="ctr">
              <a:buNone/>
            </a:pPr>
            <a:r>
              <a:rPr lang="en-US" sz="3200" b="1" dirty="0"/>
              <a:t>John 6:6-13</a:t>
            </a:r>
          </a:p>
          <a:p>
            <a:r>
              <a:rPr lang="en-US" sz="3200" b="1" dirty="0"/>
              <a:t>They brought what they found - </a:t>
            </a:r>
            <a:r>
              <a:rPr lang="en-US" sz="3200" b="1" dirty="0">
                <a:solidFill>
                  <a:srgbClr val="C00000"/>
                </a:solidFill>
              </a:rPr>
              <a:t>vs. 8-9 </a:t>
            </a:r>
          </a:p>
          <a:p>
            <a:r>
              <a:rPr lang="en-US" sz="3200" b="1" dirty="0"/>
              <a:t>They seated the multitude - </a:t>
            </a:r>
            <a:r>
              <a:rPr lang="en-US" sz="3200" b="1" dirty="0">
                <a:solidFill>
                  <a:srgbClr val="C00000"/>
                </a:solidFill>
              </a:rPr>
              <a:t>v. 10</a:t>
            </a:r>
            <a:r>
              <a:rPr lang="en-US" sz="3200" b="1" dirty="0"/>
              <a:t> </a:t>
            </a:r>
          </a:p>
          <a:p>
            <a:r>
              <a:rPr lang="en-US" sz="3200" b="1" dirty="0"/>
              <a:t>They distributed the food - </a:t>
            </a:r>
            <a:r>
              <a:rPr lang="en-US" sz="3200" b="1" dirty="0">
                <a:solidFill>
                  <a:srgbClr val="C00000"/>
                </a:solidFill>
              </a:rPr>
              <a:t>v. 11</a:t>
            </a:r>
            <a:r>
              <a:rPr lang="en-US" sz="3200" b="1" dirty="0"/>
              <a:t> </a:t>
            </a:r>
          </a:p>
          <a:p>
            <a:r>
              <a:rPr lang="en-US" sz="3200" b="1" dirty="0"/>
              <a:t>They gathered leftovers - </a:t>
            </a:r>
            <a:r>
              <a:rPr lang="en-US" sz="3200" b="1" dirty="0">
                <a:solidFill>
                  <a:srgbClr val="C00000"/>
                </a:solidFill>
              </a:rPr>
              <a:t>vs. 12-13</a:t>
            </a:r>
            <a:r>
              <a:rPr lang="en-US" sz="32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03229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AAA17B-265E-4760-AF8B-9C6ACB0089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460499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C00000"/>
                </a:solidFill>
                <a:latin typeface="+mn-lt"/>
              </a:rPr>
              <a:t>4. They Had Privileges and Responsibilities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9978A0-3893-4E41-AF46-93502E5A47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61321"/>
            <a:ext cx="7886700" cy="421564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b="1" dirty="0"/>
              <a:t>Matthew 16:13-20</a:t>
            </a:r>
          </a:p>
          <a:p>
            <a:r>
              <a:rPr lang="en-US" sz="3200" b="1" dirty="0"/>
              <a:t>The apostles would be given the keys of the kingdom of heaven - </a:t>
            </a:r>
            <a:r>
              <a:rPr lang="en-US" sz="3200" b="1" dirty="0">
                <a:solidFill>
                  <a:srgbClr val="C00000"/>
                </a:solidFill>
              </a:rPr>
              <a:t>v. 19</a:t>
            </a:r>
            <a:endParaRPr lang="en-US" sz="3200" b="1" dirty="0"/>
          </a:p>
          <a:p>
            <a:r>
              <a:rPr lang="en-US" sz="3200" b="1" dirty="0"/>
              <a:t>Their preaching would grant entrance into the kingdom/church </a:t>
            </a:r>
          </a:p>
          <a:p>
            <a:r>
              <a:rPr lang="en-US" sz="3200" b="1" dirty="0"/>
              <a:t>Their preaching revealed the doctrines that govern the kingdom/church - </a:t>
            </a:r>
            <a:r>
              <a:rPr lang="en-US" sz="3200" b="1" dirty="0">
                <a:solidFill>
                  <a:srgbClr val="C00000"/>
                </a:solidFill>
              </a:rPr>
              <a:t>Acts 2:42</a:t>
            </a:r>
            <a:r>
              <a:rPr lang="en-US" sz="32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54151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AAA17B-265E-4760-AF8B-9C6ACB0089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460499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  <a:latin typeface="+mn-lt"/>
              </a:rPr>
              <a:t>5. They Learned From </a:t>
            </a:r>
            <a:br>
              <a:rPr lang="en-US" b="1" dirty="0">
                <a:solidFill>
                  <a:srgbClr val="C00000"/>
                </a:solidFill>
                <a:latin typeface="+mn-lt"/>
              </a:rPr>
            </a:br>
            <a:r>
              <a:rPr lang="en-US" b="1" dirty="0">
                <a:solidFill>
                  <a:srgbClr val="C00000"/>
                </a:solidFill>
                <a:latin typeface="+mn-lt"/>
              </a:rPr>
              <a:t>Their Failures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9978A0-3893-4E41-AF46-93502E5A47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61321"/>
            <a:ext cx="7886700" cy="421564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b="1" dirty="0"/>
              <a:t>Matthew 17:14-21</a:t>
            </a:r>
          </a:p>
          <a:p>
            <a:r>
              <a:rPr lang="en-US" sz="3200" b="1" dirty="0"/>
              <a:t>They failed to cast out the demon because of their unbelief - </a:t>
            </a:r>
            <a:r>
              <a:rPr lang="en-US" sz="3200" b="1" dirty="0">
                <a:solidFill>
                  <a:srgbClr val="C00000"/>
                </a:solidFill>
              </a:rPr>
              <a:t>vs. 19-21</a:t>
            </a:r>
          </a:p>
          <a:p>
            <a:endParaRPr lang="en-US" sz="800" b="1" dirty="0">
              <a:solidFill>
                <a:srgbClr val="C00000"/>
              </a:solidFill>
            </a:endParaRPr>
          </a:p>
          <a:p>
            <a:r>
              <a:rPr lang="en-US" sz="3200" b="1" dirty="0"/>
              <a:t>They failed because they relied on themselves and not the Lord. </a:t>
            </a:r>
          </a:p>
          <a:p>
            <a:r>
              <a:rPr lang="en-US" sz="3200" b="1" dirty="0"/>
              <a:t>They could not repeat this mistake in the future! </a:t>
            </a:r>
          </a:p>
        </p:txBody>
      </p:sp>
    </p:spTree>
    <p:extLst>
      <p:ext uri="{BB962C8B-B14F-4D97-AF65-F5344CB8AC3E}">
        <p14:creationId xmlns:p14="http://schemas.microsoft.com/office/powerpoint/2010/main" val="2824692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he 12 Disciples — Connaught Heights Pentecostal Assembly - Church in New  Westminster, BC">
            <a:extLst>
              <a:ext uri="{FF2B5EF4-FFF2-40B4-BE49-F238E27FC236}">
                <a16:creationId xmlns:a16="http://schemas.microsoft.com/office/drawing/2014/main" id="{13016190-0F3A-4C79-B6AF-CC69AB88521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603" b="36110"/>
          <a:stretch/>
        </p:blipFill>
        <p:spPr bwMode="auto">
          <a:xfrm>
            <a:off x="0" y="4863545"/>
            <a:ext cx="9144000" cy="19705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1C244F6-95DF-4FCA-977F-C87416E622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03415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Jesus and His Apostles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6D17D4-3909-4798-8E9B-152125502A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51723"/>
            <a:ext cx="7886700" cy="475898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They Were with Jesus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They Received Specific Training and Preparation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They Got Hands-On Experience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They Had Privileges and Responsibilities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They Learned from Their Failures</a:t>
            </a:r>
          </a:p>
        </p:txBody>
      </p:sp>
    </p:spTree>
    <p:extLst>
      <p:ext uri="{BB962C8B-B14F-4D97-AF65-F5344CB8AC3E}">
        <p14:creationId xmlns:p14="http://schemas.microsoft.com/office/powerpoint/2010/main" val="4037524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62319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352</TotalTime>
  <Words>262</Words>
  <Application>Microsoft Office PowerPoint</Application>
  <PresentationFormat>On-screen Show (4:3)</PresentationFormat>
  <Paragraphs>37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2_Office Theme</vt:lpstr>
      <vt:lpstr>3_Office Theme</vt:lpstr>
      <vt:lpstr>PowerPoint Presentation</vt:lpstr>
      <vt:lpstr>Jesus and His Apostles</vt:lpstr>
      <vt:lpstr>1. They Were With Jesus</vt:lpstr>
      <vt:lpstr>2. They Received Specific Training and Preparation</vt:lpstr>
      <vt:lpstr>3. They Got Hands-On Experience</vt:lpstr>
      <vt:lpstr>4. They Had Privileges and Responsibilities</vt:lpstr>
      <vt:lpstr>5. They Learned From  Their Failures</vt:lpstr>
      <vt:lpstr>Jesus and His Apostles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87</cp:revision>
  <dcterms:created xsi:type="dcterms:W3CDTF">2008-03-16T18:22:36Z</dcterms:created>
  <dcterms:modified xsi:type="dcterms:W3CDTF">2021-10-04T17:28:35Z</dcterms:modified>
</cp:coreProperties>
</file>