
<file path=[Content_Types].xml><?xml version="1.0" encoding="utf-8"?>
<Types xmlns="http://schemas.openxmlformats.org/package/2006/content-types">
  <Default Extension="bmp" ContentType="image/bmp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A721D-4274-4BDD-88C3-A063E44787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575A7E-7CE1-46F9-B705-69CFC5DA25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1DF1B-30DE-44B9-BC9F-41F19307D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B1DD1-89DE-4D15-9793-97E73FCF4F9F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51CE08-B3FA-4B34-8B62-43B7A287D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F6F15-7E59-4370-98A7-FAA9C040A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14B5-41FB-43AC-BA01-459D85949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4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F22C3-F545-429D-9F4E-B6E6DF65C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1485C3-91B9-421F-A006-BF0FBAB83C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69B12-A1F9-48B2-840A-DBE823A53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B1DD1-89DE-4D15-9793-97E73FCF4F9F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B32E48-D388-4AF7-A809-E00781A99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A9DD0-EBB1-43DA-9570-605C87D26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14B5-41FB-43AC-BA01-459D85949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949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F923EF-3957-485B-BD4E-E321770C1F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3F20F6-9440-4869-BF3F-8E9F772B46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528020-5148-4BB2-A8B1-1AD991DD7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B1DD1-89DE-4D15-9793-97E73FCF4F9F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C4833-8DC9-4C99-B548-2EB19FE71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2018F6-E9F2-4DD8-8210-11E3E3DAC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14B5-41FB-43AC-BA01-459D85949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66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934E5-857A-45A4-9442-D15C57F2D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8F5B8-4E61-461B-8231-7AE2B5A54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414A8-76AE-4E95-AB82-2CEBBB815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B1DD1-89DE-4D15-9793-97E73FCF4F9F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9B0424-01F8-4EC1-AFA8-580F737B4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BA3A84-6208-4295-94FB-F7A013E4E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14B5-41FB-43AC-BA01-459D85949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309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2AD3A-1F4C-4A23-8ED2-924A4B4B8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FDAF19-FBF4-4A06-9EB5-19BE51838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3C9E59-1AB4-45BE-9BD9-DF0F866EE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B1DD1-89DE-4D15-9793-97E73FCF4F9F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729A15-3409-4F6A-ADE5-44AABCB3E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A55B4E-5A48-46E5-89C3-9EB48C6C3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14B5-41FB-43AC-BA01-459D85949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401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CEADC-27DC-4394-9B6C-C11BD8D60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98D5A-8579-48E9-8AA6-759C863CD8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6E30FA-216A-4BB3-857D-22BC861B9B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E9D356-AB95-4D62-AD79-DC41D1D74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B1DD1-89DE-4D15-9793-97E73FCF4F9F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6C928A-9554-46A3-8D0A-D400F6499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124723-442C-4652-A040-6811B5887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14B5-41FB-43AC-BA01-459D85949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415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92EF7-A741-493A-9E13-959625E84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EA9380-ECD1-4DED-99BF-9887E0D4A1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E97564-860E-4E79-BE28-88B67D00EC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764ECE-F9F4-4E6B-BE16-37F743097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BE956B-A998-49E4-A5BD-09C6A3CD35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AE4FBF-C1FF-47F8-9FA2-33CE8E1CA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B1DD1-89DE-4D15-9793-97E73FCF4F9F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407DF6-0717-43F8-8105-7C3F9A058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0CF710-5259-4C27-8426-CFC6B3064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14B5-41FB-43AC-BA01-459D85949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780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FB53D-A5DC-449F-971D-B7AB6EC27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6CF2CA-9E1B-43D8-A2BA-96B0B4C0E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B1DD1-89DE-4D15-9793-97E73FCF4F9F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187142-C694-494C-9359-19116C91B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3081A5-F258-4C3E-9277-A1C768857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14B5-41FB-43AC-BA01-459D85949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66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9536B0-6AA9-4913-86B8-299E428B1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B1DD1-89DE-4D15-9793-97E73FCF4F9F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F62543-C8D3-4AE3-AF03-B2D34C17B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95162E-CCBB-4F31-9AB3-45953F809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14B5-41FB-43AC-BA01-459D85949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20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3703E-8070-4C3E-87C2-4D70FAF2E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6117C-E8B1-4211-88B7-8346756EC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495F6A-2B1C-4C7C-BAE6-7B0E616C0A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44D9F-1B60-466B-8E1C-0E2354EC7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B1DD1-89DE-4D15-9793-97E73FCF4F9F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04CAB0-85C1-4B5F-8D97-C721219FD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2ACD-F344-4E40-84B9-B4E6168CF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14B5-41FB-43AC-BA01-459D85949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025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0E1DF-6DA4-4575-A950-46825D938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379B52-6C83-41C6-8B07-79D59B8D67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DED2D8-3A37-42F1-9D4C-3F36FF4C4E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177E6B-EEA6-40CF-9AE2-9DED5B2E9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B1DD1-89DE-4D15-9793-97E73FCF4F9F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6E0ACA-0421-4867-AB66-1D0C85666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D7021B-21A1-4650-A703-B6A969B24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14B5-41FB-43AC-BA01-459D85949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00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ABEBEF-1625-4998-A449-099EEB6DE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2B438-DDCE-4E81-9494-B916B792B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241780-4C67-40E6-BCBA-3076D0B3DD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B1DD1-89DE-4D15-9793-97E73FCF4F9F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689EF0-5CBF-41F6-A2EB-0C6AAAC6E5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117C4-6EB9-40D4-AFB9-24D4F607E4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614B5-41FB-43AC-BA01-459D85949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74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las-vegas-game-casino-gambling-82319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aholtorf.wordpress.com/tag/dance/" TargetMode="Externa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bmp"/><Relationship Id="rId13" Type="http://schemas.openxmlformats.org/officeDocument/2006/relationships/hyperlink" Target="https://en.m.wikipedia.org/wiki/Blood_Moon_Prophecy" TargetMode="External"/><Relationship Id="rId3" Type="http://schemas.openxmlformats.org/officeDocument/2006/relationships/hyperlink" Target="https://en.wikipedia.org/wiki/Rod_Parsley" TargetMode="External"/><Relationship Id="rId7" Type="http://schemas.openxmlformats.org/officeDocument/2006/relationships/hyperlink" Target="http://tbjfansuk.wordpress.com/2009/11/16/benny-hinn-in-athens-with-the-synagogue-church-of-all-nations/" TargetMode="External"/><Relationship Id="rId12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11" Type="http://schemas.openxmlformats.org/officeDocument/2006/relationships/hyperlink" Target="http://crentassos.com.br/blog/2010/10/max-lucado-muda-o-foco-de-seu-ministerio-e-promete-livro-sobre-sua-nova-visao.html" TargetMode="External"/><Relationship Id="rId5" Type="http://schemas.openxmlformats.org/officeDocument/2006/relationships/hyperlink" Target="https://en.wikipedia.org/wiki/Joel_Osteen" TargetMode="External"/><Relationship Id="rId10" Type="http://schemas.openxmlformats.org/officeDocument/2006/relationships/image" Target="../media/image15.jpg"/><Relationship Id="rId4" Type="http://schemas.openxmlformats.org/officeDocument/2006/relationships/image" Target="../media/image12.jpg"/><Relationship Id="rId9" Type="http://schemas.openxmlformats.org/officeDocument/2006/relationships/hyperlink" Target="http://jobsanger.blogspot.com/2008/02/kenneth-copeland-preacher-or-con-man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themeatandpotatoesoflife.com/tag/marriage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xhere.com/en/photo/719252" TargetMode="Externa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jmarkbertrand/3176687547/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ambooksandthoughts.blogspot.com/2011/06/baptism-one-more-time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bytheirstrangefruit.blogspot.com/2012/05/inclusive-worship.htm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94FAF-E0A9-4E56-82E8-5E14D8B8FF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4943" y="468021"/>
            <a:ext cx="9144000" cy="1000052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FF99"/>
                </a:solidFill>
                <a:latin typeface="Elephant" panose="02020904090505020303" pitchFamily="18" charset="0"/>
              </a:rPr>
              <a:t>“THE GOD I KNOW…”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5C555C-48EF-4D6E-9D54-87AB84FC3B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9265" y="3325201"/>
            <a:ext cx="2732015" cy="1655762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Impact" panose="020B0806030902050204" pitchFamily="34" charset="0"/>
              </a:rPr>
              <a:t>Psalm</a:t>
            </a:r>
          </a:p>
          <a:p>
            <a:r>
              <a:rPr lang="en-US" sz="4800" dirty="0">
                <a:solidFill>
                  <a:schemeClr val="bg1"/>
                </a:solidFill>
                <a:latin typeface="Impact" panose="020B0806030902050204" pitchFamily="34" charset="0"/>
              </a:rPr>
              <a:t>50:16-23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62B7D6-B7CE-4760-BBC2-F20B2C3D4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927" y="1702893"/>
            <a:ext cx="5450485" cy="468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731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3DB51-6C51-454E-A31D-82596E9B9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58722"/>
            <a:ext cx="5120114" cy="2257751"/>
          </a:xfrm>
        </p:spPr>
        <p:txBody>
          <a:bodyPr>
            <a:normAutofit fontScale="90000"/>
          </a:bodyPr>
          <a:lstStyle/>
          <a:p>
            <a:r>
              <a:rPr lang="en-US" sz="3700" dirty="0">
                <a:latin typeface="Elephant" panose="02020904090505020303" pitchFamily="18" charset="0"/>
              </a:rPr>
              <a:t>“My God…would not expect me to give up all the fun things of life to follow Him.”</a:t>
            </a:r>
            <a:br>
              <a:rPr lang="en-US" sz="3700" dirty="0">
                <a:latin typeface="Elephant" panose="02020904090505020303" pitchFamily="18" charset="0"/>
              </a:rPr>
            </a:br>
            <a:endParaRPr lang="en-US" sz="3700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62D65-7BE3-4CAE-85BB-071684A5B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3"/>
            <a:ext cx="5223528" cy="4094213"/>
          </a:xfrm>
        </p:spPr>
        <p:txBody>
          <a:bodyPr>
            <a:normAutofit lnSpcReduction="10000"/>
          </a:bodyPr>
          <a:lstStyle/>
          <a:p>
            <a:r>
              <a:rPr lang="en-US" sz="4000" dirty="0">
                <a:latin typeface="Impact" panose="020B0806030902050204" pitchFamily="34" charset="0"/>
              </a:rPr>
              <a:t>“The God I know…</a:t>
            </a:r>
          </a:p>
          <a:p>
            <a:r>
              <a:rPr lang="en-US" sz="2400" dirty="0">
                <a:latin typeface="Georgia" panose="02040502050405020303" pitchFamily="18" charset="0"/>
              </a:rPr>
              <a:t>Things like social drinking, gambling, dancing, fornication, immodest clothing and conduct… </a:t>
            </a:r>
            <a:r>
              <a:rPr lang="en-US" sz="2400" dirty="0">
                <a:solidFill>
                  <a:srgbClr val="FF0000"/>
                </a:solidFill>
                <a:latin typeface="Impact" panose="020B0806030902050204" pitchFamily="34" charset="0"/>
              </a:rPr>
              <a:t>James 4:4</a:t>
            </a:r>
          </a:p>
          <a:p>
            <a:r>
              <a:rPr lang="en-US" sz="2400" dirty="0">
                <a:latin typeface="Georgia" panose="02040502050405020303" pitchFamily="18" charset="0"/>
              </a:rPr>
              <a:t>Who is defining your </a:t>
            </a:r>
            <a:r>
              <a:rPr lang="en-US" sz="2400" dirty="0">
                <a:latin typeface="Impact" panose="020B0806030902050204" pitchFamily="34" charset="0"/>
              </a:rPr>
              <a:t>FUN</a:t>
            </a:r>
            <a:r>
              <a:rPr lang="en-US" sz="2400" dirty="0">
                <a:latin typeface="Georgia" panose="02040502050405020303" pitchFamily="18" charset="0"/>
              </a:rPr>
              <a:t>?                          </a:t>
            </a:r>
            <a:r>
              <a:rPr lang="en-US" sz="2400" dirty="0">
                <a:solidFill>
                  <a:srgbClr val="FF0000"/>
                </a:solidFill>
                <a:latin typeface="Impact" panose="020B0806030902050204" pitchFamily="34" charset="0"/>
              </a:rPr>
              <a:t>2 Timothy 3:4; Galatians 5:19-21;                                       1 John 2:15-17; 1 Peter 4:1-3</a:t>
            </a:r>
          </a:p>
          <a:p>
            <a:r>
              <a:rPr lang="en-US" sz="2400" dirty="0">
                <a:latin typeface="Impact" panose="020B0806030902050204" pitchFamily="34" charset="0"/>
              </a:rPr>
              <a:t>God of the Bible: </a:t>
            </a:r>
            <a:r>
              <a:rPr lang="en-US" sz="2400" dirty="0">
                <a:latin typeface="Georgia" panose="02040502050405020303" pitchFamily="18" charset="0"/>
              </a:rPr>
              <a:t>KILL THE FLESH!…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Impact" panose="020B0806030902050204" pitchFamily="34" charset="0"/>
              </a:rPr>
              <a:t>Colossians 3:5-10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50CB527B-9575-41D7-B5ED-D21F827A71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817429" y="58722"/>
            <a:ext cx="3223806" cy="38021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8188DE-91E5-43FC-965F-F1C4A5F516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7429" y="3860849"/>
            <a:ext cx="3223806" cy="29384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3B97EB-917D-4D6B-A49A-7C2465A99E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408735" y="4125317"/>
            <a:ext cx="3309789" cy="267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545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D835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03DB51-6C51-454E-A31D-82596E9B9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 sz="2400" dirty="0">
                <a:solidFill>
                  <a:srgbClr val="FFFFFF"/>
                </a:solidFill>
                <a:latin typeface="Elephant" panose="02020904090505020303" pitchFamily="18" charset="0"/>
              </a:rPr>
              <a:t>“My God…would not send good people to hell. </a:t>
            </a:r>
            <a:r>
              <a:rPr lang="en-US" sz="2400" i="1" dirty="0">
                <a:solidFill>
                  <a:srgbClr val="FFFFFF"/>
                </a:solidFill>
                <a:latin typeface="Georgia" panose="02040502050405020303" pitchFamily="18" charset="0"/>
              </a:rPr>
              <a:t>(religious, moral, kind, charitable…)</a:t>
            </a:r>
            <a:br>
              <a:rPr lang="en-US" sz="2400" dirty="0">
                <a:solidFill>
                  <a:srgbClr val="FFFFFF"/>
                </a:solidFill>
                <a:latin typeface="Elephant" panose="02020904090505020303" pitchFamily="18" charset="0"/>
              </a:rPr>
            </a:br>
            <a:r>
              <a:rPr lang="en-US" sz="2400" dirty="0">
                <a:solidFill>
                  <a:srgbClr val="FFFFFF"/>
                </a:solidFill>
                <a:latin typeface="Impact" panose="020B0806030902050204" pitchFamily="34" charset="0"/>
              </a:rPr>
              <a:t>Matthew 7:22, 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869029-7DC0-4CFA-AD5B-5656402F8F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9430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62D65-7BE3-4CAE-85BB-071684A5B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1103" y="917724"/>
            <a:ext cx="4016642" cy="5320705"/>
          </a:xfrm>
        </p:spPr>
        <p:txBody>
          <a:bodyPr anchor="ctr">
            <a:noAutofit/>
          </a:bodyPr>
          <a:lstStyle/>
          <a:p>
            <a:r>
              <a:rPr lang="en-US" dirty="0">
                <a:solidFill>
                  <a:srgbClr val="FFFFFF"/>
                </a:solidFill>
                <a:latin typeface="Impact" panose="020B0806030902050204" pitchFamily="34" charset="0"/>
              </a:rPr>
              <a:t>“The God I know…</a:t>
            </a:r>
          </a:p>
          <a:p>
            <a:r>
              <a:rPr lang="en-US" dirty="0">
                <a:solidFill>
                  <a:srgbClr val="FFFFFF"/>
                </a:solidFill>
                <a:latin typeface="Georgia" panose="02040502050405020303" pitchFamily="18" charset="0"/>
              </a:rPr>
              <a:t>Who is defining “good”?…                    </a:t>
            </a:r>
            <a:r>
              <a:rPr lang="en-US" dirty="0">
                <a:solidFill>
                  <a:srgbClr val="FFFF99"/>
                </a:solidFill>
                <a:latin typeface="Impact" panose="020B0806030902050204" pitchFamily="34" charset="0"/>
              </a:rPr>
              <a:t>Hebrews 13:20,21</a:t>
            </a:r>
          </a:p>
          <a:p>
            <a:r>
              <a:rPr lang="en-US" dirty="0">
                <a:solidFill>
                  <a:srgbClr val="FFFFFF"/>
                </a:solidFill>
                <a:latin typeface="Georgia" panose="02040502050405020303" pitchFamily="18" charset="0"/>
              </a:rPr>
              <a:t>All have sinned, and all who are in sin are LOST!                                                   </a:t>
            </a:r>
            <a:r>
              <a:rPr lang="en-US" dirty="0">
                <a:solidFill>
                  <a:srgbClr val="FFFF99"/>
                </a:solidFill>
                <a:latin typeface="Impact" panose="020B0806030902050204" pitchFamily="34" charset="0"/>
              </a:rPr>
              <a:t>Romans 3:9-12; 23; 6:23</a:t>
            </a:r>
          </a:p>
          <a:p>
            <a:r>
              <a:rPr lang="en-US" dirty="0">
                <a:solidFill>
                  <a:srgbClr val="FFFFFF"/>
                </a:solidFill>
                <a:latin typeface="Impact" panose="020B0806030902050204" pitchFamily="34" charset="0"/>
              </a:rPr>
              <a:t>God of the Bible: </a:t>
            </a:r>
            <a:r>
              <a:rPr lang="en-US" dirty="0">
                <a:solidFill>
                  <a:srgbClr val="FFFFFF"/>
                </a:solidFill>
                <a:latin typeface="Georgia" panose="02040502050405020303" pitchFamily="18" charset="0"/>
              </a:rPr>
              <a:t>Sent His Son to save “good” people, too!</a:t>
            </a:r>
          </a:p>
          <a:p>
            <a:pPr lvl="1"/>
            <a:r>
              <a:rPr lang="en-US" sz="2800" dirty="0">
                <a:solidFill>
                  <a:srgbClr val="FFFF99"/>
                </a:solidFill>
                <a:latin typeface="Impact" panose="020B0806030902050204" pitchFamily="34" charset="0"/>
              </a:rPr>
              <a:t>Mark 10:17-22;                       Acts 10:1-6; 11:14;                     Luke 19:10</a:t>
            </a:r>
          </a:p>
        </p:txBody>
      </p:sp>
    </p:spTree>
    <p:extLst>
      <p:ext uri="{BB962C8B-B14F-4D97-AF65-F5344CB8AC3E}">
        <p14:creationId xmlns:p14="http://schemas.microsoft.com/office/powerpoint/2010/main" val="45099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8CE557-7EF4-4D92-BDF1-7522493F15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791"/>
          <a:stretch/>
        </p:blipFill>
        <p:spPr>
          <a:xfrm>
            <a:off x="0" y="0"/>
            <a:ext cx="12192000" cy="6857990"/>
          </a:xfrm>
          <a:prstGeom prst="rect">
            <a:avLst/>
          </a:prstGeom>
        </p:spPr>
      </p:pic>
      <p:sp>
        <p:nvSpPr>
          <p:cNvPr id="15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03DB51-6C51-454E-A31D-82596E9B9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551975"/>
            <a:ext cx="4204137" cy="1704730"/>
          </a:xfrm>
        </p:spPr>
        <p:txBody>
          <a:bodyPr>
            <a:normAutofit/>
          </a:bodyPr>
          <a:lstStyle/>
          <a:p>
            <a:pPr algn="ctr"/>
            <a:r>
              <a:rPr lang="en-US" sz="2300" dirty="0">
                <a:latin typeface="Elephant" panose="02020904090505020303" pitchFamily="18" charset="0"/>
              </a:rPr>
              <a:t>“</a:t>
            </a:r>
            <a:r>
              <a:rPr lang="en-US" sz="2800" dirty="0">
                <a:latin typeface="Elephant" panose="02020904090505020303" pitchFamily="18" charset="0"/>
              </a:rPr>
              <a:t>My God…will save me even with </a:t>
            </a:r>
            <a:r>
              <a:rPr lang="en-US" sz="2800" i="1" dirty="0">
                <a:latin typeface="Georgia" panose="02040502050405020303" pitchFamily="18" charset="0"/>
              </a:rPr>
              <a:t>(in spite of my) sin</a:t>
            </a:r>
            <a:r>
              <a:rPr lang="en-US" sz="2800" dirty="0">
                <a:latin typeface="Elephant" panose="02020904090505020303" pitchFamily="18" charset="0"/>
              </a:rPr>
              <a:t>.”</a:t>
            </a:r>
            <a:br>
              <a:rPr lang="en-US" sz="2300" dirty="0">
                <a:latin typeface="Elephant" panose="02020904090505020303" pitchFamily="18" charset="0"/>
              </a:rPr>
            </a:br>
            <a:r>
              <a:rPr lang="en-US" sz="2800" dirty="0">
                <a:solidFill>
                  <a:srgbClr val="FF0000"/>
                </a:solidFill>
                <a:latin typeface="Impact" panose="020B0806030902050204" pitchFamily="34" charset="0"/>
              </a:rPr>
              <a:t>Revelation 22:15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62D65-7BE3-4CAE-85BB-071684A5B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806" y="3618079"/>
            <a:ext cx="5002829" cy="2639868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“Continual cleansing” error says grace will save you in spite of your sins… </a:t>
            </a:r>
            <a:r>
              <a:rPr lang="en-US" sz="2400" dirty="0">
                <a:solidFill>
                  <a:srgbClr val="FF0000"/>
                </a:solidFill>
                <a:latin typeface="Impact" panose="020B0806030902050204" pitchFamily="34" charset="0"/>
              </a:rPr>
              <a:t>Romans 6:1,2,15</a:t>
            </a:r>
          </a:p>
          <a:p>
            <a:r>
              <a:rPr lang="en-US" sz="2400" dirty="0">
                <a:latin typeface="Georgia" panose="02040502050405020303" pitchFamily="18" charset="0"/>
              </a:rPr>
              <a:t>Grace greater than sin does not teach us to keep on sinning!                          </a:t>
            </a:r>
            <a:r>
              <a:rPr lang="en-US" sz="2400" dirty="0">
                <a:solidFill>
                  <a:srgbClr val="FF0000"/>
                </a:solidFill>
                <a:latin typeface="Impact" panose="020B0806030902050204" pitchFamily="34" charset="0"/>
              </a:rPr>
              <a:t>Romans 5:20,21; Titus 2:11-13</a:t>
            </a:r>
          </a:p>
          <a:p>
            <a:r>
              <a:rPr lang="en-US" sz="2400" dirty="0">
                <a:latin typeface="Impact" panose="020B0806030902050204" pitchFamily="34" charset="0"/>
              </a:rPr>
              <a:t>God of the Bible: </a:t>
            </a:r>
            <a:r>
              <a:rPr lang="en-US" sz="2400" dirty="0">
                <a:latin typeface="Georgia" panose="02040502050405020303" pitchFamily="18" charset="0"/>
              </a:rPr>
              <a:t>Will not save in spite of sin!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Impact" panose="020B0806030902050204" pitchFamily="34" charset="0"/>
              </a:rPr>
              <a:t>Matthew 25:46</a:t>
            </a:r>
          </a:p>
        </p:txBody>
      </p:sp>
    </p:spTree>
    <p:extLst>
      <p:ext uri="{BB962C8B-B14F-4D97-AF65-F5344CB8AC3E}">
        <p14:creationId xmlns:p14="http://schemas.microsoft.com/office/powerpoint/2010/main" val="1044320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3DB51-6C51-454E-A31D-82596E9B9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58722"/>
            <a:ext cx="5120114" cy="2257751"/>
          </a:xfrm>
        </p:spPr>
        <p:txBody>
          <a:bodyPr>
            <a:normAutofit/>
          </a:bodyPr>
          <a:lstStyle/>
          <a:p>
            <a:r>
              <a:rPr lang="en-US" sz="3700" dirty="0">
                <a:latin typeface="Elephant" panose="02020904090505020303" pitchFamily="18" charset="0"/>
              </a:rPr>
              <a:t>“My God…will save me even with my doctrinal error.”</a:t>
            </a:r>
            <a:br>
              <a:rPr lang="en-US" sz="3700" dirty="0">
                <a:latin typeface="Elephant" panose="02020904090505020303" pitchFamily="18" charset="0"/>
              </a:rPr>
            </a:br>
            <a:r>
              <a:rPr lang="en-US" sz="3700" dirty="0">
                <a:solidFill>
                  <a:srgbClr val="FF0000"/>
                </a:solidFill>
                <a:latin typeface="Impact" panose="020B0806030902050204" pitchFamily="34" charset="0"/>
              </a:rPr>
              <a:t>1 John 4:1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62D65-7BE3-4CAE-85BB-071684A5B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3"/>
            <a:ext cx="5223528" cy="409421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Impact" panose="020B0806030902050204" pitchFamily="34" charset="0"/>
              </a:rPr>
              <a:t>“The God I know…</a:t>
            </a:r>
          </a:p>
          <a:p>
            <a:r>
              <a:rPr lang="en-US" sz="2400" dirty="0">
                <a:latin typeface="Georgia" panose="02040502050405020303" pitchFamily="18" charset="0"/>
              </a:rPr>
              <a:t>Our doctrine cannot contradict Christ’s doctrine… </a:t>
            </a:r>
            <a:r>
              <a:rPr lang="en-US" sz="2400" dirty="0">
                <a:solidFill>
                  <a:srgbClr val="FF0000"/>
                </a:solidFill>
                <a:latin typeface="Impact" panose="020B0806030902050204" pitchFamily="34" charset="0"/>
              </a:rPr>
              <a:t>Romans 6:17,18</a:t>
            </a:r>
          </a:p>
          <a:p>
            <a:r>
              <a:rPr lang="en-US" sz="2400" dirty="0">
                <a:latin typeface="Georgia" panose="02040502050405020303" pitchFamily="18" charset="0"/>
              </a:rPr>
              <a:t>We do not have God when we go beyond the doctrine of Christ!                    </a:t>
            </a:r>
            <a:r>
              <a:rPr lang="en-US" sz="2400" dirty="0">
                <a:solidFill>
                  <a:srgbClr val="FF0000"/>
                </a:solidFill>
                <a:latin typeface="Impact" panose="020B0806030902050204" pitchFamily="34" charset="0"/>
              </a:rPr>
              <a:t>2 John 9-11; Colossians 3:17</a:t>
            </a:r>
          </a:p>
          <a:p>
            <a:r>
              <a:rPr lang="en-US" sz="2400" dirty="0">
                <a:latin typeface="Impact" panose="020B0806030902050204" pitchFamily="34" charset="0"/>
              </a:rPr>
              <a:t>God of the Bible: </a:t>
            </a:r>
            <a:r>
              <a:rPr lang="en-US" sz="2400" dirty="0">
                <a:latin typeface="Georgia" panose="02040502050405020303" pitchFamily="18" charset="0"/>
              </a:rPr>
              <a:t>No, He will never do that!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Impact" panose="020B0806030902050204" pitchFamily="34" charset="0"/>
              </a:rPr>
              <a:t>Matthew 7:21</a:t>
            </a:r>
          </a:p>
        </p:txBody>
      </p:sp>
      <p:pic>
        <p:nvPicPr>
          <p:cNvPr id="5" name="Picture 4" descr="A person holding a microphone&#10;&#10;Description automatically generated">
            <a:extLst>
              <a:ext uri="{FF2B5EF4-FFF2-40B4-BE49-F238E27FC236}">
                <a16:creationId xmlns:a16="http://schemas.microsoft.com/office/drawing/2014/main" id="{F1CA67BF-BBF4-448D-BFD3-F96899904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132062" y="0"/>
            <a:ext cx="2994624" cy="1866122"/>
          </a:xfrm>
          <a:prstGeom prst="rect">
            <a:avLst/>
          </a:prstGeom>
        </p:spPr>
      </p:pic>
      <p:pic>
        <p:nvPicPr>
          <p:cNvPr id="12" name="Picture 11" descr="A person standing in front of a stage&#10;&#10;Description automatically generated">
            <a:extLst>
              <a:ext uri="{FF2B5EF4-FFF2-40B4-BE49-F238E27FC236}">
                <a16:creationId xmlns:a16="http://schemas.microsoft.com/office/drawing/2014/main" id="{CF87E638-399F-4655-B128-153D4A6095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132062" y="1866122"/>
            <a:ext cx="2994624" cy="1666875"/>
          </a:xfrm>
          <a:prstGeom prst="rect">
            <a:avLst/>
          </a:prstGeom>
        </p:spPr>
      </p:pic>
      <p:pic>
        <p:nvPicPr>
          <p:cNvPr id="15" name="Picture 14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B3F44C77-923B-4830-9754-5E143C79CD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091266" y="0"/>
            <a:ext cx="2101474" cy="1866122"/>
          </a:xfrm>
          <a:prstGeom prst="rect">
            <a:avLst/>
          </a:prstGeom>
        </p:spPr>
      </p:pic>
      <p:pic>
        <p:nvPicPr>
          <p:cNvPr id="18" name="Picture 17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1DB7244E-C700-453E-BB85-F3B8DE00EC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7091266" y="1866122"/>
            <a:ext cx="2078754" cy="1666875"/>
          </a:xfrm>
          <a:prstGeom prst="rect">
            <a:avLst/>
          </a:prstGeom>
        </p:spPr>
      </p:pic>
      <p:pic>
        <p:nvPicPr>
          <p:cNvPr id="21" name="Picture 20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44AA2FB4-DBAF-4E61-8A36-3FEDA074B0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9192740" y="3532997"/>
            <a:ext cx="2965202" cy="3325003"/>
          </a:xfrm>
          <a:prstGeom prst="rect">
            <a:avLst/>
          </a:prstGeom>
        </p:spPr>
      </p:pic>
      <p:pic>
        <p:nvPicPr>
          <p:cNvPr id="24" name="Picture 23" descr="A person in a suit and tie sitting in front of a curtain&#10;&#10;Description automatically generated">
            <a:extLst>
              <a:ext uri="{FF2B5EF4-FFF2-40B4-BE49-F238E27FC236}">
                <a16:creationId xmlns:a16="http://schemas.microsoft.com/office/drawing/2014/main" id="{459C89A5-AFE9-4818-89F3-E0E28AB341E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7091264" y="3532997"/>
            <a:ext cx="2101475" cy="332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74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2FBC5831-E2B3-4AA8-B14C-78B394D12D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3644" r="15005" b="1"/>
          <a:stretch/>
        </p:blipFill>
        <p:spPr>
          <a:xfrm>
            <a:off x="4296867" y="5"/>
            <a:ext cx="4831627" cy="4520011"/>
          </a:xfrm>
          <a:custGeom>
            <a:avLst/>
            <a:gdLst>
              <a:gd name="connsiteX0" fmla="*/ 0 w 4831627"/>
              <a:gd name="connsiteY0" fmla="*/ 0 h 4520011"/>
              <a:gd name="connsiteX1" fmla="*/ 4831627 w 4831627"/>
              <a:gd name="connsiteY1" fmla="*/ 0 h 4520011"/>
              <a:gd name="connsiteX2" fmla="*/ 1416677 w 4831627"/>
              <a:gd name="connsiteY2" fmla="*/ 4520011 h 4520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31627" h="4520011">
                <a:moveTo>
                  <a:pt x="0" y="0"/>
                </a:moveTo>
                <a:lnTo>
                  <a:pt x="4831627" y="0"/>
                </a:lnTo>
                <a:lnTo>
                  <a:pt x="1416677" y="4520011"/>
                </a:lnTo>
                <a:close/>
              </a:path>
            </a:pathLst>
          </a:custGeom>
        </p:spPr>
      </p:pic>
      <p:pic>
        <p:nvPicPr>
          <p:cNvPr id="19" name="Picture 18" descr="A person wearing a dress&#10;&#10;Description automatically generated">
            <a:extLst>
              <a:ext uri="{FF2B5EF4-FFF2-40B4-BE49-F238E27FC236}">
                <a16:creationId xmlns:a16="http://schemas.microsoft.com/office/drawing/2014/main" id="{301391FA-5F0E-4216-B775-A38EF9A128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21371" b="-1"/>
          <a:stretch/>
        </p:blipFill>
        <p:spPr>
          <a:xfrm>
            <a:off x="4041994" y="-4"/>
            <a:ext cx="8139373" cy="6858000"/>
          </a:xfrm>
          <a:custGeom>
            <a:avLst/>
            <a:gdLst>
              <a:gd name="connsiteX0" fmla="*/ 5181344 w 8139373"/>
              <a:gd name="connsiteY0" fmla="*/ 0 h 6858000"/>
              <a:gd name="connsiteX1" fmla="*/ 8139373 w 8139373"/>
              <a:gd name="connsiteY1" fmla="*/ 0 h 6858000"/>
              <a:gd name="connsiteX2" fmla="*/ 8139373 w 8139373"/>
              <a:gd name="connsiteY2" fmla="*/ 6858000 h 6858000"/>
              <a:gd name="connsiteX3" fmla="*/ 0 w 813937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39373" h="6858000">
                <a:moveTo>
                  <a:pt x="5181344" y="0"/>
                </a:moveTo>
                <a:lnTo>
                  <a:pt x="8139373" y="0"/>
                </a:lnTo>
                <a:lnTo>
                  <a:pt x="813937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03DB51-6C51-454E-A31D-82596E9B9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706" y="302858"/>
            <a:ext cx="3749061" cy="2347036"/>
          </a:xfrm>
        </p:spPr>
        <p:txBody>
          <a:bodyPr anchor="ctr">
            <a:normAutofit fontScale="90000"/>
          </a:bodyPr>
          <a:lstStyle/>
          <a:p>
            <a:r>
              <a:rPr lang="en-US" sz="3200" dirty="0">
                <a:latin typeface="Elephant" panose="02020904090505020303" pitchFamily="18" charset="0"/>
              </a:rPr>
              <a:t>“My God…would not expect me to end my marriage to be right with Him.”</a:t>
            </a:r>
            <a:br>
              <a:rPr lang="en-US" sz="2000" dirty="0">
                <a:solidFill>
                  <a:srgbClr val="854536"/>
                </a:solidFill>
                <a:latin typeface="Elephant" panose="02020904090505020303" pitchFamily="18" charset="0"/>
              </a:rPr>
            </a:br>
            <a:r>
              <a:rPr lang="en-US" sz="3100" dirty="0">
                <a:solidFill>
                  <a:srgbClr val="FF0000"/>
                </a:solidFill>
                <a:latin typeface="Impact" panose="020B0806030902050204" pitchFamily="34" charset="0"/>
              </a:rPr>
              <a:t>Genesis 2:24</a:t>
            </a:r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7EB6695E-BED5-4DA3-8C9B-AD301AEF47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435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62D65-7BE3-4CAE-85BB-071684A5B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732" y="2449788"/>
            <a:ext cx="4831627" cy="4105354"/>
          </a:xfrm>
        </p:spPr>
        <p:txBody>
          <a:bodyPr>
            <a:no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Men approve many marriages Jesus said are adultery… </a:t>
            </a:r>
            <a:r>
              <a:rPr lang="en-US" sz="2400" dirty="0">
                <a:solidFill>
                  <a:srgbClr val="FF0000"/>
                </a:solidFill>
                <a:latin typeface="Impact" panose="020B0806030902050204" pitchFamily="34" charset="0"/>
              </a:rPr>
              <a:t>Matthew 19:9; Mark 6:17,18;                                 Luke 16:18</a:t>
            </a:r>
          </a:p>
          <a:p>
            <a:r>
              <a:rPr lang="en-US" sz="2400" dirty="0">
                <a:latin typeface="Georgia" panose="02040502050405020303" pitchFamily="18" charset="0"/>
              </a:rPr>
              <a:t>Those who accept the teaching of Jesus will become eunuchs for salvation. </a:t>
            </a:r>
            <a:r>
              <a:rPr lang="en-US" sz="2400" dirty="0">
                <a:solidFill>
                  <a:srgbClr val="FF0000"/>
                </a:solidFill>
                <a:latin typeface="Impact" panose="020B0806030902050204" pitchFamily="34" charset="0"/>
              </a:rPr>
              <a:t>Matthew 19:10-12</a:t>
            </a:r>
          </a:p>
          <a:p>
            <a:r>
              <a:rPr lang="en-US" sz="2400" dirty="0">
                <a:latin typeface="Impact" panose="020B0806030902050204" pitchFamily="34" charset="0"/>
              </a:rPr>
              <a:t>God of the Bible: </a:t>
            </a:r>
            <a:r>
              <a:rPr lang="en-US" sz="2400" dirty="0">
                <a:latin typeface="Georgia" panose="02040502050405020303" pitchFamily="18" charset="0"/>
              </a:rPr>
              <a:t>He already has!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Impact" panose="020B0806030902050204" pitchFamily="34" charset="0"/>
              </a:rPr>
              <a:t>Ezra 9:1,2; 13-15;                                             10:1-4, 10-12 (44)</a:t>
            </a:r>
          </a:p>
        </p:txBody>
      </p:sp>
    </p:spTree>
    <p:extLst>
      <p:ext uri="{BB962C8B-B14F-4D97-AF65-F5344CB8AC3E}">
        <p14:creationId xmlns:p14="http://schemas.microsoft.com/office/powerpoint/2010/main" val="444373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3DB51-6C51-454E-A31D-82596E9B9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Elephant" panose="02020904090505020303" pitchFamily="18" charset="0"/>
              </a:rPr>
              <a:t>THE GOD I KNOW</a:t>
            </a:r>
            <a:br>
              <a:rPr lang="en-US" dirty="0">
                <a:solidFill>
                  <a:schemeClr val="bg1"/>
                </a:solidFill>
                <a:latin typeface="Elephant" panose="02020904090505020303" pitchFamily="18" charset="0"/>
              </a:rPr>
            </a:br>
            <a:r>
              <a:rPr lang="en-US" dirty="0">
                <a:solidFill>
                  <a:srgbClr val="FFFF99"/>
                </a:solidFill>
                <a:latin typeface="Elephant" panose="02020904090505020303" pitchFamily="18" charset="0"/>
              </a:rPr>
              <a:t>Acts 17:30,31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62D65-7BE3-4CAE-85BB-071684A5B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5832" y="1990535"/>
            <a:ext cx="7461308" cy="435133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Georgia" panose="02040502050405020303" pitchFamily="18" charset="0"/>
              </a:rPr>
              <a:t>The God we know must be the </a:t>
            </a:r>
            <a:r>
              <a:rPr lang="en-US" sz="3600" dirty="0">
                <a:solidFill>
                  <a:srgbClr val="FFFF99"/>
                </a:solidFill>
                <a:latin typeface="Impact" panose="020B0806030902050204" pitchFamily="34" charset="0"/>
              </a:rPr>
              <a:t>God of the Bible</a:t>
            </a:r>
          </a:p>
          <a:p>
            <a:r>
              <a:rPr lang="en-US" sz="3600" dirty="0">
                <a:solidFill>
                  <a:schemeClr val="bg1"/>
                </a:solidFill>
                <a:latin typeface="Georgia" panose="02040502050405020303" pitchFamily="18" charset="0"/>
              </a:rPr>
              <a:t> We become idolaters, trusting in a </a:t>
            </a:r>
            <a:r>
              <a:rPr lang="en-US" sz="3600" dirty="0">
                <a:solidFill>
                  <a:srgbClr val="FFFF99"/>
                </a:solidFill>
                <a:latin typeface="Impact" panose="020B0806030902050204" pitchFamily="34" charset="0"/>
              </a:rPr>
              <a:t>false god </a:t>
            </a:r>
            <a:r>
              <a:rPr lang="en-US" sz="3600" dirty="0">
                <a:solidFill>
                  <a:schemeClr val="bg1"/>
                </a:solidFill>
                <a:latin typeface="Georgia" panose="02040502050405020303" pitchFamily="18" charset="0"/>
              </a:rPr>
              <a:t>to save us!</a:t>
            </a:r>
          </a:p>
          <a:p>
            <a:r>
              <a:rPr lang="en-US" sz="3600" dirty="0">
                <a:solidFill>
                  <a:schemeClr val="bg1"/>
                </a:solidFill>
                <a:latin typeface="Georgia" panose="02040502050405020303" pitchFamily="18" charset="0"/>
              </a:rPr>
              <a:t> Idolaters worship false gods and are warned to</a:t>
            </a:r>
            <a:br>
              <a:rPr lang="en-US" sz="36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sz="3600" dirty="0">
                <a:solidFill>
                  <a:schemeClr val="bg1"/>
                </a:solidFill>
                <a:latin typeface="Georgia" panose="02040502050405020303" pitchFamily="18" charset="0"/>
              </a:rPr>
              <a:t>      </a:t>
            </a:r>
            <a:r>
              <a:rPr lang="en-US" sz="3600" dirty="0">
                <a:solidFill>
                  <a:srgbClr val="FFFF99"/>
                </a:solidFill>
                <a:latin typeface="Impact" panose="020B0806030902050204" pitchFamily="34" charset="0"/>
              </a:rPr>
              <a:t>repent and prepare for judgment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F3C40DD2-F743-40DF-B23F-E8A7DC58E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1690688"/>
            <a:ext cx="4308118" cy="442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004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8461B-311B-4EB2-B633-DE03B145B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Elephant" panose="02020904090505020303" pitchFamily="18" charset="0"/>
              </a:rPr>
              <a:t>Masters at Rationalization</a:t>
            </a:r>
            <a:br>
              <a:rPr lang="en-US" dirty="0">
                <a:solidFill>
                  <a:schemeClr val="bg1"/>
                </a:solidFill>
                <a:latin typeface="Elephant" panose="02020904090505020303" pitchFamily="18" charset="0"/>
              </a:rPr>
            </a:br>
            <a:r>
              <a:rPr lang="en-US" cap="small" dirty="0">
                <a:solidFill>
                  <a:srgbClr val="FFFF99"/>
                </a:solidFill>
                <a:latin typeface="Elephant" panose="02020904090505020303" pitchFamily="18" charset="0"/>
              </a:rPr>
              <a:t>God clarifies the issue!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5206733-E834-4632-AD79-87A6F5ACBD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4335" y="1905083"/>
            <a:ext cx="6552302" cy="46997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66122F-DB95-4024-A079-E803FEDC4FF4}"/>
              </a:ext>
            </a:extLst>
          </p:cNvPr>
          <p:cNvSpPr txBox="1"/>
          <p:nvPr/>
        </p:nvSpPr>
        <p:spPr>
          <a:xfrm>
            <a:off x="3539212" y="2141761"/>
            <a:ext cx="46093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Georgia" panose="02040502050405020303" pitchFamily="18" charset="0"/>
              </a:rPr>
              <a:t>“</a:t>
            </a:r>
            <a:r>
              <a:rPr lang="en-US" sz="3600" dirty="0">
                <a:latin typeface="Georgia" panose="02040502050405020303" pitchFamily="18" charset="0"/>
              </a:rPr>
              <a:t>But to the wicked God says: </a:t>
            </a:r>
            <a:r>
              <a:rPr lang="en-US" sz="3600" dirty="0">
                <a:solidFill>
                  <a:srgbClr val="FF0000"/>
                </a:solidFill>
                <a:latin typeface="Impact" panose="020B0806030902050204" pitchFamily="34" charset="0"/>
              </a:rPr>
              <a:t>What right have you to declare My statutes</a:t>
            </a:r>
            <a:r>
              <a:rPr lang="en-US" sz="3600" dirty="0">
                <a:latin typeface="Georgia" panose="02040502050405020303" pitchFamily="18" charset="0"/>
              </a:rPr>
              <a:t>, Or take My covenant in your mouth</a:t>
            </a:r>
            <a:r>
              <a:rPr lang="en-US" sz="2800" dirty="0">
                <a:latin typeface="Georgia" panose="02040502050405020303" pitchFamily="18" charset="0"/>
              </a:rPr>
              <a:t>.”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8391CFF-F8A6-4766-AC4C-DE9DAC1DDC10}"/>
              </a:ext>
            </a:extLst>
          </p:cNvPr>
          <p:cNvSpPr/>
          <p:nvPr/>
        </p:nvSpPr>
        <p:spPr>
          <a:xfrm>
            <a:off x="9616836" y="3429000"/>
            <a:ext cx="1686188" cy="122269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Impact" panose="020B0806030902050204" pitchFamily="34" charset="0"/>
              </a:rPr>
              <a:t>Psalm 50:16</a:t>
            </a:r>
          </a:p>
        </p:txBody>
      </p:sp>
    </p:spTree>
    <p:extLst>
      <p:ext uri="{BB962C8B-B14F-4D97-AF65-F5344CB8AC3E}">
        <p14:creationId xmlns:p14="http://schemas.microsoft.com/office/powerpoint/2010/main" val="1810824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8461B-311B-4EB2-B633-DE03B145B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Elephant" panose="02020904090505020303" pitchFamily="18" charset="0"/>
              </a:rPr>
              <a:t>Masters at Rationalization</a:t>
            </a:r>
            <a:br>
              <a:rPr lang="en-US" dirty="0">
                <a:solidFill>
                  <a:schemeClr val="bg1"/>
                </a:solidFill>
                <a:latin typeface="Elephant" panose="02020904090505020303" pitchFamily="18" charset="0"/>
              </a:rPr>
            </a:br>
            <a:r>
              <a:rPr lang="en-US" cap="small" dirty="0">
                <a:solidFill>
                  <a:srgbClr val="FFFF99"/>
                </a:solidFill>
                <a:latin typeface="Elephant" panose="02020904090505020303" pitchFamily="18" charset="0"/>
              </a:rPr>
              <a:t>God clarifies the issue!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5206733-E834-4632-AD79-87A6F5ACBD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4335" y="1905083"/>
            <a:ext cx="6552302" cy="46997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66122F-DB95-4024-A079-E803FEDC4FF4}"/>
              </a:ext>
            </a:extLst>
          </p:cNvPr>
          <p:cNvSpPr txBox="1"/>
          <p:nvPr/>
        </p:nvSpPr>
        <p:spPr>
          <a:xfrm>
            <a:off x="3589546" y="2410208"/>
            <a:ext cx="460932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Georgia" panose="02040502050405020303" pitchFamily="18" charset="0"/>
              </a:rPr>
              <a:t>“</a:t>
            </a:r>
            <a:r>
              <a:rPr lang="en-US" sz="4400" dirty="0">
                <a:latin typeface="Georgia" panose="02040502050405020303" pitchFamily="18" charset="0"/>
              </a:rPr>
              <a:t>Seeing you </a:t>
            </a:r>
            <a:r>
              <a:rPr lang="en-US" sz="4400" dirty="0">
                <a:solidFill>
                  <a:srgbClr val="FF0000"/>
                </a:solidFill>
                <a:latin typeface="Impact" panose="020B0806030902050204" pitchFamily="34" charset="0"/>
              </a:rPr>
              <a:t>hate instruction</a:t>
            </a:r>
            <a:r>
              <a:rPr lang="en-US" sz="4400" dirty="0">
                <a:latin typeface="Georgia" panose="02040502050405020303" pitchFamily="18" charset="0"/>
              </a:rPr>
              <a:t> and </a:t>
            </a:r>
            <a:r>
              <a:rPr lang="en-US" sz="4400" dirty="0">
                <a:solidFill>
                  <a:srgbClr val="FF0000"/>
                </a:solidFill>
                <a:latin typeface="Impact" panose="020B0806030902050204" pitchFamily="34" charset="0"/>
              </a:rPr>
              <a:t>cast My words</a:t>
            </a:r>
            <a:r>
              <a:rPr lang="en-US" sz="4400" dirty="0">
                <a:latin typeface="Georgia" panose="02040502050405020303" pitchFamily="18" charset="0"/>
              </a:rPr>
              <a:t> behind you</a:t>
            </a:r>
            <a:r>
              <a:rPr lang="en-US" sz="2800" dirty="0">
                <a:latin typeface="Georgia" panose="02040502050405020303" pitchFamily="18" charset="0"/>
              </a:rPr>
              <a:t>.”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8391CFF-F8A6-4766-AC4C-DE9DAC1DDC10}"/>
              </a:ext>
            </a:extLst>
          </p:cNvPr>
          <p:cNvSpPr/>
          <p:nvPr/>
        </p:nvSpPr>
        <p:spPr>
          <a:xfrm>
            <a:off x="9616836" y="3429000"/>
            <a:ext cx="1686188" cy="122269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Impact" panose="020B0806030902050204" pitchFamily="34" charset="0"/>
              </a:rPr>
              <a:t>Psalm 50:17</a:t>
            </a:r>
          </a:p>
        </p:txBody>
      </p:sp>
    </p:spTree>
    <p:extLst>
      <p:ext uri="{BB962C8B-B14F-4D97-AF65-F5344CB8AC3E}">
        <p14:creationId xmlns:p14="http://schemas.microsoft.com/office/powerpoint/2010/main" val="1460781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8461B-311B-4EB2-B633-DE03B145B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Elephant" panose="02020904090505020303" pitchFamily="18" charset="0"/>
              </a:rPr>
              <a:t>Masters at Rationalization</a:t>
            </a:r>
            <a:br>
              <a:rPr lang="en-US" dirty="0">
                <a:solidFill>
                  <a:schemeClr val="bg1"/>
                </a:solidFill>
                <a:latin typeface="Elephant" panose="02020904090505020303" pitchFamily="18" charset="0"/>
              </a:rPr>
            </a:br>
            <a:r>
              <a:rPr lang="en-US" cap="small" dirty="0">
                <a:solidFill>
                  <a:srgbClr val="FFFF99"/>
                </a:solidFill>
                <a:latin typeface="Elephant" panose="02020904090505020303" pitchFamily="18" charset="0"/>
              </a:rPr>
              <a:t>God clarifies the issue!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5206733-E834-4632-AD79-87A6F5ACBD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4335" y="1905083"/>
            <a:ext cx="6552302" cy="46997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66122F-DB95-4024-A079-E803FEDC4FF4}"/>
              </a:ext>
            </a:extLst>
          </p:cNvPr>
          <p:cNvSpPr txBox="1"/>
          <p:nvPr/>
        </p:nvSpPr>
        <p:spPr>
          <a:xfrm>
            <a:off x="3597935" y="2066260"/>
            <a:ext cx="46093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Georgia" panose="02040502050405020303" pitchFamily="18" charset="0"/>
              </a:rPr>
              <a:t>“</a:t>
            </a:r>
            <a:r>
              <a:rPr lang="en-US" sz="3600" dirty="0">
                <a:latin typeface="Georgia" panose="02040502050405020303" pitchFamily="18" charset="0"/>
              </a:rPr>
              <a:t>When you saw a thief, you </a:t>
            </a:r>
            <a:r>
              <a:rPr lang="en-US" sz="3600" dirty="0">
                <a:solidFill>
                  <a:srgbClr val="FF0000"/>
                </a:solidFill>
                <a:latin typeface="Impact" panose="020B0806030902050204" pitchFamily="34" charset="0"/>
              </a:rPr>
              <a:t>consented</a:t>
            </a:r>
            <a:r>
              <a:rPr lang="en-US" sz="3600" dirty="0">
                <a:latin typeface="Georgia" panose="02040502050405020303" pitchFamily="18" charset="0"/>
              </a:rPr>
              <a:t> with him... give </a:t>
            </a:r>
            <a:r>
              <a:rPr lang="en-US" sz="3600" dirty="0">
                <a:solidFill>
                  <a:srgbClr val="FF0000"/>
                </a:solidFill>
                <a:latin typeface="Impact" panose="020B0806030902050204" pitchFamily="34" charset="0"/>
              </a:rPr>
              <a:t>your mouth to evil</a:t>
            </a:r>
            <a:r>
              <a:rPr lang="en-US" sz="3600" dirty="0">
                <a:latin typeface="Georgia" panose="02040502050405020303" pitchFamily="18" charset="0"/>
              </a:rPr>
              <a:t>… sit and </a:t>
            </a:r>
            <a:r>
              <a:rPr lang="en-US" sz="3600" dirty="0">
                <a:solidFill>
                  <a:srgbClr val="FF0000"/>
                </a:solidFill>
                <a:latin typeface="Impact" panose="020B0806030902050204" pitchFamily="34" charset="0"/>
              </a:rPr>
              <a:t>speak against your brother</a:t>
            </a:r>
            <a:r>
              <a:rPr lang="en-US" sz="3600" dirty="0">
                <a:latin typeface="Georgia" panose="02040502050405020303" pitchFamily="18" charset="0"/>
              </a:rPr>
              <a:t>…</a:t>
            </a:r>
            <a:r>
              <a:rPr lang="en-US" sz="2800" dirty="0">
                <a:latin typeface="Georgia" panose="02040502050405020303" pitchFamily="18" charset="0"/>
              </a:rPr>
              <a:t>”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8391CFF-F8A6-4766-AC4C-DE9DAC1DDC10}"/>
              </a:ext>
            </a:extLst>
          </p:cNvPr>
          <p:cNvSpPr/>
          <p:nvPr/>
        </p:nvSpPr>
        <p:spPr>
          <a:xfrm>
            <a:off x="9616836" y="3429000"/>
            <a:ext cx="1686188" cy="122269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Impact" panose="020B0806030902050204" pitchFamily="34" charset="0"/>
              </a:rPr>
              <a:t>Psalm 50:18-20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0C8E34-5AFC-4A26-ABF8-88022AF2FB24}"/>
              </a:ext>
            </a:extLst>
          </p:cNvPr>
          <p:cNvSpPr txBox="1"/>
          <p:nvPr/>
        </p:nvSpPr>
        <p:spPr>
          <a:xfrm>
            <a:off x="453006" y="3204594"/>
            <a:ext cx="17952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99"/>
                </a:solidFill>
                <a:latin typeface="Impact" panose="020B0806030902050204" pitchFamily="34" charset="0"/>
              </a:rPr>
              <a:t>Sin</a:t>
            </a:r>
          </a:p>
          <a:p>
            <a:pPr algn="ctr"/>
            <a:r>
              <a:rPr lang="en-US" sz="4000" dirty="0">
                <a:solidFill>
                  <a:srgbClr val="FFFF99"/>
                </a:solidFill>
                <a:latin typeface="Impact" panose="020B0806030902050204" pitchFamily="34" charset="0"/>
              </a:rPr>
              <a:t>Upon</a:t>
            </a:r>
          </a:p>
          <a:p>
            <a:pPr algn="ctr"/>
            <a:r>
              <a:rPr lang="en-US" sz="4000" dirty="0">
                <a:solidFill>
                  <a:srgbClr val="FFFF99"/>
                </a:solidFill>
                <a:latin typeface="Impact" panose="020B0806030902050204" pitchFamily="34" charset="0"/>
              </a:rPr>
              <a:t>Sin</a:t>
            </a:r>
            <a:r>
              <a:rPr lang="en-US" sz="3600" dirty="0">
                <a:solidFill>
                  <a:srgbClr val="FFFF99"/>
                </a:solidFill>
                <a:latin typeface="Impact" panose="020B080603090205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72468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8461B-311B-4EB2-B633-DE03B145B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Elephant" panose="02020904090505020303" pitchFamily="18" charset="0"/>
              </a:rPr>
              <a:t>Masters at Rationalization</a:t>
            </a:r>
            <a:br>
              <a:rPr lang="en-US" dirty="0">
                <a:solidFill>
                  <a:schemeClr val="bg1"/>
                </a:solidFill>
                <a:latin typeface="Elephant" panose="02020904090505020303" pitchFamily="18" charset="0"/>
              </a:rPr>
            </a:br>
            <a:r>
              <a:rPr lang="en-US" cap="small" dirty="0">
                <a:solidFill>
                  <a:srgbClr val="FFFF99"/>
                </a:solidFill>
                <a:latin typeface="Elephant" panose="02020904090505020303" pitchFamily="18" charset="0"/>
              </a:rPr>
              <a:t>God clarifies the issue!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5206733-E834-4632-AD79-87A6F5ACBD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4335" y="1905083"/>
            <a:ext cx="6552302" cy="46997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66122F-DB95-4024-A079-E803FEDC4FF4}"/>
              </a:ext>
            </a:extLst>
          </p:cNvPr>
          <p:cNvSpPr txBox="1"/>
          <p:nvPr/>
        </p:nvSpPr>
        <p:spPr>
          <a:xfrm>
            <a:off x="3578211" y="2032704"/>
            <a:ext cx="47845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Georgia" panose="02040502050405020303" pitchFamily="18" charset="0"/>
              </a:rPr>
              <a:t>“</a:t>
            </a:r>
            <a:r>
              <a:rPr lang="en-US" sz="3200" dirty="0">
                <a:latin typeface="Georgia" panose="02040502050405020303" pitchFamily="18" charset="0"/>
              </a:rPr>
              <a:t>These things you have done, and I kept silent; </a:t>
            </a:r>
            <a:r>
              <a:rPr lang="en-US" sz="3200" dirty="0">
                <a:solidFill>
                  <a:srgbClr val="FF0000"/>
                </a:solidFill>
                <a:latin typeface="Impact" panose="020B0806030902050204" pitchFamily="34" charset="0"/>
              </a:rPr>
              <a:t>You thought that I was altogether like you</a:t>
            </a:r>
            <a:r>
              <a:rPr lang="en-US" sz="3200" dirty="0">
                <a:latin typeface="Georgia" panose="02040502050405020303" pitchFamily="18" charset="0"/>
              </a:rPr>
              <a:t>; But I will rebuke you, And set them in order before your eyes.</a:t>
            </a:r>
            <a:r>
              <a:rPr lang="en-US" sz="2800" dirty="0">
                <a:latin typeface="Georgia" panose="02040502050405020303" pitchFamily="18" charset="0"/>
              </a:rPr>
              <a:t>”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8391CFF-F8A6-4766-AC4C-DE9DAC1DDC10}"/>
              </a:ext>
            </a:extLst>
          </p:cNvPr>
          <p:cNvSpPr/>
          <p:nvPr/>
        </p:nvSpPr>
        <p:spPr>
          <a:xfrm>
            <a:off x="9616836" y="3429000"/>
            <a:ext cx="1686188" cy="122269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Impact" panose="020B0806030902050204" pitchFamily="34" charset="0"/>
              </a:rPr>
              <a:t>Psalm 50:21</a:t>
            </a:r>
          </a:p>
        </p:txBody>
      </p:sp>
    </p:spTree>
    <p:extLst>
      <p:ext uri="{BB962C8B-B14F-4D97-AF65-F5344CB8AC3E}">
        <p14:creationId xmlns:p14="http://schemas.microsoft.com/office/powerpoint/2010/main" val="3812233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8461B-311B-4EB2-B633-DE03B145B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Elephant" panose="02020904090505020303" pitchFamily="18" charset="0"/>
              </a:rPr>
              <a:t>Masters at Rationalization</a:t>
            </a:r>
            <a:br>
              <a:rPr lang="en-US" dirty="0">
                <a:solidFill>
                  <a:schemeClr val="bg1"/>
                </a:solidFill>
                <a:latin typeface="Elephant" panose="02020904090505020303" pitchFamily="18" charset="0"/>
              </a:rPr>
            </a:br>
            <a:r>
              <a:rPr lang="en-US" cap="small" dirty="0">
                <a:solidFill>
                  <a:srgbClr val="FFFF99"/>
                </a:solidFill>
                <a:latin typeface="Elephant" panose="02020904090505020303" pitchFamily="18" charset="0"/>
              </a:rPr>
              <a:t>God clarifies the issue!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5206733-E834-4632-AD79-87A6F5ACBD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4335" y="1905083"/>
            <a:ext cx="6552302" cy="49529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66122F-DB95-4024-A079-E803FEDC4FF4}"/>
              </a:ext>
            </a:extLst>
          </p:cNvPr>
          <p:cNvSpPr txBox="1"/>
          <p:nvPr/>
        </p:nvSpPr>
        <p:spPr>
          <a:xfrm>
            <a:off x="3578211" y="2091427"/>
            <a:ext cx="47845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Georgia" panose="02040502050405020303" pitchFamily="18" charset="0"/>
              </a:rPr>
              <a:t>“</a:t>
            </a:r>
            <a:r>
              <a:rPr lang="en-US" sz="3200" dirty="0">
                <a:latin typeface="Georgia" panose="02040502050405020303" pitchFamily="18" charset="0"/>
              </a:rPr>
              <a:t>Now consider this, </a:t>
            </a:r>
            <a:r>
              <a:rPr lang="en-US" sz="3200" dirty="0">
                <a:solidFill>
                  <a:srgbClr val="FF0000"/>
                </a:solidFill>
                <a:latin typeface="Impact" panose="020B0806030902050204" pitchFamily="34" charset="0"/>
              </a:rPr>
              <a:t>you who forget God</a:t>
            </a:r>
            <a:r>
              <a:rPr lang="en-US" sz="3200" dirty="0">
                <a:latin typeface="Georgia" panose="02040502050405020303" pitchFamily="18" charset="0"/>
              </a:rPr>
              <a:t>, Lest I tear you in pieces, And there be none to deliver…And to him who orders his conduct aright I will </a:t>
            </a:r>
            <a:r>
              <a:rPr lang="en-US" sz="3200" dirty="0">
                <a:solidFill>
                  <a:srgbClr val="FF0000"/>
                </a:solidFill>
                <a:latin typeface="Impact" panose="020B0806030902050204" pitchFamily="34" charset="0"/>
              </a:rPr>
              <a:t>show the salvation of God</a:t>
            </a:r>
            <a:r>
              <a:rPr lang="en-US" sz="2800" dirty="0">
                <a:latin typeface="Georgia" panose="02040502050405020303" pitchFamily="18" charset="0"/>
              </a:rPr>
              <a:t>.”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8391CFF-F8A6-4766-AC4C-DE9DAC1DDC10}"/>
              </a:ext>
            </a:extLst>
          </p:cNvPr>
          <p:cNvSpPr/>
          <p:nvPr/>
        </p:nvSpPr>
        <p:spPr>
          <a:xfrm>
            <a:off x="9616836" y="3196206"/>
            <a:ext cx="1686188" cy="1455489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Impact" panose="020B0806030902050204" pitchFamily="34" charset="0"/>
              </a:rPr>
              <a:t>Psalm 50:</a:t>
            </a:r>
          </a:p>
          <a:p>
            <a:pPr algn="ctr"/>
            <a:r>
              <a:rPr lang="en-US" sz="2800" dirty="0">
                <a:latin typeface="Impact" panose="020B0806030902050204" pitchFamily="34" charset="0"/>
              </a:rPr>
              <a:t>22,23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8F9E94-FD97-43ED-A3C5-C027BB852D2C}"/>
              </a:ext>
            </a:extLst>
          </p:cNvPr>
          <p:cNvSpPr txBox="1"/>
          <p:nvPr/>
        </p:nvSpPr>
        <p:spPr>
          <a:xfrm>
            <a:off x="235820" y="2583869"/>
            <a:ext cx="22734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99"/>
                </a:solidFill>
                <a:latin typeface="Impact" panose="020B0806030902050204" pitchFamily="34" charset="0"/>
              </a:rPr>
              <a:t>Punishment</a:t>
            </a:r>
          </a:p>
          <a:p>
            <a:pPr algn="ctr"/>
            <a:r>
              <a:rPr lang="en-US" sz="3200" dirty="0">
                <a:solidFill>
                  <a:srgbClr val="FFFF99"/>
                </a:solidFill>
                <a:latin typeface="Impact" panose="020B0806030902050204" pitchFamily="34" charset="0"/>
              </a:rPr>
              <a:t>Or </a:t>
            </a:r>
          </a:p>
          <a:p>
            <a:pPr algn="ctr"/>
            <a:r>
              <a:rPr lang="en-US" sz="3200" dirty="0">
                <a:solidFill>
                  <a:srgbClr val="FFFF99"/>
                </a:solidFill>
                <a:latin typeface="Impact" panose="020B0806030902050204" pitchFamily="34" charset="0"/>
              </a:rPr>
              <a:t>Reward: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Impact" panose="020B0806030902050204" pitchFamily="34" charset="0"/>
              </a:rPr>
              <a:t>It’s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Impact" panose="020B0806030902050204" pitchFamily="34" charset="0"/>
              </a:rPr>
              <a:t>Our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Impact" panose="020B0806030902050204" pitchFamily="34" charset="0"/>
              </a:rPr>
              <a:t>Choice!</a:t>
            </a:r>
          </a:p>
        </p:txBody>
      </p:sp>
    </p:spTree>
    <p:extLst>
      <p:ext uri="{BB962C8B-B14F-4D97-AF65-F5344CB8AC3E}">
        <p14:creationId xmlns:p14="http://schemas.microsoft.com/office/powerpoint/2010/main" val="3067051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3DB51-6C51-454E-A31D-82596E9B9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Elephant" panose="02020904090505020303" pitchFamily="18" charset="0"/>
              </a:rPr>
              <a:t>Man Makes God in His Image</a:t>
            </a:r>
            <a:br>
              <a:rPr lang="en-US" dirty="0">
                <a:solidFill>
                  <a:schemeClr val="bg1"/>
                </a:solidFill>
                <a:latin typeface="Elephant" panose="02020904090505020303" pitchFamily="18" charset="0"/>
              </a:rPr>
            </a:br>
            <a:r>
              <a:rPr lang="en-US" dirty="0">
                <a:solidFill>
                  <a:srgbClr val="FFFF99"/>
                </a:solidFill>
                <a:latin typeface="Elephant" panose="02020904090505020303" pitchFamily="18" charset="0"/>
              </a:rPr>
              <a:t>Romans 1:20-25,28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62D65-7BE3-4CAE-85BB-071684A5B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310" y="2141537"/>
            <a:ext cx="10515600" cy="4351338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Impact" panose="020B0806030902050204" pitchFamily="34" charset="0"/>
              </a:rPr>
              <a:t>“The God I know…or “My God…”</a:t>
            </a:r>
          </a:p>
          <a:p>
            <a:r>
              <a:rPr lang="en-US" sz="3600" dirty="0">
                <a:solidFill>
                  <a:srgbClr val="FFC000"/>
                </a:solidFill>
                <a:latin typeface="Georgia" panose="02040502050405020303" pitchFamily="18" charset="0"/>
              </a:rPr>
              <a:t>The God of the Bible </a:t>
            </a:r>
            <a:r>
              <a:rPr lang="en-US" sz="3600" dirty="0">
                <a:solidFill>
                  <a:schemeClr val="bg1"/>
                </a:solidFill>
                <a:latin typeface="Georgia" panose="02040502050405020303" pitchFamily="18" charset="0"/>
              </a:rPr>
              <a:t>debunks the false hopes of all the false gods men invent in their minds</a:t>
            </a:r>
          </a:p>
          <a:p>
            <a:r>
              <a:rPr lang="en-US" sz="3600" dirty="0">
                <a:solidFill>
                  <a:schemeClr val="bg1"/>
                </a:solidFill>
                <a:latin typeface="Georgia" panose="02040502050405020303" pitchFamily="18" charset="0"/>
              </a:rPr>
              <a:t>We had better listen to and obey the                                  words of the true God</a:t>
            </a:r>
          </a:p>
          <a:p>
            <a:r>
              <a:rPr lang="en-US" sz="3600" dirty="0">
                <a:solidFill>
                  <a:schemeClr val="bg1"/>
                </a:solidFill>
                <a:latin typeface="Georgia" panose="02040502050405020303" pitchFamily="18" charset="0"/>
              </a:rPr>
              <a:t>Not the </a:t>
            </a:r>
            <a:r>
              <a:rPr lang="en-US" sz="3600" dirty="0">
                <a:solidFill>
                  <a:srgbClr val="FFFF99"/>
                </a:solidFill>
                <a:latin typeface="Impact" panose="020B0806030902050204" pitchFamily="34" charset="0"/>
              </a:rPr>
              <a:t>“false gods” </a:t>
            </a:r>
            <a:r>
              <a:rPr lang="en-US" sz="3600" dirty="0">
                <a:solidFill>
                  <a:schemeClr val="bg1"/>
                </a:solidFill>
                <a:latin typeface="Georgia" panose="02040502050405020303" pitchFamily="18" charset="0"/>
              </a:rPr>
              <a:t>we make in our own image</a:t>
            </a:r>
          </a:p>
        </p:txBody>
      </p:sp>
    </p:spTree>
    <p:extLst>
      <p:ext uri="{BB962C8B-B14F-4D97-AF65-F5344CB8AC3E}">
        <p14:creationId xmlns:p14="http://schemas.microsoft.com/office/powerpoint/2010/main" val="3625756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3DB51-6C51-454E-A31D-82596E9B9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US" sz="3700" dirty="0">
                <a:latin typeface="Elephant" panose="02020904090505020303" pitchFamily="18" charset="0"/>
              </a:rPr>
              <a:t>“My God…will save me without baptism.”</a:t>
            </a:r>
            <a:br>
              <a:rPr lang="en-US" sz="3700" dirty="0">
                <a:latin typeface="Elephant" panose="02020904090505020303" pitchFamily="18" charset="0"/>
              </a:rPr>
            </a:br>
            <a:r>
              <a:rPr lang="en-US" sz="3700" dirty="0">
                <a:solidFill>
                  <a:srgbClr val="FF0000"/>
                </a:solidFill>
                <a:latin typeface="Impact" panose="020B0806030902050204" pitchFamily="34" charset="0"/>
              </a:rPr>
              <a:t>John 3:16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62D65-7BE3-4CAE-85BB-071684A5B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3"/>
            <a:ext cx="5223528" cy="4094213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>
                <a:latin typeface="Impact" panose="020B0806030902050204" pitchFamily="34" charset="0"/>
              </a:rPr>
              <a:t>“The God I know…</a:t>
            </a:r>
          </a:p>
          <a:p>
            <a:r>
              <a:rPr lang="en-US" sz="2400" dirty="0">
                <a:latin typeface="Georgia" panose="02040502050405020303" pitchFamily="18" charset="0"/>
              </a:rPr>
              <a:t>“Thief on the cross was not baptized!”                   </a:t>
            </a:r>
            <a:r>
              <a:rPr lang="en-US" sz="2400" dirty="0">
                <a:solidFill>
                  <a:srgbClr val="FF0000"/>
                </a:solidFill>
                <a:latin typeface="Impact" panose="020B0806030902050204" pitchFamily="34" charset="0"/>
              </a:rPr>
              <a:t>(Luke 5:24)</a:t>
            </a:r>
          </a:p>
          <a:p>
            <a:r>
              <a:rPr lang="en-US" sz="2400" dirty="0">
                <a:latin typeface="Georgia" panose="02040502050405020303" pitchFamily="18" charset="0"/>
              </a:rPr>
              <a:t>Thief was not commanded by Jesus to be baptized…WE ARE!                                          </a:t>
            </a:r>
            <a:r>
              <a:rPr lang="en-US" sz="2400" dirty="0">
                <a:solidFill>
                  <a:srgbClr val="FF0000"/>
                </a:solidFill>
                <a:latin typeface="Impact" panose="020B0806030902050204" pitchFamily="34" charset="0"/>
              </a:rPr>
              <a:t>Luke 6:46; (Hebrews 9:16,17)</a:t>
            </a:r>
          </a:p>
          <a:p>
            <a:r>
              <a:rPr lang="en-US" sz="2400" dirty="0">
                <a:latin typeface="Impact" panose="020B0806030902050204" pitchFamily="34" charset="0"/>
              </a:rPr>
              <a:t>God of the Bible: </a:t>
            </a:r>
            <a:r>
              <a:rPr lang="en-US" sz="2400" dirty="0">
                <a:latin typeface="Georgia" panose="02040502050405020303" pitchFamily="18" charset="0"/>
              </a:rPr>
              <a:t>Water baptism is essential for one’s salvation…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Impact" panose="020B0806030902050204" pitchFamily="34" charset="0"/>
              </a:rPr>
              <a:t>Mark 16:15,16;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Impact" panose="020B0806030902050204" pitchFamily="34" charset="0"/>
              </a:rPr>
              <a:t>Acts 2:38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Impact" panose="020B0806030902050204" pitchFamily="34" charset="0"/>
              </a:rPr>
              <a:t>1 Peter 3:21</a:t>
            </a:r>
          </a:p>
        </p:txBody>
      </p:sp>
      <p:pic>
        <p:nvPicPr>
          <p:cNvPr id="5" name="Picture 4" descr="A person standing next to a body of water&#10;&#10;Description automatically generated">
            <a:extLst>
              <a:ext uri="{FF2B5EF4-FFF2-40B4-BE49-F238E27FC236}">
                <a16:creationId xmlns:a16="http://schemas.microsoft.com/office/drawing/2014/main" id="{E5188A70-8DD1-473B-BFEF-26D0F8DEF7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8874" b="1568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27123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08D217D4-9B03-4429-BEC2-8CA5DD1587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2651" b="2444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03DB51-6C51-454E-A31D-82596E9B9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n-US" sz="3700" dirty="0">
                <a:solidFill>
                  <a:srgbClr val="FFFFFF"/>
                </a:solidFill>
                <a:latin typeface="Elephant" panose="02020904090505020303" pitchFamily="18" charset="0"/>
              </a:rPr>
              <a:t>“My God…wants me to worship Him with instruments of music.”</a:t>
            </a:r>
            <a:br>
              <a:rPr lang="en-US" sz="3700" dirty="0">
                <a:solidFill>
                  <a:srgbClr val="FFFFFF"/>
                </a:solidFill>
                <a:latin typeface="Elephant" panose="02020904090505020303" pitchFamily="18" charset="0"/>
              </a:rPr>
            </a:br>
            <a:r>
              <a:rPr lang="en-US" sz="3700" dirty="0">
                <a:solidFill>
                  <a:srgbClr val="FFFF99"/>
                </a:solidFill>
                <a:latin typeface="Impact" panose="020B0806030902050204" pitchFamily="34" charset="0"/>
              </a:rPr>
              <a:t>2 Chronicles 29:25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62D65-7BE3-4CAE-85BB-071684A5B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0447" y="1065862"/>
            <a:ext cx="5744685" cy="5427217"/>
          </a:xfrm>
        </p:spPr>
        <p:txBody>
          <a:bodyPr anchor="ctr">
            <a:normAutofit lnSpcReduction="10000"/>
          </a:bodyPr>
          <a:lstStyle/>
          <a:p>
            <a:r>
              <a:rPr lang="en-US" sz="2000" dirty="0">
                <a:solidFill>
                  <a:srgbClr val="FFFFFF"/>
                </a:solidFill>
                <a:latin typeface="Impact" panose="020B0806030902050204" pitchFamily="34" charset="0"/>
              </a:rPr>
              <a:t>“</a:t>
            </a:r>
            <a:r>
              <a:rPr lang="en-US" sz="3600" dirty="0">
                <a:solidFill>
                  <a:srgbClr val="FFFFFF"/>
                </a:solidFill>
                <a:latin typeface="Impact" panose="020B0806030902050204" pitchFamily="34" charset="0"/>
              </a:rPr>
              <a:t>The God I know…</a:t>
            </a:r>
          </a:p>
          <a:p>
            <a:r>
              <a:rPr lang="en-US" dirty="0">
                <a:solidFill>
                  <a:srgbClr val="FFC000"/>
                </a:solidFill>
                <a:latin typeface="Impact" panose="020B0806030902050204" pitchFamily="34" charset="0"/>
              </a:rPr>
              <a:t>God of the Bible</a:t>
            </a:r>
            <a:r>
              <a:rPr lang="en-US" dirty="0">
                <a:solidFill>
                  <a:srgbClr val="FFFFFF"/>
                </a:solidFill>
                <a:latin typeface="Georgia" panose="02040502050405020303" pitchFamily="18" charset="0"/>
              </a:rPr>
              <a:t>: SING!</a:t>
            </a:r>
          </a:p>
          <a:p>
            <a:pPr lvl="1"/>
            <a:r>
              <a:rPr lang="en-US" sz="2800" dirty="0">
                <a:solidFill>
                  <a:srgbClr val="FFFF99"/>
                </a:solidFill>
                <a:latin typeface="Impact" panose="020B0806030902050204" pitchFamily="34" charset="0"/>
              </a:rPr>
              <a:t>Ephesians 5:19; Colossians 3:16</a:t>
            </a:r>
          </a:p>
          <a:p>
            <a:r>
              <a:rPr lang="en-US" dirty="0">
                <a:solidFill>
                  <a:srgbClr val="FFFFFF"/>
                </a:solidFill>
                <a:latin typeface="Georgia" panose="02040502050405020303" pitchFamily="18" charset="0"/>
              </a:rPr>
              <a:t>How does one </a:t>
            </a:r>
            <a:r>
              <a:rPr lang="en-US" u="sng" dirty="0">
                <a:solidFill>
                  <a:srgbClr val="FFFFFF"/>
                </a:solidFill>
                <a:latin typeface="Impact" panose="020B0806030902050204" pitchFamily="34" charset="0"/>
              </a:rPr>
              <a:t>KNOW</a:t>
            </a:r>
            <a:r>
              <a:rPr lang="en-US" dirty="0">
                <a:solidFill>
                  <a:srgbClr val="FFFFFF"/>
                </a:solidFill>
                <a:latin typeface="Georgia" panose="02040502050405020303" pitchFamily="18" charset="0"/>
              </a:rPr>
              <a:t> what God wants?</a:t>
            </a:r>
          </a:p>
          <a:p>
            <a:pPr lvl="1"/>
            <a:r>
              <a:rPr lang="en-US" sz="2800" dirty="0">
                <a:solidFill>
                  <a:srgbClr val="FFFF99"/>
                </a:solidFill>
                <a:latin typeface="Impact" panose="020B0806030902050204" pitchFamily="34" charset="0"/>
              </a:rPr>
              <a:t>1 Corinthians 2:10,11</a:t>
            </a:r>
          </a:p>
          <a:p>
            <a:r>
              <a:rPr lang="en-US" dirty="0">
                <a:solidFill>
                  <a:srgbClr val="FFFFFF"/>
                </a:solidFill>
                <a:latin typeface="Georgia" panose="02040502050405020303" pitchFamily="18" charset="0"/>
              </a:rPr>
              <a:t>Who are you to </a:t>
            </a:r>
            <a:r>
              <a:rPr lang="en-US" u="sng" dirty="0">
                <a:solidFill>
                  <a:srgbClr val="FFFFFF"/>
                </a:solidFill>
                <a:latin typeface="Impact" panose="020B0806030902050204" pitchFamily="34" charset="0"/>
              </a:rPr>
              <a:t>ADD</a:t>
            </a:r>
            <a:r>
              <a:rPr lang="en-US" dirty="0">
                <a:solidFill>
                  <a:srgbClr val="FFFFFF"/>
                </a:solidFill>
                <a:latin typeface="Georgia" panose="02040502050405020303" pitchFamily="18" charset="0"/>
              </a:rPr>
              <a:t> to God’s word?</a:t>
            </a:r>
          </a:p>
          <a:p>
            <a:pPr lvl="1"/>
            <a:r>
              <a:rPr lang="en-US" sz="2800" dirty="0">
                <a:solidFill>
                  <a:srgbClr val="FFFF99"/>
                </a:solidFill>
                <a:latin typeface="Impact" panose="020B0806030902050204" pitchFamily="34" charset="0"/>
              </a:rPr>
              <a:t>1 Corinthians 4:6</a:t>
            </a:r>
          </a:p>
          <a:p>
            <a:r>
              <a:rPr lang="en-US" dirty="0">
                <a:solidFill>
                  <a:srgbClr val="FFFFFF"/>
                </a:solidFill>
                <a:latin typeface="Georgia" panose="02040502050405020303" pitchFamily="18" charset="0"/>
              </a:rPr>
              <a:t>Who are you to </a:t>
            </a:r>
            <a:r>
              <a:rPr lang="en-US" u="sng" dirty="0">
                <a:solidFill>
                  <a:srgbClr val="FFFFFF"/>
                </a:solidFill>
                <a:latin typeface="Impact" panose="020B0806030902050204" pitchFamily="34" charset="0"/>
              </a:rPr>
              <a:t>DEFINE</a:t>
            </a:r>
            <a:r>
              <a:rPr lang="en-US" dirty="0">
                <a:solidFill>
                  <a:srgbClr val="FFFFFF"/>
                </a:solidFill>
                <a:latin typeface="Georgia" panose="02040502050405020303" pitchFamily="18" charset="0"/>
              </a:rPr>
              <a:t> true worship?</a:t>
            </a:r>
          </a:p>
          <a:p>
            <a:pPr lvl="1"/>
            <a:r>
              <a:rPr lang="en-US" sz="2800" dirty="0">
                <a:solidFill>
                  <a:srgbClr val="FFFF99"/>
                </a:solidFill>
                <a:latin typeface="Impact" panose="020B0806030902050204" pitchFamily="34" charset="0"/>
              </a:rPr>
              <a:t>John 4:23,24</a:t>
            </a:r>
          </a:p>
        </p:txBody>
      </p:sp>
    </p:spTree>
    <p:extLst>
      <p:ext uri="{BB962C8B-B14F-4D97-AF65-F5344CB8AC3E}">
        <p14:creationId xmlns:p14="http://schemas.microsoft.com/office/powerpoint/2010/main" val="41193355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777</Words>
  <Application>Microsoft Office PowerPoint</Application>
  <PresentationFormat>Widescreen</PresentationFormat>
  <Paragraphs>83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Elephant</vt:lpstr>
      <vt:lpstr>Georgia</vt:lpstr>
      <vt:lpstr>Impact</vt:lpstr>
      <vt:lpstr>Office Theme</vt:lpstr>
      <vt:lpstr>“THE GOD I KNOW…”</vt:lpstr>
      <vt:lpstr>Masters at Rationalization God clarifies the issue!</vt:lpstr>
      <vt:lpstr>Masters at Rationalization God clarifies the issue!</vt:lpstr>
      <vt:lpstr>Masters at Rationalization God clarifies the issue!</vt:lpstr>
      <vt:lpstr>Masters at Rationalization God clarifies the issue!</vt:lpstr>
      <vt:lpstr>Masters at Rationalization God clarifies the issue!</vt:lpstr>
      <vt:lpstr>Man Makes God in His Image Romans 1:20-25,28</vt:lpstr>
      <vt:lpstr>“My God…will save me without baptism.” John 3:16</vt:lpstr>
      <vt:lpstr>“My God…wants me to worship Him with instruments of music.” 2 Chronicles 29:25</vt:lpstr>
      <vt:lpstr>“My God…would not expect me to give up all the fun things of life to follow Him.” </vt:lpstr>
      <vt:lpstr>“My God…would not send good people to hell. (religious, moral, kind, charitable…) Matthew 7:22, 23</vt:lpstr>
      <vt:lpstr>“My God…will save me even with (in spite of my) sin.” Revelation 22:15</vt:lpstr>
      <vt:lpstr>“My God…will save me even with my doctrinal error.” 1 John 4:1</vt:lpstr>
      <vt:lpstr>“My God…would not expect me to end my marriage to be right with Him.” Genesis 2:24</vt:lpstr>
      <vt:lpstr>THE GOD I KNOW Acts 17:30,31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“THE GOD I KNOW…”</dc:title>
  <dc:creator>Keith Greer</dc:creator>
  <cp:lastModifiedBy>Keith Greer</cp:lastModifiedBy>
  <cp:revision>9</cp:revision>
  <dcterms:created xsi:type="dcterms:W3CDTF">2019-03-14T19:00:01Z</dcterms:created>
  <dcterms:modified xsi:type="dcterms:W3CDTF">2019-03-14T19:34:44Z</dcterms:modified>
</cp:coreProperties>
</file>