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0" autoAdjust="0"/>
    <p:restoredTop sz="94660"/>
  </p:normalViewPr>
  <p:slideViewPr>
    <p:cSldViewPr snapToGrid="0">
      <p:cViewPr varScale="1">
        <p:scale>
          <a:sx n="112" d="100"/>
          <a:sy n="112" d="100"/>
        </p:scale>
        <p:origin x="37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2/12/2020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81642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2/12/2020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16735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2/12/2020</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1770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2/12/2020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3862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2/12/2020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8029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2/12/2020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79215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2/12/2020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43063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2/12/2020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80654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2/12/2020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8735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2/12/2020</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96702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2/12/2020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35491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2/12/2020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9918844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2" r:id="rId6"/>
    <p:sldLayoutId id="2147483668" r:id="rId7"/>
    <p:sldLayoutId id="2147483669" r:id="rId8"/>
    <p:sldLayoutId id="2147483670" r:id="rId9"/>
    <p:sldLayoutId id="2147483671" r:id="rId10"/>
    <p:sldLayoutId id="2147483673" r:id="rId11"/>
  </p:sldLayoutIdLst>
  <p:hf sldNum="0" hdr="0" ftr="0" dt="0"/>
  <p:txStyles>
    <p:titleStyle>
      <a:lvl1pPr algn="l" defTabSz="457200" rtl="0" eaLnBrk="1" latinLnBrk="0" hangingPunct="1">
        <a:lnSpc>
          <a:spcPct val="100000"/>
        </a:lnSpc>
        <a:spcBef>
          <a:spcPct val="0"/>
        </a:spcBef>
        <a:buNone/>
        <a:defRPr sz="32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9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5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hyperlink" Target="http://pngimg.com/download/11639" TargetMode="External"/><Relationship Id="rId5" Type="http://schemas.openxmlformats.org/officeDocument/2006/relationships/image" Target="../media/image4.png"/><Relationship Id="rId4" Type="http://schemas.openxmlformats.org/officeDocument/2006/relationships/hyperlink" Target="http://pngimg.com/download/11605"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hebluediamondgallery.com/handwriting/q/questions.html" TargetMode="External"/><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themindfulword.org/2015/discovering-your-purpose-life/" TargetMode="External"/><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890B0B6-A027-4363-8D21-9409F2008AC7}"/>
              </a:ext>
            </a:extLst>
          </p:cNvPr>
          <p:cNvPicPr>
            <a:picLocks noChangeAspect="1"/>
          </p:cNvPicPr>
          <p:nvPr/>
        </p:nvPicPr>
        <p:blipFill rotWithShape="1">
          <a:blip r:embed="rId2"/>
          <a:srcRect t="11484" b="4247"/>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64C13BAB-7C00-4D21-A857-E3D41C0A2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4797" y="1661699"/>
            <a:ext cx="3703320" cy="9499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F1FF39A-AC3C-4066-9D4C-519AA2281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5983" y="1812471"/>
            <a:ext cx="3702134" cy="3383831"/>
          </a:xfrm>
          <a:prstGeom prst="rect">
            <a:avLst/>
          </a:prstGeom>
          <a:solidFill>
            <a:schemeClr val="bg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A04B90D7-DE9B-4C7E-9D4C-1EAD8D32233E}"/>
              </a:ext>
            </a:extLst>
          </p:cNvPr>
          <p:cNvSpPr>
            <a:spLocks noGrp="1"/>
          </p:cNvSpPr>
          <p:nvPr>
            <p:ph type="ctrTitle"/>
          </p:nvPr>
        </p:nvSpPr>
        <p:spPr>
          <a:xfrm>
            <a:off x="7463803" y="346321"/>
            <a:ext cx="3403426" cy="2028979"/>
          </a:xfrm>
        </p:spPr>
        <p:txBody>
          <a:bodyPr>
            <a:noAutofit/>
          </a:bodyPr>
          <a:lstStyle/>
          <a:p>
            <a:pPr algn="ctr"/>
            <a:r>
              <a:rPr lang="en-US" sz="4000" dirty="0">
                <a:solidFill>
                  <a:schemeClr val="tx1"/>
                </a:solidFill>
                <a:latin typeface="Elephant" panose="02020904090505020303" pitchFamily="18" charset="0"/>
              </a:rPr>
              <a:t>The Grace </a:t>
            </a:r>
            <a:br>
              <a:rPr lang="en-US" sz="4000" dirty="0">
                <a:solidFill>
                  <a:schemeClr val="tx1"/>
                </a:solidFill>
                <a:latin typeface="Elephant" panose="02020904090505020303" pitchFamily="18" charset="0"/>
              </a:rPr>
            </a:br>
            <a:r>
              <a:rPr lang="en-US" sz="4000" dirty="0">
                <a:solidFill>
                  <a:schemeClr val="tx1"/>
                </a:solidFill>
                <a:latin typeface="Elephant" panose="02020904090505020303" pitchFamily="18" charset="0"/>
              </a:rPr>
              <a:t>of God</a:t>
            </a:r>
          </a:p>
        </p:txBody>
      </p:sp>
      <p:sp>
        <p:nvSpPr>
          <p:cNvPr id="3" name="Subtitle 2">
            <a:extLst>
              <a:ext uri="{FF2B5EF4-FFF2-40B4-BE49-F238E27FC236}">
                <a16:creationId xmlns:a16="http://schemas.microsoft.com/office/drawing/2014/main" id="{6BD3C093-2817-40FD-88E9-15DF4FF48F4C}"/>
              </a:ext>
            </a:extLst>
          </p:cNvPr>
          <p:cNvSpPr>
            <a:spLocks noGrp="1"/>
          </p:cNvSpPr>
          <p:nvPr>
            <p:ph type="subTitle" idx="1"/>
          </p:nvPr>
        </p:nvSpPr>
        <p:spPr>
          <a:xfrm>
            <a:off x="8182680" y="4750591"/>
            <a:ext cx="3403426" cy="1588698"/>
          </a:xfrm>
          <a:solidFill>
            <a:srgbClr val="FF0066"/>
          </a:solidFill>
        </p:spPr>
        <p:txBody>
          <a:bodyPr>
            <a:normAutofit/>
          </a:bodyPr>
          <a:lstStyle/>
          <a:p>
            <a:pPr algn="ctr"/>
            <a:r>
              <a:rPr lang="en-US" sz="4000" dirty="0">
                <a:solidFill>
                  <a:schemeClr val="bg1"/>
                </a:solidFill>
                <a:latin typeface="Impact" panose="020B0806030902050204" pitchFamily="34" charset="0"/>
              </a:rPr>
              <a:t>What Does God Want of Me</a:t>
            </a:r>
            <a:r>
              <a:rPr lang="en-US" sz="3200" dirty="0">
                <a:solidFill>
                  <a:schemeClr val="bg1"/>
                </a:solidFill>
                <a:latin typeface="Impact" panose="020B0806030902050204" pitchFamily="34" charset="0"/>
              </a:rPr>
              <a:t>?</a:t>
            </a:r>
          </a:p>
        </p:txBody>
      </p:sp>
      <p:pic>
        <p:nvPicPr>
          <p:cNvPr id="6" name="Picture 5" descr="A person wearing a suit and tie&#10;&#10;Description automatically generated">
            <a:extLst>
              <a:ext uri="{FF2B5EF4-FFF2-40B4-BE49-F238E27FC236}">
                <a16:creationId xmlns:a16="http://schemas.microsoft.com/office/drawing/2014/main" id="{52AE424C-1F9B-403C-8020-EF55ED48444D}"/>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867110" y="-109201"/>
            <a:ext cx="4733925" cy="3409950"/>
          </a:xfrm>
          <a:prstGeom prst="rect">
            <a:avLst/>
          </a:prstGeom>
        </p:spPr>
      </p:pic>
      <p:pic>
        <p:nvPicPr>
          <p:cNvPr id="10" name="Picture 9" descr="A person in a black shirt&#10;&#10;Description automatically generated">
            <a:extLst>
              <a:ext uri="{FF2B5EF4-FFF2-40B4-BE49-F238E27FC236}">
                <a16:creationId xmlns:a16="http://schemas.microsoft.com/office/drawing/2014/main" id="{2FE71410-3707-4FCD-BD86-3EEBBE254762}"/>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4238264" y="2357852"/>
            <a:ext cx="2629604" cy="3738148"/>
          </a:xfrm>
          <a:prstGeom prst="rect">
            <a:avLst/>
          </a:prstGeom>
        </p:spPr>
      </p:pic>
    </p:spTree>
    <p:extLst>
      <p:ext uri="{BB962C8B-B14F-4D97-AF65-F5344CB8AC3E}">
        <p14:creationId xmlns:p14="http://schemas.microsoft.com/office/powerpoint/2010/main" val="3953901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Glorify Him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and Be Thankful</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lnSpcReduction="10000"/>
          </a:bodyPr>
          <a:lstStyle/>
          <a:p>
            <a:r>
              <a:rPr lang="en-US" sz="2800" b="1" cap="small" dirty="0">
                <a:solidFill>
                  <a:srgbClr val="000000"/>
                </a:solidFill>
                <a:latin typeface="Georgia" panose="02040502050405020303" pitchFamily="18" charset="0"/>
              </a:rPr>
              <a:t>Theme of Romans Developed by 5 propositions</a:t>
            </a:r>
            <a:endParaRPr lang="en-US" sz="2800" dirty="0">
              <a:solidFill>
                <a:srgbClr val="000000"/>
              </a:solidFill>
              <a:latin typeface="Georgia" panose="02040502050405020303" pitchFamily="18" charset="0"/>
            </a:endParaRPr>
          </a:p>
          <a:p>
            <a:pPr lvl="1"/>
            <a:r>
              <a:rPr lang="en-US" sz="2800" dirty="0">
                <a:solidFill>
                  <a:srgbClr val="0000FF"/>
                </a:solidFill>
                <a:latin typeface="Georgia" panose="02040502050405020303" pitchFamily="18" charset="0"/>
              </a:rPr>
              <a:t>God could condemn all—all are sinners </a:t>
            </a:r>
            <a:r>
              <a:rPr lang="en-US" sz="2800" dirty="0">
                <a:solidFill>
                  <a:srgbClr val="FF0000"/>
                </a:solidFill>
                <a:latin typeface="Impact" panose="020B0806030902050204" pitchFamily="34" charset="0"/>
              </a:rPr>
              <a:t>(Romans 3:23)</a:t>
            </a:r>
          </a:p>
          <a:p>
            <a:pPr lvl="1"/>
            <a:r>
              <a:rPr lang="en-US" sz="2800" dirty="0">
                <a:solidFill>
                  <a:srgbClr val="0000FF"/>
                </a:solidFill>
                <a:latin typeface="Georgia" panose="02040502050405020303" pitchFamily="18" charset="0"/>
              </a:rPr>
              <a:t>Law is not the remedy for this condition, </a:t>
            </a:r>
            <a:r>
              <a:rPr lang="en-US" sz="2800" dirty="0">
                <a:solidFill>
                  <a:srgbClr val="FF0000"/>
                </a:solidFill>
                <a:latin typeface="Impact" panose="020B0806030902050204" pitchFamily="34" charset="0"/>
              </a:rPr>
              <a:t>Romans 6,7</a:t>
            </a:r>
          </a:p>
          <a:p>
            <a:pPr lvl="1"/>
            <a:r>
              <a:rPr lang="en-US" sz="2800" dirty="0">
                <a:solidFill>
                  <a:srgbClr val="0000FF"/>
                </a:solidFill>
                <a:latin typeface="Georgia" panose="02040502050405020303" pitchFamily="18" charset="0"/>
              </a:rPr>
              <a:t>Grace is the remedy, but expressed in Christ, </a:t>
            </a:r>
            <a:r>
              <a:rPr lang="en-US" sz="2800" dirty="0">
                <a:solidFill>
                  <a:srgbClr val="FF0000"/>
                </a:solidFill>
                <a:latin typeface="Impact" panose="020B0806030902050204" pitchFamily="34" charset="0"/>
              </a:rPr>
              <a:t>Romans 5:8</a:t>
            </a:r>
          </a:p>
          <a:p>
            <a:pPr lvl="1"/>
            <a:r>
              <a:rPr lang="en-US" sz="2800" dirty="0">
                <a:solidFill>
                  <a:srgbClr val="0000FF"/>
                </a:solidFill>
                <a:latin typeface="Georgia" panose="02040502050405020303" pitchFamily="18" charset="0"/>
              </a:rPr>
              <a:t>This grace available by faith, </a:t>
            </a:r>
            <a:r>
              <a:rPr lang="en-US" sz="2800" dirty="0">
                <a:solidFill>
                  <a:srgbClr val="FF0000"/>
                </a:solidFill>
                <a:latin typeface="Impact" panose="020B0806030902050204" pitchFamily="34" charset="0"/>
              </a:rPr>
              <a:t>Romans 5:1,2</a:t>
            </a:r>
          </a:p>
          <a:p>
            <a:pPr lvl="2"/>
            <a:r>
              <a:rPr lang="en-US" sz="2600" dirty="0">
                <a:solidFill>
                  <a:srgbClr val="000000"/>
                </a:solidFill>
                <a:latin typeface="Georgia" panose="02040502050405020303" pitchFamily="18" charset="0"/>
              </a:rPr>
              <a:t>Not by “</a:t>
            </a:r>
            <a:r>
              <a:rPr lang="en-US" sz="2600" i="1" dirty="0">
                <a:solidFill>
                  <a:srgbClr val="000000"/>
                </a:solidFill>
                <a:latin typeface="Georgia" panose="02040502050405020303" pitchFamily="18" charset="0"/>
              </a:rPr>
              <a:t>faith only</a:t>
            </a:r>
            <a:r>
              <a:rPr lang="en-US" sz="2600" dirty="0">
                <a:solidFill>
                  <a:srgbClr val="000000"/>
                </a:solidFill>
                <a:latin typeface="Georgia" panose="02040502050405020303" pitchFamily="18" charset="0"/>
              </a:rPr>
              <a:t>,” but grace is extended on the                               condition of our faith on our part.</a:t>
            </a:r>
            <a:endParaRPr lang="en-US" sz="2600" dirty="0">
              <a:solidFill>
                <a:srgbClr val="0000FF"/>
              </a:solidFill>
              <a:latin typeface="Georgia" panose="02040502050405020303" pitchFamily="18" charset="0"/>
            </a:endParaRPr>
          </a:p>
          <a:p>
            <a:pPr lvl="1"/>
            <a:r>
              <a:rPr lang="en-US" sz="2800" dirty="0">
                <a:solidFill>
                  <a:srgbClr val="0000FF"/>
                </a:solidFill>
                <a:latin typeface="Georgia" panose="02040502050405020303" pitchFamily="18" charset="0"/>
              </a:rPr>
              <a:t>This wonderful blessing, salvation in Christ through the mercy and grace of God for all mankind—</a:t>
            </a:r>
            <a:r>
              <a:rPr lang="en-US" sz="2800" dirty="0">
                <a:solidFill>
                  <a:srgbClr val="FF0000"/>
                </a:solidFill>
                <a:latin typeface="Impact" panose="020B0806030902050204" pitchFamily="34" charset="0"/>
              </a:rPr>
              <a:t>Romans 9-11.</a:t>
            </a: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396395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Glorify Him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and Be Thankful</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fontScale="92500"/>
          </a:bodyPr>
          <a:lstStyle/>
          <a:p>
            <a:r>
              <a:rPr lang="en-US" sz="2800" dirty="0">
                <a:solidFill>
                  <a:srgbClr val="000000"/>
                </a:solidFill>
                <a:latin typeface="Georgia" panose="02040502050405020303" pitchFamily="18" charset="0"/>
              </a:rPr>
              <a:t>We can learn that God is and that the things created must                    have come from an </a:t>
            </a:r>
            <a:r>
              <a:rPr lang="en-US" sz="2800" dirty="0">
                <a:solidFill>
                  <a:srgbClr val="000000"/>
                </a:solidFill>
                <a:latin typeface="Impact" panose="020B0806030902050204" pitchFamily="34" charset="0"/>
              </a:rPr>
              <a:t>eternal power</a:t>
            </a:r>
            <a:r>
              <a:rPr lang="en-US" sz="2800" dirty="0">
                <a:solidFill>
                  <a:srgbClr val="000000"/>
                </a:solidFill>
                <a:latin typeface="Georgia" panose="02040502050405020303" pitchFamily="18" charset="0"/>
              </a:rPr>
              <a:t>. Could man do it? </a:t>
            </a:r>
            <a:r>
              <a:rPr lang="en-US" sz="2800" dirty="0">
                <a:solidFill>
                  <a:srgbClr val="FF0000"/>
                </a:solidFill>
                <a:latin typeface="Impact" panose="020B0806030902050204" pitchFamily="34" charset="0"/>
              </a:rPr>
              <a:t>(Rom.1:18,19)</a:t>
            </a:r>
            <a:r>
              <a:rPr lang="en-US" sz="2800" dirty="0">
                <a:solidFill>
                  <a:srgbClr val="000000"/>
                </a:solidFill>
                <a:latin typeface="Georgia" panose="02040502050405020303" pitchFamily="18" charset="0"/>
              </a:rPr>
              <a:t> </a:t>
            </a:r>
          </a:p>
          <a:p>
            <a:pPr lvl="1"/>
            <a:r>
              <a:rPr lang="en-US" sz="2600" b="1" i="1" dirty="0">
                <a:solidFill>
                  <a:srgbClr val="000000"/>
                </a:solidFill>
                <a:latin typeface="Georgia" panose="02040502050405020303" pitchFamily="18" charset="0"/>
              </a:rPr>
              <a:t>“Divinity” </a:t>
            </a:r>
            <a:r>
              <a:rPr lang="en-US" sz="2600" dirty="0">
                <a:solidFill>
                  <a:srgbClr val="000000"/>
                </a:solidFill>
                <a:latin typeface="Georgia" panose="02040502050405020303" pitchFamily="18" charset="0"/>
              </a:rPr>
              <a:t>The Greek word, used in the scriptures twice and another form a third time, does not refer to the Godhead, used for ideal of Deity, as opposed to humanity; Creator as opposed to the creature. </a:t>
            </a:r>
          </a:p>
          <a:p>
            <a:r>
              <a:rPr lang="en-US" sz="2800" dirty="0">
                <a:solidFill>
                  <a:srgbClr val="000000"/>
                </a:solidFill>
                <a:latin typeface="Georgia" panose="02040502050405020303" pitchFamily="18" charset="0"/>
              </a:rPr>
              <a:t>Therefore man is without excuse…for what? </a:t>
            </a:r>
            <a:r>
              <a:rPr lang="en-US" sz="2800" dirty="0">
                <a:solidFill>
                  <a:srgbClr val="FF0000"/>
                </a:solidFill>
                <a:latin typeface="Impact" panose="020B0806030902050204" pitchFamily="34" charset="0"/>
              </a:rPr>
              <a:t>(Rom.1:20,21)</a:t>
            </a:r>
          </a:p>
          <a:p>
            <a:pPr lvl="1"/>
            <a:r>
              <a:rPr lang="en-US" sz="2600" dirty="0">
                <a:solidFill>
                  <a:srgbClr val="000000"/>
                </a:solidFill>
                <a:latin typeface="Georgia" panose="02040502050405020303" pitchFamily="18" charset="0"/>
              </a:rPr>
              <a:t>God wants His creation to glorify Him and be thankful…recognize our dependence on Him, see we are created—subject to Him, not other way around!</a:t>
            </a:r>
            <a:endParaRPr lang="en-US" sz="2600" dirty="0">
              <a:solidFill>
                <a:srgbClr val="FF0000"/>
              </a:solidFill>
              <a:latin typeface="Impact" panose="020B0806030902050204" pitchFamily="34" charset="0"/>
            </a:endParaRP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77478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80FAF4-5ACA-44D6-9CFA-CDDEB78F9E1E}"/>
              </a:ext>
            </a:extLst>
          </p:cNvPr>
          <p:cNvSpPr txBox="1"/>
          <p:nvPr/>
        </p:nvSpPr>
        <p:spPr>
          <a:xfrm>
            <a:off x="5137826" y="929341"/>
            <a:ext cx="3247402"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small" spc="0" normalizeH="0" baseline="0" noProof="0" dirty="0">
                <a:ln>
                  <a:noFill/>
                </a:ln>
                <a:solidFill>
                  <a:srgbClr val="FF0000"/>
                </a:solidFill>
                <a:effectLst/>
                <a:uLnTx/>
                <a:uFillTx/>
                <a:latin typeface="Impact" panose="020B0806030902050204" pitchFamily="34" charset="0"/>
                <a:ea typeface="+mn-ea"/>
                <a:cs typeface="+mn-cs"/>
              </a:rPr>
              <a:t>Matthew 7:7-11</a:t>
            </a:r>
          </a:p>
        </p:txBody>
      </p:sp>
      <p:pic>
        <p:nvPicPr>
          <p:cNvPr id="3" name="Picture 2">
            <a:extLst>
              <a:ext uri="{FF2B5EF4-FFF2-40B4-BE49-F238E27FC236}">
                <a16:creationId xmlns:a16="http://schemas.microsoft.com/office/drawing/2014/main" id="{D1B1C0F1-7F1F-45C2-9C21-BD666AB1C4E4}"/>
              </a:ext>
            </a:extLst>
          </p:cNvPr>
          <p:cNvPicPr>
            <a:picLocks noChangeAspect="1"/>
          </p:cNvPicPr>
          <p:nvPr/>
        </p:nvPicPr>
        <p:blipFill>
          <a:blip r:embed="rId2"/>
          <a:stretch>
            <a:fillRect/>
          </a:stretch>
        </p:blipFill>
        <p:spPr>
          <a:xfrm>
            <a:off x="2608977" y="1384184"/>
            <a:ext cx="8565160" cy="5388666"/>
          </a:xfrm>
          <a:prstGeom prst="rect">
            <a:avLst/>
          </a:prstGeom>
        </p:spPr>
      </p:pic>
      <p:sp>
        <p:nvSpPr>
          <p:cNvPr id="4" name="TextBox 3">
            <a:extLst>
              <a:ext uri="{FF2B5EF4-FFF2-40B4-BE49-F238E27FC236}">
                <a16:creationId xmlns:a16="http://schemas.microsoft.com/office/drawing/2014/main" id="{1846E1EF-754E-445A-8D6F-9CF52E05A581}"/>
              </a:ext>
            </a:extLst>
          </p:cNvPr>
          <p:cNvSpPr txBox="1"/>
          <p:nvPr/>
        </p:nvSpPr>
        <p:spPr>
          <a:xfrm>
            <a:off x="3590488" y="1618376"/>
            <a:ext cx="6551801" cy="4154984"/>
          </a:xfrm>
          <a:prstGeom prst="rect">
            <a:avLst/>
          </a:prstGeom>
          <a:noFill/>
        </p:spPr>
        <p:txBody>
          <a:bodyPr wrap="square" rtlCol="0">
            <a:spAutoFit/>
          </a:bodyPr>
          <a:lstStyle/>
          <a:p>
            <a:pPr lvl="0" algn="ctr"/>
            <a:r>
              <a:rPr lang="en-US" sz="2400" dirty="0">
                <a:solidFill>
                  <a:srgbClr val="000000"/>
                </a:solidFill>
                <a:latin typeface="Georgia" panose="02040502050405020303" pitchFamily="18" charset="0"/>
              </a:rPr>
              <a:t>“Ask, and it will be given to you; </a:t>
            </a:r>
            <a:r>
              <a:rPr lang="en-US" sz="2400" dirty="0">
                <a:solidFill>
                  <a:srgbClr val="FF0000"/>
                </a:solidFill>
                <a:latin typeface="Impact" panose="020B0806030902050204" pitchFamily="34" charset="0"/>
              </a:rPr>
              <a:t>seek, and you will find</a:t>
            </a:r>
            <a:r>
              <a:rPr lang="en-US" sz="2400" dirty="0">
                <a:solidFill>
                  <a:srgbClr val="000000"/>
                </a:solidFill>
                <a:latin typeface="Georgia" panose="02040502050405020303" pitchFamily="18" charset="0"/>
              </a:rPr>
              <a:t>; knock, and it will be opened to you.</a:t>
            </a:r>
          </a:p>
          <a:p>
            <a:pPr lvl="0" algn="ctr"/>
            <a:r>
              <a:rPr lang="en-US" sz="2400" dirty="0">
                <a:solidFill>
                  <a:srgbClr val="000000"/>
                </a:solidFill>
                <a:latin typeface="Georgia" panose="02040502050405020303" pitchFamily="18" charset="0"/>
              </a:rPr>
              <a:t>For everyone who asks receives, and he who </a:t>
            </a:r>
            <a:r>
              <a:rPr lang="en-US" sz="2400" dirty="0">
                <a:solidFill>
                  <a:srgbClr val="FF0000"/>
                </a:solidFill>
                <a:latin typeface="Impact" panose="020B0806030902050204" pitchFamily="34" charset="0"/>
              </a:rPr>
              <a:t>seeks finds</a:t>
            </a:r>
            <a:r>
              <a:rPr lang="en-US" sz="2400" dirty="0">
                <a:solidFill>
                  <a:srgbClr val="000000"/>
                </a:solidFill>
                <a:latin typeface="Georgia" panose="02040502050405020303" pitchFamily="18" charset="0"/>
              </a:rPr>
              <a:t>, and to him who knocks it will be opened. Or what man is there among you who, if his son asks for bread, will give him a stone?</a:t>
            </a:r>
          </a:p>
          <a:p>
            <a:pPr lvl="0" algn="ctr"/>
            <a:r>
              <a:rPr lang="en-US" sz="2400" dirty="0">
                <a:solidFill>
                  <a:srgbClr val="000000"/>
                </a:solidFill>
                <a:latin typeface="Georgia" panose="02040502050405020303" pitchFamily="18" charset="0"/>
              </a:rPr>
              <a:t>Or if he asks for a fish, will he give him a serpent? If you then, being evil, know how to give good gifts to your children, how much more will your Father who is in heaven give </a:t>
            </a:r>
            <a:r>
              <a:rPr lang="en-US" sz="2400" dirty="0">
                <a:solidFill>
                  <a:srgbClr val="FF0000"/>
                </a:solidFill>
                <a:latin typeface="Impact" panose="020B0806030902050204" pitchFamily="34" charset="0"/>
              </a:rPr>
              <a:t>good things to those who ask Him</a:t>
            </a:r>
            <a:r>
              <a:rPr lang="en-US" sz="2400" dirty="0">
                <a:solidFill>
                  <a:srgbClr val="000000"/>
                </a:solidFill>
                <a:latin typeface="Georgia" panose="02040502050405020303" pitchFamily="18" charset="0"/>
              </a:rPr>
              <a:t>.”</a:t>
            </a:r>
            <a:endParaRPr kumimoji="0" lang="en-US" sz="24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endParaRPr>
          </a:p>
        </p:txBody>
      </p:sp>
    </p:spTree>
    <p:extLst>
      <p:ext uri="{BB962C8B-B14F-4D97-AF65-F5344CB8AC3E}">
        <p14:creationId xmlns:p14="http://schemas.microsoft.com/office/powerpoint/2010/main" val="1166341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80FAF4-5ACA-44D6-9CFA-CDDEB78F9E1E}"/>
              </a:ext>
            </a:extLst>
          </p:cNvPr>
          <p:cNvSpPr txBox="1"/>
          <p:nvPr/>
        </p:nvSpPr>
        <p:spPr>
          <a:xfrm>
            <a:off x="5053936" y="743868"/>
            <a:ext cx="3247402"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small" spc="0" normalizeH="0" baseline="0" noProof="0" dirty="0">
                <a:ln>
                  <a:noFill/>
                </a:ln>
                <a:solidFill>
                  <a:srgbClr val="FF0000"/>
                </a:solidFill>
                <a:effectLst/>
                <a:uLnTx/>
                <a:uFillTx/>
                <a:latin typeface="Impact" panose="020B0806030902050204" pitchFamily="34" charset="0"/>
                <a:ea typeface="+mn-ea"/>
                <a:cs typeface="+mn-cs"/>
              </a:rPr>
              <a:t>Matthew 22:36-38</a:t>
            </a:r>
          </a:p>
        </p:txBody>
      </p:sp>
      <p:pic>
        <p:nvPicPr>
          <p:cNvPr id="3" name="Picture 2">
            <a:extLst>
              <a:ext uri="{FF2B5EF4-FFF2-40B4-BE49-F238E27FC236}">
                <a16:creationId xmlns:a16="http://schemas.microsoft.com/office/drawing/2014/main" id="{D1B1C0F1-7F1F-45C2-9C21-BD666AB1C4E4}"/>
              </a:ext>
            </a:extLst>
          </p:cNvPr>
          <p:cNvPicPr>
            <a:picLocks noChangeAspect="1"/>
          </p:cNvPicPr>
          <p:nvPr/>
        </p:nvPicPr>
        <p:blipFill>
          <a:blip r:embed="rId2"/>
          <a:stretch>
            <a:fillRect/>
          </a:stretch>
        </p:blipFill>
        <p:spPr>
          <a:xfrm>
            <a:off x="2608977" y="1384184"/>
            <a:ext cx="8565160" cy="5388666"/>
          </a:xfrm>
          <a:prstGeom prst="rect">
            <a:avLst/>
          </a:prstGeom>
        </p:spPr>
      </p:pic>
      <p:sp>
        <p:nvSpPr>
          <p:cNvPr id="4" name="TextBox 3">
            <a:extLst>
              <a:ext uri="{FF2B5EF4-FFF2-40B4-BE49-F238E27FC236}">
                <a16:creationId xmlns:a16="http://schemas.microsoft.com/office/drawing/2014/main" id="{1846E1EF-754E-445A-8D6F-9CF52E05A581}"/>
              </a:ext>
            </a:extLst>
          </p:cNvPr>
          <p:cNvSpPr txBox="1"/>
          <p:nvPr/>
        </p:nvSpPr>
        <p:spPr>
          <a:xfrm>
            <a:off x="3590488" y="1618376"/>
            <a:ext cx="6551801" cy="3539430"/>
          </a:xfrm>
          <a:prstGeom prst="rect">
            <a:avLst/>
          </a:prstGeom>
          <a:noFill/>
        </p:spPr>
        <p:txBody>
          <a:bodyPr wrap="square" rtlCol="0">
            <a:spAutoFit/>
          </a:bodyPr>
          <a:lstStyle/>
          <a:p>
            <a:pPr lvl="0" algn="ctr"/>
            <a:r>
              <a:rPr lang="en-US" sz="2400" dirty="0">
                <a:solidFill>
                  <a:srgbClr val="000000"/>
                </a:solidFill>
                <a:latin typeface="Georgia" panose="02040502050405020303" pitchFamily="18" charset="0"/>
              </a:rPr>
              <a:t>“</a:t>
            </a:r>
            <a:r>
              <a:rPr lang="en-US" sz="3200" dirty="0">
                <a:solidFill>
                  <a:srgbClr val="000000"/>
                </a:solidFill>
                <a:latin typeface="Georgia" panose="02040502050405020303" pitchFamily="18" charset="0"/>
              </a:rPr>
              <a:t>Teacher, which is the great commandment in the law? Jesus said to him, 'You shall love the LORD your God with all your heart, with all your soul, and with all your mind.’ This is the first and great commandment</a:t>
            </a:r>
            <a:r>
              <a:rPr lang="en-US" sz="2400" dirty="0">
                <a:solidFill>
                  <a:srgbClr val="000000"/>
                </a:solidFill>
                <a:latin typeface="Georgia" panose="02040502050405020303" pitchFamily="18" charset="0"/>
              </a:rPr>
              <a:t>.”</a:t>
            </a:r>
            <a:endParaRPr kumimoji="0" lang="en-US" sz="24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endParaRPr>
          </a:p>
        </p:txBody>
      </p:sp>
    </p:spTree>
    <p:extLst>
      <p:ext uri="{BB962C8B-B14F-4D97-AF65-F5344CB8AC3E}">
        <p14:creationId xmlns:p14="http://schemas.microsoft.com/office/powerpoint/2010/main" val="2790977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Love Him With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All Our Heart</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fontScale="92500" lnSpcReduction="10000"/>
          </a:bodyPr>
          <a:lstStyle/>
          <a:p>
            <a:r>
              <a:rPr lang="en-US" sz="2800" dirty="0">
                <a:solidFill>
                  <a:srgbClr val="000000"/>
                </a:solidFill>
                <a:latin typeface="Georgia" panose="02040502050405020303" pitchFamily="18" charset="0"/>
              </a:rPr>
              <a:t>Apparently, this lawyer wanted to Jesus to choose between the commandments. Ten Commandments??</a:t>
            </a:r>
          </a:p>
          <a:p>
            <a:pPr lvl="1"/>
            <a:r>
              <a:rPr lang="en-US" sz="2600" dirty="0">
                <a:solidFill>
                  <a:srgbClr val="000000"/>
                </a:solidFill>
                <a:latin typeface="Georgia" panose="02040502050405020303" pitchFamily="18" charset="0"/>
              </a:rPr>
              <a:t>Jesus didn’t deal with the 10 Commandments. </a:t>
            </a:r>
          </a:p>
          <a:p>
            <a:pPr lvl="1"/>
            <a:r>
              <a:rPr lang="en-US" sz="2600" i="1" dirty="0">
                <a:solidFill>
                  <a:srgbClr val="FF0000"/>
                </a:solidFill>
                <a:latin typeface="Georgia" panose="02040502050405020303" pitchFamily="18" charset="0"/>
              </a:rPr>
              <a:t>“On these two commands hang the all the law and prophets.”</a:t>
            </a:r>
          </a:p>
          <a:p>
            <a:pPr lvl="1"/>
            <a:r>
              <a:rPr lang="en-US" sz="2600" dirty="0">
                <a:solidFill>
                  <a:srgbClr val="000000"/>
                </a:solidFill>
                <a:latin typeface="Georgia" panose="02040502050405020303" pitchFamily="18" charset="0"/>
              </a:rPr>
              <a:t>If you don’t properly love God doesn’t matter what commands one keeps. Keeping them be a waste of time.</a:t>
            </a:r>
          </a:p>
          <a:p>
            <a:pPr lvl="1"/>
            <a:r>
              <a:rPr lang="en-US" sz="2600" dirty="0">
                <a:solidFill>
                  <a:srgbClr val="000000"/>
                </a:solidFill>
                <a:latin typeface="Georgia" panose="02040502050405020303" pitchFamily="18" charset="0"/>
              </a:rPr>
              <a:t>Yet, if one loves Him with all their being, then all of these                           things will fall into place.</a:t>
            </a:r>
          </a:p>
          <a:p>
            <a:pPr lvl="1"/>
            <a:r>
              <a:rPr lang="en-US" sz="2600" dirty="0">
                <a:solidFill>
                  <a:srgbClr val="000000"/>
                </a:solidFill>
                <a:latin typeface="Georgia" panose="02040502050405020303" pitchFamily="18" charset="0"/>
              </a:rPr>
              <a:t>One can never fulfill their duties as God’s child, by only submission, until they first give their lives to Him.                                  </a:t>
            </a:r>
            <a:r>
              <a:rPr lang="en-US" sz="2600" dirty="0">
                <a:solidFill>
                  <a:srgbClr val="FF0000"/>
                </a:solidFill>
                <a:latin typeface="Impact" panose="020B0806030902050204" pitchFamily="34" charset="0"/>
              </a:rPr>
              <a:t>Matthew 6:33; 2 Corinthians 8:5</a:t>
            </a: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803904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Love Him with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all our heart</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fontScale="92500" lnSpcReduction="10000"/>
          </a:bodyPr>
          <a:lstStyle/>
          <a:p>
            <a:r>
              <a:rPr lang="en-US" sz="2800" dirty="0">
                <a:solidFill>
                  <a:srgbClr val="000000"/>
                </a:solidFill>
                <a:latin typeface="Georgia" panose="02040502050405020303" pitchFamily="18" charset="0"/>
              </a:rPr>
              <a:t>Apparently, this lawyer wanted to Jesus to choose between the commandments. Ten Commandments?</a:t>
            </a:r>
          </a:p>
          <a:p>
            <a:pPr lvl="1"/>
            <a:r>
              <a:rPr lang="en-US" sz="2600" dirty="0">
                <a:solidFill>
                  <a:srgbClr val="000000"/>
                </a:solidFill>
                <a:latin typeface="Georgia" panose="02040502050405020303" pitchFamily="18" charset="0"/>
              </a:rPr>
              <a:t>Jesus didn’t deal with the 10 Commandments. </a:t>
            </a:r>
          </a:p>
          <a:p>
            <a:pPr lvl="1"/>
            <a:r>
              <a:rPr lang="en-US" sz="2600" i="1" dirty="0">
                <a:solidFill>
                  <a:srgbClr val="FF0000"/>
                </a:solidFill>
                <a:latin typeface="Georgia" panose="02040502050405020303" pitchFamily="18" charset="0"/>
              </a:rPr>
              <a:t>“On these two commands hang the all the law and prophets.”</a:t>
            </a:r>
          </a:p>
          <a:p>
            <a:pPr lvl="1"/>
            <a:r>
              <a:rPr lang="en-US" sz="2600" dirty="0">
                <a:solidFill>
                  <a:srgbClr val="000000"/>
                </a:solidFill>
                <a:latin typeface="Georgia" panose="02040502050405020303" pitchFamily="18" charset="0"/>
              </a:rPr>
              <a:t>If you don’t properly love God doesn’t matter what commands one keeps. Keeping them be a waste of time.</a:t>
            </a:r>
          </a:p>
          <a:p>
            <a:pPr lvl="1"/>
            <a:r>
              <a:rPr lang="en-US" sz="2600" dirty="0">
                <a:solidFill>
                  <a:srgbClr val="000000"/>
                </a:solidFill>
                <a:latin typeface="Georgia" panose="02040502050405020303" pitchFamily="18" charset="0"/>
              </a:rPr>
              <a:t>Yet, if one loves Him with all their being, then all of these                           things will fall into place.</a:t>
            </a:r>
          </a:p>
          <a:p>
            <a:pPr lvl="1"/>
            <a:r>
              <a:rPr lang="en-US" sz="2600" dirty="0">
                <a:solidFill>
                  <a:srgbClr val="000000"/>
                </a:solidFill>
                <a:latin typeface="Georgia" panose="02040502050405020303" pitchFamily="18" charset="0"/>
              </a:rPr>
              <a:t>One can never fulfill their duties as God’s child, by only submission, until they first give their lives to Him.                                  </a:t>
            </a:r>
            <a:r>
              <a:rPr lang="en-US" sz="2600" dirty="0">
                <a:solidFill>
                  <a:srgbClr val="FF0000"/>
                </a:solidFill>
                <a:latin typeface="Impact" panose="020B0806030902050204" pitchFamily="34" charset="0"/>
              </a:rPr>
              <a:t>Matthew 6:33; 2 Corinthians 8:5</a:t>
            </a: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1034988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80FAF4-5ACA-44D6-9CFA-CDDEB78F9E1E}"/>
              </a:ext>
            </a:extLst>
          </p:cNvPr>
          <p:cNvSpPr txBox="1"/>
          <p:nvPr/>
        </p:nvSpPr>
        <p:spPr>
          <a:xfrm>
            <a:off x="5053936" y="743868"/>
            <a:ext cx="3247402"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small" spc="0" normalizeH="0" baseline="0" noProof="0" dirty="0">
                <a:ln>
                  <a:noFill/>
                </a:ln>
                <a:solidFill>
                  <a:srgbClr val="FF0000"/>
                </a:solidFill>
                <a:effectLst/>
                <a:uLnTx/>
                <a:uFillTx/>
                <a:latin typeface="Impact" panose="020B0806030902050204" pitchFamily="34" charset="0"/>
                <a:ea typeface="+mn-ea"/>
                <a:cs typeface="+mn-cs"/>
              </a:rPr>
              <a:t>Ecclesiastes 12:13,14</a:t>
            </a:r>
          </a:p>
        </p:txBody>
      </p:sp>
      <p:pic>
        <p:nvPicPr>
          <p:cNvPr id="3" name="Picture 2">
            <a:extLst>
              <a:ext uri="{FF2B5EF4-FFF2-40B4-BE49-F238E27FC236}">
                <a16:creationId xmlns:a16="http://schemas.microsoft.com/office/drawing/2014/main" id="{D1B1C0F1-7F1F-45C2-9C21-BD666AB1C4E4}"/>
              </a:ext>
            </a:extLst>
          </p:cNvPr>
          <p:cNvPicPr>
            <a:picLocks noChangeAspect="1"/>
          </p:cNvPicPr>
          <p:nvPr/>
        </p:nvPicPr>
        <p:blipFill>
          <a:blip r:embed="rId2"/>
          <a:stretch>
            <a:fillRect/>
          </a:stretch>
        </p:blipFill>
        <p:spPr>
          <a:xfrm>
            <a:off x="2608977" y="1384184"/>
            <a:ext cx="8565160" cy="5388666"/>
          </a:xfrm>
          <a:prstGeom prst="rect">
            <a:avLst/>
          </a:prstGeom>
        </p:spPr>
      </p:pic>
      <p:sp>
        <p:nvSpPr>
          <p:cNvPr id="4" name="TextBox 3">
            <a:extLst>
              <a:ext uri="{FF2B5EF4-FFF2-40B4-BE49-F238E27FC236}">
                <a16:creationId xmlns:a16="http://schemas.microsoft.com/office/drawing/2014/main" id="{1846E1EF-754E-445A-8D6F-9CF52E05A581}"/>
              </a:ext>
            </a:extLst>
          </p:cNvPr>
          <p:cNvSpPr txBox="1"/>
          <p:nvPr/>
        </p:nvSpPr>
        <p:spPr>
          <a:xfrm>
            <a:off x="3590488" y="1618376"/>
            <a:ext cx="6551801" cy="3539430"/>
          </a:xfrm>
          <a:prstGeom prst="rect">
            <a:avLst/>
          </a:prstGeom>
          <a:noFill/>
        </p:spPr>
        <p:txBody>
          <a:bodyPr wrap="square" rtlCol="0">
            <a:spAutoFit/>
          </a:bodyPr>
          <a:lstStyle/>
          <a:p>
            <a:pPr lvl="0" algn="ctr"/>
            <a:r>
              <a:rPr kumimoji="0" lang="en-US" sz="24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rPr>
              <a:t>“</a:t>
            </a:r>
            <a:r>
              <a:rPr lang="en-US" sz="3200" dirty="0">
                <a:solidFill>
                  <a:srgbClr val="000000"/>
                </a:solidFill>
                <a:latin typeface="Georgia" panose="02040502050405020303" pitchFamily="18" charset="0"/>
              </a:rPr>
              <a:t>Let us hear the conclusion of the whole matter: Fear God and keep His commandments, For this is man's all. For God will bring every work into judgment, Including every secret thing, Whether good or evil</a:t>
            </a:r>
            <a:r>
              <a:rPr kumimoji="0" lang="en-US" sz="24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rPr>
              <a:t>.”</a:t>
            </a:r>
          </a:p>
        </p:txBody>
      </p:sp>
    </p:spTree>
    <p:extLst>
      <p:ext uri="{BB962C8B-B14F-4D97-AF65-F5344CB8AC3E}">
        <p14:creationId xmlns:p14="http://schemas.microsoft.com/office/powerpoint/2010/main" val="2512470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Fulfill His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Purpose for Man</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lnSpcReduction="10000"/>
          </a:bodyPr>
          <a:lstStyle/>
          <a:p>
            <a:r>
              <a:rPr lang="en-US" sz="2800" dirty="0">
                <a:solidFill>
                  <a:srgbClr val="000000"/>
                </a:solidFill>
                <a:latin typeface="Georgia" panose="02040502050405020303" pitchFamily="18" charset="0"/>
              </a:rPr>
              <a:t>Because He wants certain things from us, He                            created us in a certain way. Man has a </a:t>
            </a:r>
            <a:r>
              <a:rPr lang="en-US" sz="2800" b="1" dirty="0">
                <a:solidFill>
                  <a:srgbClr val="000000"/>
                </a:solidFill>
                <a:latin typeface="Georgia" panose="02040502050405020303" pitchFamily="18" charset="0"/>
              </a:rPr>
              <a:t>purpose</a:t>
            </a:r>
            <a:r>
              <a:rPr lang="en-US" sz="2800" dirty="0">
                <a:solidFill>
                  <a:srgbClr val="000000"/>
                </a:solidFill>
                <a:latin typeface="Georgia" panose="02040502050405020303" pitchFamily="18" charset="0"/>
              </a:rPr>
              <a:t>.</a:t>
            </a:r>
          </a:p>
          <a:p>
            <a:r>
              <a:rPr lang="en-US" sz="2800" dirty="0">
                <a:solidFill>
                  <a:srgbClr val="000000"/>
                </a:solidFill>
                <a:latin typeface="Georgia" panose="02040502050405020303" pitchFamily="18" charset="0"/>
              </a:rPr>
              <a:t>Man was made a </a:t>
            </a:r>
            <a:r>
              <a:rPr lang="en-US" sz="2800" b="1" dirty="0">
                <a:solidFill>
                  <a:srgbClr val="000000"/>
                </a:solidFill>
                <a:latin typeface="Georgia" panose="02040502050405020303" pitchFamily="18" charset="0"/>
              </a:rPr>
              <a:t>free moral agent</a:t>
            </a:r>
          </a:p>
          <a:p>
            <a:pPr lvl="1"/>
            <a:r>
              <a:rPr lang="en-US" sz="2600" dirty="0">
                <a:solidFill>
                  <a:srgbClr val="000000"/>
                </a:solidFill>
                <a:latin typeface="Georgia" panose="02040502050405020303" pitchFamily="18" charset="0"/>
              </a:rPr>
              <a:t>Man is made in the image of His Creator—</a:t>
            </a:r>
            <a:r>
              <a:rPr lang="en-US" sz="2600" dirty="0">
                <a:solidFill>
                  <a:srgbClr val="FF0000"/>
                </a:solidFill>
                <a:latin typeface="Impact" panose="020B0806030902050204" pitchFamily="34" charset="0"/>
              </a:rPr>
              <a:t>Genesis 1:26,27</a:t>
            </a:r>
          </a:p>
          <a:p>
            <a:pPr lvl="1"/>
            <a:r>
              <a:rPr lang="en-US" sz="2600" dirty="0">
                <a:solidFill>
                  <a:srgbClr val="000000"/>
                </a:solidFill>
                <a:latin typeface="Georgia" panose="02040502050405020303" pitchFamily="18" charset="0"/>
              </a:rPr>
              <a:t>He made us to learn, understand and appreciate morality. Man can reason and choose between right and wrong—only one of God’s creation that can! </a:t>
            </a:r>
            <a:r>
              <a:rPr lang="en-US" sz="2600" dirty="0">
                <a:solidFill>
                  <a:srgbClr val="FF0000"/>
                </a:solidFill>
                <a:latin typeface="Impact" panose="020B0806030902050204" pitchFamily="34" charset="0"/>
              </a:rPr>
              <a:t>Romans 6:16-18</a:t>
            </a:r>
            <a:r>
              <a:rPr lang="en-US" sz="2600" dirty="0">
                <a:solidFill>
                  <a:srgbClr val="000000"/>
                </a:solidFill>
                <a:latin typeface="Georgia" panose="02040502050405020303" pitchFamily="18" charset="0"/>
              </a:rPr>
              <a:t>.</a:t>
            </a:r>
          </a:p>
          <a:p>
            <a:pPr lvl="1"/>
            <a:r>
              <a:rPr lang="en-US" sz="2600" dirty="0">
                <a:solidFill>
                  <a:srgbClr val="000000"/>
                </a:solidFill>
                <a:latin typeface="Georgia" panose="02040502050405020303" pitchFamily="18" charset="0"/>
              </a:rPr>
              <a:t>About 80% of mainstream denominations today hold, as a basic factor of their theology, that man IS NOT a free moral agent.</a:t>
            </a: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1722443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Fulfill His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Purpose for Man</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a:bodyPr>
          <a:lstStyle/>
          <a:p>
            <a:r>
              <a:rPr lang="en-US" sz="2800" dirty="0">
                <a:solidFill>
                  <a:srgbClr val="000000"/>
                </a:solidFill>
                <a:latin typeface="Georgia" panose="02040502050405020303" pitchFamily="18" charset="0"/>
              </a:rPr>
              <a:t>Man is morally responsible—</a:t>
            </a:r>
            <a:r>
              <a:rPr lang="en-US" sz="2800" dirty="0">
                <a:solidFill>
                  <a:srgbClr val="FF0000"/>
                </a:solidFill>
                <a:latin typeface="Impact" panose="020B0806030902050204" pitchFamily="34" charset="0"/>
              </a:rPr>
              <a:t>Acts 17:30,31; 20:21</a:t>
            </a:r>
          </a:p>
          <a:p>
            <a:pPr lvl="1"/>
            <a:r>
              <a:rPr lang="en-US" sz="2400" dirty="0">
                <a:solidFill>
                  <a:srgbClr val="000000"/>
                </a:solidFill>
                <a:latin typeface="Georgia" panose="02040502050405020303" pitchFamily="18" charset="0"/>
              </a:rPr>
              <a:t>Every commandment of God implies that man can obey those commands. </a:t>
            </a:r>
            <a:r>
              <a:rPr lang="en-US" sz="2400" b="1" dirty="0">
                <a:solidFill>
                  <a:srgbClr val="000000"/>
                </a:solidFill>
                <a:latin typeface="Georgia" panose="02040502050405020303" pitchFamily="18" charset="0"/>
              </a:rPr>
              <a:t>Repent</a:t>
            </a:r>
            <a:r>
              <a:rPr lang="en-US" sz="2400" dirty="0">
                <a:solidFill>
                  <a:srgbClr val="000000"/>
                </a:solidFill>
                <a:latin typeface="Georgia" panose="02040502050405020303" pitchFamily="18" charset="0"/>
              </a:rPr>
              <a:t>—</a:t>
            </a:r>
            <a:r>
              <a:rPr lang="en-US" sz="2400" dirty="0">
                <a:solidFill>
                  <a:srgbClr val="FF0000"/>
                </a:solidFill>
                <a:latin typeface="Impact" panose="020B0806030902050204" pitchFamily="34" charset="0"/>
              </a:rPr>
              <a:t>1 Corinthians 6:9-11</a:t>
            </a:r>
          </a:p>
          <a:p>
            <a:pPr lvl="1"/>
            <a:r>
              <a:rPr lang="en-US" sz="2400" dirty="0">
                <a:solidFill>
                  <a:srgbClr val="000000"/>
                </a:solidFill>
                <a:latin typeface="Georgia" panose="02040502050405020303" pitchFamily="18" charset="0"/>
              </a:rPr>
              <a:t>Every conditional promise implies that man is able of meeting               the condition required. </a:t>
            </a:r>
            <a:r>
              <a:rPr lang="en-US" sz="2400" b="1" dirty="0">
                <a:solidFill>
                  <a:srgbClr val="000000"/>
                </a:solidFill>
                <a:latin typeface="Georgia" panose="02040502050405020303" pitchFamily="18" charset="0"/>
              </a:rPr>
              <a:t>Baptized</a:t>
            </a:r>
            <a:r>
              <a:rPr lang="en-US" sz="2400" dirty="0">
                <a:solidFill>
                  <a:srgbClr val="000000"/>
                </a:solidFill>
                <a:latin typeface="Georgia" panose="02040502050405020303" pitchFamily="18" charset="0"/>
              </a:rPr>
              <a:t>—</a:t>
            </a:r>
            <a:r>
              <a:rPr lang="en-US" sz="2400" dirty="0">
                <a:solidFill>
                  <a:srgbClr val="FF0000"/>
                </a:solidFill>
                <a:latin typeface="Impact" panose="020B0806030902050204" pitchFamily="34" charset="0"/>
              </a:rPr>
              <a:t>Mark 16:16; Acts 2:38</a:t>
            </a:r>
          </a:p>
          <a:p>
            <a:pPr lvl="1"/>
            <a:r>
              <a:rPr lang="en-US" sz="2400" dirty="0">
                <a:solidFill>
                  <a:srgbClr val="000000"/>
                </a:solidFill>
                <a:latin typeface="Georgia" panose="02040502050405020303" pitchFamily="18" charset="0"/>
              </a:rPr>
              <a:t>Every “</a:t>
            </a:r>
            <a:r>
              <a:rPr lang="en-US" sz="2400" b="1" dirty="0">
                <a:solidFill>
                  <a:srgbClr val="000000"/>
                </a:solidFill>
                <a:latin typeface="Georgia" panose="02040502050405020303" pitchFamily="18" charset="0"/>
              </a:rPr>
              <a:t>if”</a:t>
            </a:r>
            <a:r>
              <a:rPr lang="en-US" sz="2400" dirty="0">
                <a:solidFill>
                  <a:srgbClr val="000000"/>
                </a:solidFill>
                <a:latin typeface="Georgia" panose="02040502050405020303" pitchFamily="18" charset="0"/>
              </a:rPr>
              <a:t> of the Bible implies that man has a choice  of some kind to make—</a:t>
            </a:r>
            <a:r>
              <a:rPr lang="en-US" sz="2400" dirty="0">
                <a:solidFill>
                  <a:srgbClr val="FF0000"/>
                </a:solidFill>
                <a:latin typeface="Impact" panose="020B0806030902050204" pitchFamily="34" charset="0"/>
              </a:rPr>
              <a:t>2 Corinthians 5:17</a:t>
            </a:r>
          </a:p>
          <a:p>
            <a:pPr lvl="1"/>
            <a:r>
              <a:rPr lang="en-US" sz="2400" dirty="0">
                <a:solidFill>
                  <a:srgbClr val="000000"/>
                </a:solidFill>
                <a:latin typeface="Georgia" panose="02040502050405020303" pitchFamily="18" charset="0"/>
              </a:rPr>
              <a:t>From the beginning man was treated as capable of being the kind of person God wanted him to be. Could Adam &amp; Eve choose to obey?</a:t>
            </a: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632989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Partake of the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Divine Nature</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a:bodyPr>
          <a:lstStyle/>
          <a:p>
            <a:r>
              <a:rPr lang="en-US" sz="3600" dirty="0">
                <a:solidFill>
                  <a:srgbClr val="000000"/>
                </a:solidFill>
                <a:latin typeface="Georgia" panose="02040502050405020303" pitchFamily="18" charset="0"/>
              </a:rPr>
              <a:t>We are </a:t>
            </a:r>
            <a:r>
              <a:rPr lang="en-US" sz="3600" u="sng" dirty="0">
                <a:solidFill>
                  <a:srgbClr val="000000"/>
                </a:solidFill>
                <a:latin typeface="Georgia" panose="02040502050405020303" pitchFamily="18" charset="0"/>
              </a:rPr>
              <a:t>expected to be </a:t>
            </a:r>
            <a:r>
              <a:rPr lang="en-US" sz="3600" dirty="0">
                <a:solidFill>
                  <a:srgbClr val="000000"/>
                </a:solidFill>
                <a:latin typeface="Georgia" panose="02040502050405020303" pitchFamily="18" charset="0"/>
              </a:rPr>
              <a:t>“</a:t>
            </a:r>
            <a:r>
              <a:rPr lang="en-US" sz="3600" b="1" dirty="0">
                <a:solidFill>
                  <a:srgbClr val="000000"/>
                </a:solidFill>
                <a:latin typeface="Georgia" panose="02040502050405020303" pitchFamily="18" charset="0"/>
              </a:rPr>
              <a:t>partakers                             of the divine nature</a:t>
            </a:r>
            <a:r>
              <a:rPr lang="en-US" sz="2800" dirty="0">
                <a:solidFill>
                  <a:srgbClr val="000000"/>
                </a:solidFill>
                <a:latin typeface="Georgia" panose="02040502050405020303" pitchFamily="18" charset="0"/>
              </a:rPr>
              <a:t>.”</a:t>
            </a:r>
            <a:endParaRPr lang="en-US" sz="2800" dirty="0">
              <a:solidFill>
                <a:srgbClr val="FF0000"/>
              </a:solidFill>
              <a:latin typeface="Impact" panose="020B0806030902050204" pitchFamily="34" charset="0"/>
            </a:endParaRPr>
          </a:p>
          <a:p>
            <a:pPr lvl="1"/>
            <a:r>
              <a:rPr lang="en-US" sz="3200" dirty="0">
                <a:solidFill>
                  <a:srgbClr val="000000"/>
                </a:solidFill>
                <a:latin typeface="Georgia" panose="02040502050405020303" pitchFamily="18" charset="0"/>
              </a:rPr>
              <a:t>We are expected to be like God. Develop a character like that of God.</a:t>
            </a:r>
          </a:p>
          <a:p>
            <a:pPr lvl="2"/>
            <a:r>
              <a:rPr lang="en-US" sz="2800" dirty="0">
                <a:solidFill>
                  <a:srgbClr val="000000"/>
                </a:solidFill>
                <a:latin typeface="Georgia" panose="02040502050405020303" pitchFamily="18" charset="0"/>
              </a:rPr>
              <a:t>We are to be godly people—</a:t>
            </a:r>
            <a:r>
              <a:rPr lang="en-US" sz="2800" dirty="0">
                <a:solidFill>
                  <a:srgbClr val="FF0000"/>
                </a:solidFill>
                <a:latin typeface="Impact" panose="020B0806030902050204" pitchFamily="34" charset="0"/>
              </a:rPr>
              <a:t>Titus 3:10-12; 1 Peter 1:15,16</a:t>
            </a:r>
          </a:p>
          <a:p>
            <a:pPr lvl="2"/>
            <a:r>
              <a:rPr lang="en-US" sz="2800" dirty="0">
                <a:solidFill>
                  <a:srgbClr val="000000"/>
                </a:solidFill>
                <a:latin typeface="Georgia" panose="02040502050405020303" pitchFamily="18" charset="0"/>
              </a:rPr>
              <a:t>Do good works for others to see Him—</a:t>
            </a:r>
            <a:r>
              <a:rPr lang="en-US" sz="2800" dirty="0">
                <a:solidFill>
                  <a:srgbClr val="FF0000"/>
                </a:solidFill>
                <a:latin typeface="Impact" panose="020B0806030902050204" pitchFamily="34" charset="0"/>
              </a:rPr>
              <a:t>Matthew 5:13-16</a:t>
            </a: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248728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2197916" y="702156"/>
            <a:ext cx="5159229" cy="816251"/>
          </a:xfrm>
        </p:spPr>
        <p:txBody>
          <a:bodyPr/>
          <a:lstStyle/>
          <a:p>
            <a:r>
              <a:rPr lang="en-US" u="sng" dirty="0">
                <a:solidFill>
                  <a:srgbClr val="000000"/>
                </a:solidFill>
                <a:latin typeface="Elephant" panose="02020904090505020303" pitchFamily="18" charset="0"/>
              </a:rPr>
              <a:t>Introduction</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745245"/>
            <a:ext cx="9876639" cy="4781390"/>
          </a:xfrm>
        </p:spPr>
        <p:txBody>
          <a:bodyPr>
            <a:normAutofit fontScale="92500" lnSpcReduction="20000"/>
          </a:bodyPr>
          <a:lstStyle/>
          <a:p>
            <a:r>
              <a:rPr lang="en-US" sz="2800" b="1" cap="small" dirty="0">
                <a:solidFill>
                  <a:srgbClr val="000000"/>
                </a:solidFill>
                <a:latin typeface="Georgia" panose="02040502050405020303" pitchFamily="18" charset="0"/>
              </a:rPr>
              <a:t>Have you ever seriously considered the following questions</a:t>
            </a:r>
            <a:r>
              <a:rPr lang="en-US" sz="2800" dirty="0">
                <a:solidFill>
                  <a:srgbClr val="000000"/>
                </a:solidFill>
                <a:latin typeface="Georgia" panose="02040502050405020303" pitchFamily="18" charset="0"/>
              </a:rPr>
              <a:t>:</a:t>
            </a:r>
          </a:p>
          <a:p>
            <a:pPr lvl="1"/>
            <a:r>
              <a:rPr lang="en-US" sz="2800" dirty="0">
                <a:solidFill>
                  <a:srgbClr val="0000FF"/>
                </a:solidFill>
                <a:latin typeface="Georgia" panose="02040502050405020303" pitchFamily="18" charset="0"/>
              </a:rPr>
              <a:t>What purpose did the Creator of the universe have for man?</a:t>
            </a:r>
          </a:p>
          <a:p>
            <a:pPr lvl="1"/>
            <a:r>
              <a:rPr lang="en-US" sz="2800" dirty="0">
                <a:solidFill>
                  <a:srgbClr val="0000FF"/>
                </a:solidFill>
                <a:latin typeface="Georgia" panose="02040502050405020303" pitchFamily="18" charset="0"/>
              </a:rPr>
              <a:t>What did He intend  for us to do and be?</a:t>
            </a:r>
          </a:p>
          <a:p>
            <a:pPr lvl="1"/>
            <a:r>
              <a:rPr lang="en-US" sz="2800" dirty="0">
                <a:solidFill>
                  <a:srgbClr val="0000FF"/>
                </a:solidFill>
                <a:latin typeface="Georgia" panose="02040502050405020303" pitchFamily="18" charset="0"/>
              </a:rPr>
              <a:t>What are His purposes, and what is His purpose for man?</a:t>
            </a:r>
          </a:p>
          <a:p>
            <a:pPr lvl="2"/>
            <a:r>
              <a:rPr lang="en-US" sz="2400" dirty="0">
                <a:solidFill>
                  <a:srgbClr val="000000"/>
                </a:solidFill>
                <a:latin typeface="Georgia" panose="02040502050405020303" pitchFamily="18" charset="0"/>
              </a:rPr>
              <a:t>Man was </a:t>
            </a:r>
            <a:r>
              <a:rPr lang="en-US" sz="2400" b="1" u="sng" dirty="0">
                <a:solidFill>
                  <a:srgbClr val="000000"/>
                </a:solidFill>
                <a:latin typeface="Georgia" panose="02040502050405020303" pitchFamily="18" charset="0"/>
              </a:rPr>
              <a:t>NOT</a:t>
            </a:r>
            <a:r>
              <a:rPr lang="en-US" sz="2400" dirty="0">
                <a:solidFill>
                  <a:srgbClr val="000000"/>
                </a:solidFill>
                <a:latin typeface="Georgia" panose="02040502050405020303" pitchFamily="18" charset="0"/>
              </a:rPr>
              <a:t> created for…</a:t>
            </a:r>
          </a:p>
          <a:p>
            <a:pPr lvl="3"/>
            <a:r>
              <a:rPr lang="en-US" sz="2200" dirty="0">
                <a:solidFill>
                  <a:srgbClr val="000000"/>
                </a:solidFill>
                <a:latin typeface="Georgia" panose="02040502050405020303" pitchFamily="18" charset="0"/>
              </a:rPr>
              <a:t>There would be somebody to baptize.</a:t>
            </a:r>
          </a:p>
          <a:p>
            <a:pPr lvl="3"/>
            <a:r>
              <a:rPr lang="en-US" sz="2200" dirty="0">
                <a:solidFill>
                  <a:srgbClr val="000000"/>
                </a:solidFill>
                <a:latin typeface="Georgia" panose="02040502050405020303" pitchFamily="18" charset="0"/>
              </a:rPr>
              <a:t>There be somebody to go to church.</a:t>
            </a:r>
          </a:p>
          <a:p>
            <a:pPr lvl="3"/>
            <a:r>
              <a:rPr lang="en-US" sz="2200" dirty="0">
                <a:solidFill>
                  <a:srgbClr val="000000"/>
                </a:solidFill>
                <a:latin typeface="Georgia" panose="02040502050405020303" pitchFamily="18" charset="0"/>
              </a:rPr>
              <a:t>Be somebody for man to convert.</a:t>
            </a:r>
          </a:p>
          <a:p>
            <a:pPr lvl="3"/>
            <a:r>
              <a:rPr lang="en-US" sz="2200" dirty="0">
                <a:solidFill>
                  <a:srgbClr val="000000"/>
                </a:solidFill>
                <a:latin typeface="Georgia" panose="02040502050405020303" pitchFamily="18" charset="0"/>
              </a:rPr>
              <a:t>God wanted men to do these things, and many others by which he could CONTRIBUTE…</a:t>
            </a:r>
          </a:p>
          <a:p>
            <a:pPr lvl="3"/>
            <a:endParaRPr lang="en-US" sz="2200" dirty="0">
              <a:solidFill>
                <a:srgbClr val="000000"/>
              </a:solidFill>
              <a:latin typeface="Georgia" panose="02040502050405020303" pitchFamily="18" charset="0"/>
            </a:endParaRPr>
          </a:p>
        </p:txBody>
      </p:sp>
      <p:pic>
        <p:nvPicPr>
          <p:cNvPr id="5" name="Picture 4" descr="A picture containing food&#10;&#10;Description automatically generated">
            <a:extLst>
              <a:ext uri="{FF2B5EF4-FFF2-40B4-BE49-F238E27FC236}">
                <a16:creationId xmlns:a16="http://schemas.microsoft.com/office/drawing/2014/main" id="{82F30B54-E819-4688-9422-4B352D2D7524}"/>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7278717" y="201364"/>
            <a:ext cx="4629640" cy="1543881"/>
          </a:xfrm>
          <a:prstGeom prst="rect">
            <a:avLst/>
          </a:prstGeom>
        </p:spPr>
      </p:pic>
    </p:spTree>
    <p:extLst>
      <p:ext uri="{BB962C8B-B14F-4D97-AF65-F5344CB8AC3E}">
        <p14:creationId xmlns:p14="http://schemas.microsoft.com/office/powerpoint/2010/main" val="219582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5" end="5"/>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6" end="6"/>
                                            </p:txEl>
                                          </p:spTgt>
                                        </p:tgtEl>
                                      </p:cBhvr>
                                    </p:animEffect>
                                  </p:childTnLst>
                                </p:cTn>
                              </p:par>
                              <p:par>
                                <p:cTn id="45" presetID="31" presetClass="entr" presetSubtype="0"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par>
                                <p:cTn id="51" presetID="31" presetClass="entr"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p:cTn id="5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6"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Partake of the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Divine Nature</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a:bodyPr>
          <a:lstStyle/>
          <a:p>
            <a:r>
              <a:rPr lang="en-US" sz="2800" dirty="0">
                <a:solidFill>
                  <a:srgbClr val="000000"/>
                </a:solidFill>
                <a:latin typeface="Georgia" panose="02040502050405020303" pitchFamily="18" charset="0"/>
              </a:rPr>
              <a:t>This made possible because we have </a:t>
            </a:r>
            <a:r>
              <a:rPr lang="en-US" sz="2800" i="1" dirty="0">
                <a:solidFill>
                  <a:srgbClr val="000000"/>
                </a:solidFill>
                <a:latin typeface="Georgia" panose="02040502050405020303" pitchFamily="18" charset="0"/>
              </a:rPr>
              <a:t>“escaped the corruption in the world through lust,”</a:t>
            </a:r>
            <a:r>
              <a:rPr lang="en-US" sz="2800" dirty="0">
                <a:solidFill>
                  <a:srgbClr val="000000"/>
                </a:solidFill>
                <a:latin typeface="Georgia" panose="02040502050405020303" pitchFamily="18" charset="0"/>
              </a:rPr>
              <a:t> </a:t>
            </a:r>
            <a:r>
              <a:rPr lang="en-US" sz="2800" dirty="0">
                <a:solidFill>
                  <a:srgbClr val="FF0000"/>
                </a:solidFill>
                <a:latin typeface="Impact" panose="020B0806030902050204" pitchFamily="34" charset="0"/>
              </a:rPr>
              <a:t>2 Peter 2:20,21</a:t>
            </a:r>
          </a:p>
          <a:p>
            <a:pPr lvl="1"/>
            <a:r>
              <a:rPr lang="en-US" sz="2600" dirty="0">
                <a:solidFill>
                  <a:srgbClr val="000000"/>
                </a:solidFill>
                <a:latin typeface="Georgia" panose="02040502050405020303" pitchFamily="18" charset="0"/>
              </a:rPr>
              <a:t>How can we, who have sinned. Ever be said to be God-like?</a:t>
            </a:r>
          </a:p>
          <a:p>
            <a:pPr lvl="2"/>
            <a:r>
              <a:rPr lang="en-US" sz="2400" dirty="0">
                <a:solidFill>
                  <a:srgbClr val="000000"/>
                </a:solidFill>
                <a:latin typeface="Georgia" panose="02040502050405020303" pitchFamily="18" charset="0"/>
              </a:rPr>
              <a:t>God has made it possible for us to escaper the corruption that                  is in the world through its lusts.</a:t>
            </a:r>
          </a:p>
          <a:p>
            <a:pPr lvl="2"/>
            <a:r>
              <a:rPr lang="en-US" sz="2400" dirty="0">
                <a:solidFill>
                  <a:srgbClr val="000000"/>
                </a:solidFill>
                <a:latin typeface="Georgia" panose="02040502050405020303" pitchFamily="18" charset="0"/>
              </a:rPr>
              <a:t>One can be forgiven of his sins.</a:t>
            </a:r>
          </a:p>
          <a:p>
            <a:pPr lvl="2"/>
            <a:r>
              <a:rPr lang="en-US" sz="2400" dirty="0">
                <a:solidFill>
                  <a:srgbClr val="000000"/>
                </a:solidFill>
                <a:latin typeface="Georgia" panose="02040502050405020303" pitchFamily="18" charset="0"/>
              </a:rPr>
              <a:t>One can correct bad behavior and turn around. </a:t>
            </a:r>
            <a:r>
              <a:rPr lang="en-US" sz="2400" dirty="0">
                <a:solidFill>
                  <a:srgbClr val="FF0000"/>
                </a:solidFill>
                <a:latin typeface="Impact" panose="020B0806030902050204" pitchFamily="34" charset="0"/>
              </a:rPr>
              <a:t>Ephesians 1:7</a:t>
            </a: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36296215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Partake of the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Divine Nature</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a:bodyPr>
          <a:lstStyle/>
          <a:p>
            <a:r>
              <a:rPr lang="en-US" sz="2800" dirty="0">
                <a:solidFill>
                  <a:srgbClr val="000000"/>
                </a:solidFill>
                <a:latin typeface="Georgia" panose="02040502050405020303" pitchFamily="18" charset="0"/>
              </a:rPr>
              <a:t>What are we to do as we strive to live godly lives? What does one do with their failures and imperfections?</a:t>
            </a:r>
            <a:endParaRPr lang="en-US" sz="2800" dirty="0">
              <a:solidFill>
                <a:srgbClr val="FF0000"/>
              </a:solidFill>
              <a:latin typeface="Impact" panose="020B0806030902050204" pitchFamily="34" charset="0"/>
            </a:endParaRPr>
          </a:p>
          <a:p>
            <a:pPr lvl="1"/>
            <a:r>
              <a:rPr lang="en-US" sz="2600" dirty="0">
                <a:solidFill>
                  <a:srgbClr val="000000"/>
                </a:solidFill>
                <a:latin typeface="Georgia" panose="02040502050405020303" pitchFamily="18" charset="0"/>
              </a:rPr>
              <a:t>How can we, who have sinned. Ever be said to be God-like?</a:t>
            </a:r>
          </a:p>
          <a:p>
            <a:pPr lvl="2"/>
            <a:r>
              <a:rPr lang="en-US" sz="2400" dirty="0">
                <a:solidFill>
                  <a:srgbClr val="000000"/>
                </a:solidFill>
                <a:latin typeface="Georgia" panose="02040502050405020303" pitchFamily="18" charset="0"/>
              </a:rPr>
              <a:t>God makes its possible for one to be forgiven…He gave His Son so we could have our past sins forgiven and we can become like Him! Herein is the </a:t>
            </a:r>
            <a:r>
              <a:rPr lang="en-US" sz="2400" b="1" dirty="0">
                <a:solidFill>
                  <a:srgbClr val="000000"/>
                </a:solidFill>
                <a:latin typeface="Georgia" panose="02040502050405020303" pitchFamily="18" charset="0"/>
              </a:rPr>
              <a:t>GRACE of God </a:t>
            </a:r>
            <a:r>
              <a:rPr lang="en-US" sz="2400" dirty="0">
                <a:solidFill>
                  <a:srgbClr val="000000"/>
                </a:solidFill>
                <a:latin typeface="Georgia" panose="02040502050405020303" pitchFamily="18" charset="0"/>
              </a:rPr>
              <a:t>manifested. </a:t>
            </a:r>
          </a:p>
          <a:p>
            <a:pPr lvl="2"/>
            <a:r>
              <a:rPr lang="en-US" sz="2400" dirty="0">
                <a:solidFill>
                  <a:srgbClr val="FF0000"/>
                </a:solidFill>
                <a:latin typeface="Impact" panose="020B0806030902050204" pitchFamily="34" charset="0"/>
              </a:rPr>
              <a:t>1 John 1:5-9; 2:1,2</a:t>
            </a: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517174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Partake of the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Divine Nature</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a:bodyPr>
          <a:lstStyle/>
          <a:p>
            <a:r>
              <a:rPr lang="en-US" sz="2800" dirty="0">
                <a:solidFill>
                  <a:srgbClr val="000000"/>
                </a:solidFill>
                <a:latin typeface="Georgia" panose="02040502050405020303" pitchFamily="18" charset="0"/>
              </a:rPr>
              <a:t>God wants us to be something and He makes it possible through His gracious goodness and mercy to be a reality!</a:t>
            </a:r>
            <a:endParaRPr lang="en-US" sz="2800" dirty="0">
              <a:solidFill>
                <a:srgbClr val="FF0000"/>
              </a:solidFill>
              <a:latin typeface="Impact" panose="020B0806030902050204" pitchFamily="34" charset="0"/>
            </a:endParaRPr>
          </a:p>
          <a:p>
            <a:pPr lvl="1"/>
            <a:r>
              <a:rPr lang="en-US" sz="2600" dirty="0">
                <a:solidFill>
                  <a:srgbClr val="FF0000"/>
                </a:solidFill>
                <a:latin typeface="Impact" panose="020B0806030902050204" pitchFamily="34" charset="0"/>
              </a:rPr>
              <a:t>1 John 3:1; 4:16</a:t>
            </a:r>
          </a:p>
          <a:p>
            <a:pPr lvl="1"/>
            <a:r>
              <a:rPr lang="en-US" sz="2600" b="1" u="sng" dirty="0">
                <a:solidFill>
                  <a:srgbClr val="000000"/>
                </a:solidFill>
                <a:latin typeface="Georgia" panose="02040502050405020303" pitchFamily="18" charset="0"/>
              </a:rPr>
              <a:t>Summarized</a:t>
            </a:r>
            <a:r>
              <a:rPr lang="en-US" sz="2600" dirty="0">
                <a:solidFill>
                  <a:srgbClr val="000000"/>
                </a:solidFill>
                <a:latin typeface="Georgia" panose="02040502050405020303" pitchFamily="18" charset="0"/>
              </a:rPr>
              <a:t>: “And now, Israel, what does the LORD your God require of you, but to fear the LORD your God, to walk in all His ways and to love Him, to serve the LORD your God with all your heart and with all your soul.” </a:t>
            </a:r>
            <a:r>
              <a:rPr lang="en-US" sz="2600" dirty="0">
                <a:solidFill>
                  <a:srgbClr val="FF0000"/>
                </a:solidFill>
                <a:latin typeface="Impact" panose="020B0806030902050204" pitchFamily="34" charset="0"/>
              </a:rPr>
              <a:t>Deuteronomy 10:12</a:t>
            </a:r>
            <a:endParaRPr lang="en-US" sz="2400" dirty="0">
              <a:solidFill>
                <a:srgbClr val="FF0000"/>
              </a:solidFill>
              <a:latin typeface="Impact" panose="020B0806030902050204" pitchFamily="34" charset="0"/>
            </a:endParaRP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3161046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Partake of the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Divine Nature</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a:bodyPr>
          <a:lstStyle/>
          <a:p>
            <a:r>
              <a:rPr lang="en-US" sz="3200" dirty="0">
                <a:solidFill>
                  <a:srgbClr val="000000"/>
                </a:solidFill>
                <a:latin typeface="Georgia" panose="02040502050405020303" pitchFamily="18" charset="0"/>
              </a:rPr>
              <a:t>What does God want from me</a:t>
            </a:r>
            <a:r>
              <a:rPr lang="en-US" sz="2800" dirty="0">
                <a:solidFill>
                  <a:srgbClr val="000000"/>
                </a:solidFill>
                <a:latin typeface="Georgia" panose="02040502050405020303" pitchFamily="18" charset="0"/>
              </a:rPr>
              <a:t>?</a:t>
            </a:r>
          </a:p>
          <a:p>
            <a:pPr lvl="1"/>
            <a:r>
              <a:rPr lang="en-US" sz="2800" b="1" dirty="0">
                <a:solidFill>
                  <a:srgbClr val="000000"/>
                </a:solidFill>
                <a:latin typeface="Georgia" panose="02040502050405020303" pitchFamily="18" charset="0"/>
              </a:rPr>
              <a:t>“Fear Jehovah”—</a:t>
            </a:r>
            <a:r>
              <a:rPr lang="en-US" sz="2800" dirty="0">
                <a:solidFill>
                  <a:srgbClr val="000000"/>
                </a:solidFill>
                <a:latin typeface="Georgia" panose="02040502050405020303" pitchFamily="18" charset="0"/>
              </a:rPr>
              <a:t>have a deep abiding, reverential respect for God.</a:t>
            </a:r>
          </a:p>
          <a:p>
            <a:pPr lvl="1"/>
            <a:r>
              <a:rPr lang="en-US" sz="2800" b="1" dirty="0">
                <a:solidFill>
                  <a:srgbClr val="000000"/>
                </a:solidFill>
                <a:latin typeface="Georgia" panose="02040502050405020303" pitchFamily="18" charset="0"/>
              </a:rPr>
              <a:t>“To Walk in His Ways”—</a:t>
            </a:r>
            <a:r>
              <a:rPr lang="en-US" sz="2800" dirty="0">
                <a:solidFill>
                  <a:srgbClr val="000000"/>
                </a:solidFill>
                <a:latin typeface="Georgia" panose="02040502050405020303" pitchFamily="18" charset="0"/>
              </a:rPr>
              <a:t>walk in the light.</a:t>
            </a:r>
          </a:p>
          <a:p>
            <a:pPr lvl="1"/>
            <a:r>
              <a:rPr lang="en-US" sz="2800" b="1" dirty="0">
                <a:solidFill>
                  <a:srgbClr val="000000"/>
                </a:solidFill>
                <a:latin typeface="Georgia" panose="02040502050405020303" pitchFamily="18" charset="0"/>
              </a:rPr>
              <a:t>“To Love Him”…</a:t>
            </a:r>
            <a:r>
              <a:rPr lang="en-US" sz="2800" dirty="0">
                <a:solidFill>
                  <a:srgbClr val="000000"/>
                </a:solidFill>
                <a:latin typeface="Georgia" panose="02040502050405020303" pitchFamily="18" charset="0"/>
              </a:rPr>
              <a:t>with all our heart, soul, and body</a:t>
            </a:r>
          </a:p>
          <a:p>
            <a:pPr lvl="1"/>
            <a:r>
              <a:rPr lang="en-US" sz="2800" b="1" dirty="0">
                <a:solidFill>
                  <a:srgbClr val="000000"/>
                </a:solidFill>
                <a:latin typeface="Georgia" panose="02040502050405020303" pitchFamily="18" charset="0"/>
              </a:rPr>
              <a:t>“Do justly”</a:t>
            </a:r>
          </a:p>
          <a:p>
            <a:pPr lvl="1"/>
            <a:r>
              <a:rPr lang="en-US" sz="2800" b="1" dirty="0">
                <a:solidFill>
                  <a:srgbClr val="000000"/>
                </a:solidFill>
                <a:latin typeface="Georgia" panose="02040502050405020303" pitchFamily="18" charset="0"/>
              </a:rPr>
              <a:t>“Love mercy”</a:t>
            </a:r>
          </a:p>
          <a:p>
            <a:pPr lvl="1"/>
            <a:r>
              <a:rPr lang="en-US" sz="2800" b="1" dirty="0">
                <a:solidFill>
                  <a:srgbClr val="000000"/>
                </a:solidFill>
                <a:latin typeface="Georgia" panose="02040502050405020303" pitchFamily="18" charset="0"/>
              </a:rPr>
              <a:t>“Walk humbly with Him”—</a:t>
            </a:r>
            <a:r>
              <a:rPr lang="en-US" sz="2800" dirty="0">
                <a:solidFill>
                  <a:srgbClr val="FF0000"/>
                </a:solidFill>
                <a:latin typeface="Impact" panose="020B0806030902050204" pitchFamily="34" charset="0"/>
              </a:rPr>
              <a:t>Micah 6:8</a:t>
            </a: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1064292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Partake of the </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Divine Nature</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2076610"/>
            <a:ext cx="9876639" cy="4781390"/>
          </a:xfrm>
        </p:spPr>
        <p:txBody>
          <a:bodyPr>
            <a:normAutofit/>
          </a:bodyPr>
          <a:lstStyle/>
          <a:p>
            <a:r>
              <a:rPr lang="en-US" sz="3200" dirty="0">
                <a:solidFill>
                  <a:srgbClr val="000000"/>
                </a:solidFill>
                <a:latin typeface="Georgia" panose="02040502050405020303" pitchFamily="18" charset="0"/>
              </a:rPr>
              <a:t>Attitudes are important to God.</a:t>
            </a:r>
          </a:p>
          <a:p>
            <a:r>
              <a:rPr lang="en-US" sz="3200" dirty="0">
                <a:solidFill>
                  <a:srgbClr val="FF0000"/>
                </a:solidFill>
                <a:latin typeface="Impact" panose="020B0806030902050204" pitchFamily="34" charset="0"/>
              </a:rPr>
              <a:t>Hosea 6:6; 1 Samuel 15:22</a:t>
            </a:r>
          </a:p>
          <a:p>
            <a:pPr lvl="1"/>
            <a:r>
              <a:rPr lang="en-US" sz="3000" dirty="0">
                <a:solidFill>
                  <a:srgbClr val="000000"/>
                </a:solidFill>
                <a:latin typeface="Georgia" panose="02040502050405020303" pitchFamily="18" charset="0"/>
              </a:rPr>
              <a:t>God called their sacrifices “</a:t>
            </a:r>
            <a:r>
              <a:rPr lang="en-US" sz="3000" i="1" dirty="0">
                <a:solidFill>
                  <a:srgbClr val="000000"/>
                </a:solidFill>
                <a:latin typeface="Georgia" panose="02040502050405020303" pitchFamily="18" charset="0"/>
              </a:rPr>
              <a:t>an abomination</a:t>
            </a:r>
            <a:r>
              <a:rPr lang="en-US" sz="3000" dirty="0">
                <a:solidFill>
                  <a:srgbClr val="000000"/>
                </a:solidFill>
                <a:latin typeface="Georgia" panose="02040502050405020303" pitchFamily="18" charset="0"/>
              </a:rPr>
              <a:t>”—</a:t>
            </a:r>
            <a:r>
              <a:rPr lang="en-US" sz="3000" dirty="0">
                <a:solidFill>
                  <a:srgbClr val="FF0000"/>
                </a:solidFill>
                <a:latin typeface="Impact" panose="020B0806030902050204" pitchFamily="34" charset="0"/>
              </a:rPr>
              <a:t>Proverbs 21:27; Isaiah 1:13</a:t>
            </a:r>
          </a:p>
          <a:p>
            <a:pPr lvl="1"/>
            <a:r>
              <a:rPr lang="en-US" sz="3000" dirty="0">
                <a:solidFill>
                  <a:srgbClr val="000000"/>
                </a:solidFill>
                <a:latin typeface="Georgia" panose="02040502050405020303" pitchFamily="18" charset="0"/>
              </a:rPr>
              <a:t>Why? Because their hearts were not </a:t>
            </a:r>
            <a:r>
              <a:rPr lang="en-US" sz="3000" b="1" dirty="0">
                <a:solidFill>
                  <a:srgbClr val="000000"/>
                </a:solidFill>
                <a:latin typeface="Georgia" panose="02040502050405020303" pitchFamily="18" charset="0"/>
              </a:rPr>
              <a:t>FIRST GIVEN TO HIM</a:t>
            </a:r>
            <a:r>
              <a:rPr lang="en-US" sz="3000" dirty="0">
                <a:solidFill>
                  <a:srgbClr val="000000"/>
                </a:solidFill>
                <a:latin typeface="Georgia" panose="02040502050405020303" pitchFamily="18" charset="0"/>
              </a:rPr>
              <a:t>! Unconditional surrender of our will for His! </a:t>
            </a:r>
            <a:r>
              <a:rPr lang="en-US" sz="3000" dirty="0">
                <a:solidFill>
                  <a:srgbClr val="FF0000"/>
                </a:solidFill>
                <a:latin typeface="Impact" panose="020B0806030902050204" pitchFamily="34" charset="0"/>
              </a:rPr>
              <a:t>Jeremiah 6:20</a:t>
            </a:r>
          </a:p>
          <a:p>
            <a:pPr marL="0" indent="0">
              <a:buNone/>
            </a:pPr>
            <a:r>
              <a:rPr lang="en-US" sz="3200" dirty="0">
                <a:solidFill>
                  <a:srgbClr val="000000"/>
                </a:solidFill>
                <a:latin typeface="Georgia" panose="02040502050405020303" pitchFamily="18" charset="0"/>
              </a:rPr>
              <a:t>	</a:t>
            </a:r>
            <a:endParaRPr lang="en-US" sz="2800" dirty="0">
              <a:solidFill>
                <a:srgbClr val="000000"/>
              </a:solidFill>
              <a:latin typeface="Georgia" panose="02040502050405020303" pitchFamily="18" charset="0"/>
            </a:endParaRPr>
          </a:p>
          <a:p>
            <a:pPr lvl="3"/>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8177723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a:bodyPr>
          <a:lstStyle/>
          <a:p>
            <a:pPr algn="ctr"/>
            <a:r>
              <a:rPr lang="en-US" u="sng" dirty="0">
                <a:solidFill>
                  <a:srgbClr val="000000"/>
                </a:solidFill>
                <a:latin typeface="Elephant" panose="02020904090505020303" pitchFamily="18" charset="0"/>
              </a:rPr>
              <a:t>God Wants Me!!!</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2076610"/>
            <a:ext cx="9876639" cy="4781390"/>
          </a:xfrm>
        </p:spPr>
        <p:txBody>
          <a:bodyPr>
            <a:normAutofit/>
          </a:bodyPr>
          <a:lstStyle/>
          <a:p>
            <a:r>
              <a:rPr lang="en-US" sz="3200" dirty="0">
                <a:solidFill>
                  <a:srgbClr val="000000"/>
                </a:solidFill>
                <a:latin typeface="Georgia" panose="02040502050405020303" pitchFamily="18" charset="0"/>
              </a:rPr>
              <a:t>All the acts of obedience do not mean much unless  I give myself wholly over to Him. </a:t>
            </a:r>
            <a:r>
              <a:rPr lang="en-US" sz="3200" dirty="0">
                <a:solidFill>
                  <a:srgbClr val="FF0000"/>
                </a:solidFill>
                <a:latin typeface="Impact" panose="020B0806030902050204" pitchFamily="34" charset="0"/>
              </a:rPr>
              <a:t>James 4:7,8</a:t>
            </a:r>
          </a:p>
          <a:p>
            <a:r>
              <a:rPr lang="en-US" sz="3200" dirty="0">
                <a:solidFill>
                  <a:srgbClr val="000000"/>
                </a:solidFill>
                <a:latin typeface="Georgia" panose="02040502050405020303" pitchFamily="18" charset="0"/>
              </a:rPr>
              <a:t>Why does God want me? Because He loves me. Wants to be merciful to me—</a:t>
            </a:r>
            <a:r>
              <a:rPr lang="en-US" sz="3200" dirty="0">
                <a:solidFill>
                  <a:srgbClr val="FF0000"/>
                </a:solidFill>
                <a:latin typeface="Impact" panose="020B0806030902050204" pitchFamily="34" charset="0"/>
              </a:rPr>
              <a:t>2 Peter 3:9</a:t>
            </a:r>
            <a:r>
              <a:rPr lang="en-US" sz="3200" dirty="0">
                <a:solidFill>
                  <a:srgbClr val="000000"/>
                </a:solidFill>
                <a:latin typeface="Georgia" panose="02040502050405020303" pitchFamily="18" charset="0"/>
              </a:rPr>
              <a:t>.</a:t>
            </a:r>
          </a:p>
          <a:p>
            <a:r>
              <a:rPr lang="en-US" sz="3200" dirty="0">
                <a:solidFill>
                  <a:srgbClr val="000000"/>
                </a:solidFill>
                <a:latin typeface="Georgia" panose="02040502050405020303" pitchFamily="18" charset="0"/>
              </a:rPr>
              <a:t>God made us with the capacity to love Him, appreciate Him, reach for Him, praise Him, and serve Him with all our heart </a:t>
            </a:r>
            <a:r>
              <a:rPr lang="en-US" sz="3200" i="1" dirty="0">
                <a:solidFill>
                  <a:srgbClr val="000000"/>
                </a:solidFill>
                <a:latin typeface="Georgia" panose="02040502050405020303" pitchFamily="18" charset="0"/>
              </a:rPr>
              <a:t>“to partake of His divine nature.” </a:t>
            </a:r>
            <a:r>
              <a:rPr lang="en-US" sz="3200" dirty="0">
                <a:solidFill>
                  <a:srgbClr val="000000"/>
                </a:solidFill>
                <a:latin typeface="Georgia" panose="02040502050405020303" pitchFamily="18" charset="0"/>
              </a:rPr>
              <a:t>Becoming in His image.</a:t>
            </a:r>
            <a:endParaRPr lang="en-US" sz="2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9448563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1865154" y="786046"/>
            <a:ext cx="10209401" cy="967253"/>
          </a:xfrm>
        </p:spPr>
        <p:txBody>
          <a:bodyPr>
            <a:normAutofit/>
          </a:bodyPr>
          <a:lstStyle/>
          <a:p>
            <a:pPr algn="ctr"/>
            <a:r>
              <a:rPr lang="en-US" u="sng" dirty="0">
                <a:solidFill>
                  <a:srgbClr val="000000"/>
                </a:solidFill>
                <a:latin typeface="Elephant" panose="02020904090505020303" pitchFamily="18" charset="0"/>
              </a:rPr>
              <a:t>Conclusion</a:t>
            </a:r>
            <a:r>
              <a:rPr lang="en-US" dirty="0">
                <a:solidFill>
                  <a:srgbClr val="000000"/>
                </a:solidFill>
                <a:latin typeface="Elephant" panose="02020904090505020303" pitchFamily="18" charset="0"/>
              </a:rPr>
              <a:t>…</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683504"/>
            <a:ext cx="9876639" cy="4781390"/>
          </a:xfrm>
        </p:spPr>
        <p:txBody>
          <a:bodyPr>
            <a:normAutofit lnSpcReduction="10000"/>
          </a:bodyPr>
          <a:lstStyle/>
          <a:p>
            <a:r>
              <a:rPr lang="en-US" sz="3200" dirty="0">
                <a:solidFill>
                  <a:srgbClr val="000000"/>
                </a:solidFill>
                <a:latin typeface="Georgia" panose="02040502050405020303" pitchFamily="18" charset="0"/>
              </a:rPr>
              <a:t>God wants us to </a:t>
            </a:r>
            <a:r>
              <a:rPr lang="en-US" sz="3200" dirty="0">
                <a:solidFill>
                  <a:srgbClr val="0000FF"/>
                </a:solidFill>
                <a:latin typeface="Impact" panose="020B0806030902050204" pitchFamily="34" charset="0"/>
              </a:rPr>
              <a:t>feel after him and find him</a:t>
            </a:r>
            <a:r>
              <a:rPr lang="en-US" sz="3200" dirty="0">
                <a:solidFill>
                  <a:srgbClr val="0000FF"/>
                </a:solidFill>
                <a:latin typeface="Georgia" panose="02040502050405020303" pitchFamily="18" charset="0"/>
              </a:rPr>
              <a:t>.  </a:t>
            </a:r>
          </a:p>
          <a:p>
            <a:r>
              <a:rPr lang="en-US" sz="3200" dirty="0">
                <a:solidFill>
                  <a:srgbClr val="000000"/>
                </a:solidFill>
                <a:latin typeface="Georgia" panose="02040502050405020303" pitchFamily="18" charset="0"/>
              </a:rPr>
              <a:t>God wants us to </a:t>
            </a:r>
            <a:r>
              <a:rPr lang="en-US" sz="3200" dirty="0">
                <a:solidFill>
                  <a:srgbClr val="0000FF"/>
                </a:solidFill>
                <a:latin typeface="Impact" panose="020B0806030902050204" pitchFamily="34" charset="0"/>
              </a:rPr>
              <a:t>glorify him and be thankful</a:t>
            </a:r>
            <a:r>
              <a:rPr lang="en-US" sz="3200" dirty="0">
                <a:solidFill>
                  <a:srgbClr val="000000"/>
                </a:solidFill>
                <a:latin typeface="Georgia" panose="02040502050405020303" pitchFamily="18" charset="0"/>
              </a:rPr>
              <a:t>.  </a:t>
            </a:r>
          </a:p>
          <a:p>
            <a:r>
              <a:rPr lang="en-US" sz="3200" dirty="0">
                <a:solidFill>
                  <a:srgbClr val="000000"/>
                </a:solidFill>
                <a:latin typeface="Georgia" panose="02040502050405020303" pitchFamily="18" charset="0"/>
              </a:rPr>
              <a:t>God wants us to </a:t>
            </a:r>
            <a:r>
              <a:rPr lang="en-US" sz="3200" dirty="0">
                <a:solidFill>
                  <a:srgbClr val="0000FF"/>
                </a:solidFill>
                <a:latin typeface="Impact" panose="020B0806030902050204" pitchFamily="34" charset="0"/>
              </a:rPr>
              <a:t>love Him with all our hearts</a:t>
            </a:r>
            <a:r>
              <a:rPr lang="en-US" sz="3200" dirty="0">
                <a:solidFill>
                  <a:srgbClr val="000000"/>
                </a:solidFill>
                <a:latin typeface="Georgia" panose="02040502050405020303" pitchFamily="18" charset="0"/>
              </a:rPr>
              <a:t>.  </a:t>
            </a:r>
          </a:p>
          <a:p>
            <a:r>
              <a:rPr lang="en-US" sz="3200" dirty="0">
                <a:solidFill>
                  <a:srgbClr val="000000"/>
                </a:solidFill>
                <a:latin typeface="Georgia" panose="02040502050405020303" pitchFamily="18" charset="0"/>
              </a:rPr>
              <a:t>God wants us to </a:t>
            </a:r>
            <a:r>
              <a:rPr lang="en-US" sz="3200" dirty="0">
                <a:solidFill>
                  <a:srgbClr val="0000FF"/>
                </a:solidFill>
                <a:latin typeface="Impact" panose="020B0806030902050204" pitchFamily="34" charset="0"/>
              </a:rPr>
              <a:t>fulfill His purpose for man</a:t>
            </a:r>
            <a:r>
              <a:rPr lang="en-US" sz="3200" dirty="0">
                <a:solidFill>
                  <a:srgbClr val="000000"/>
                </a:solidFill>
                <a:latin typeface="Georgia" panose="02040502050405020303" pitchFamily="18" charset="0"/>
              </a:rPr>
              <a:t>. </a:t>
            </a:r>
          </a:p>
          <a:p>
            <a:r>
              <a:rPr lang="en-US" sz="3200" dirty="0">
                <a:solidFill>
                  <a:srgbClr val="000000"/>
                </a:solidFill>
                <a:latin typeface="Georgia" panose="02040502050405020303" pitchFamily="18" charset="0"/>
              </a:rPr>
              <a:t>God wants us to </a:t>
            </a:r>
            <a:r>
              <a:rPr lang="en-US" sz="3200" dirty="0">
                <a:solidFill>
                  <a:srgbClr val="0000FF"/>
                </a:solidFill>
                <a:latin typeface="Impact" panose="020B0806030902050204" pitchFamily="34" charset="0"/>
              </a:rPr>
              <a:t>partake of the divine nature</a:t>
            </a:r>
            <a:r>
              <a:rPr lang="en-US" sz="3200" dirty="0">
                <a:solidFill>
                  <a:srgbClr val="000000"/>
                </a:solidFill>
                <a:latin typeface="Georgia" panose="02040502050405020303" pitchFamily="18" charset="0"/>
              </a:rPr>
              <a:t>. </a:t>
            </a:r>
          </a:p>
          <a:p>
            <a:r>
              <a:rPr lang="en-US" sz="3200" dirty="0">
                <a:solidFill>
                  <a:srgbClr val="000000"/>
                </a:solidFill>
                <a:latin typeface="Georgia" panose="02040502050405020303" pitchFamily="18" charset="0"/>
              </a:rPr>
              <a:t>God wants </a:t>
            </a:r>
            <a:r>
              <a:rPr lang="en-US" sz="3200" dirty="0">
                <a:solidFill>
                  <a:srgbClr val="0000FF"/>
                </a:solidFill>
                <a:latin typeface="Impact" panose="020B0806030902050204" pitchFamily="34" charset="0"/>
              </a:rPr>
              <a:t>ME</a:t>
            </a:r>
            <a:r>
              <a:rPr lang="en-US" sz="3200" dirty="0">
                <a:solidFill>
                  <a:srgbClr val="000000"/>
                </a:solidFill>
                <a:latin typeface="Georgia" panose="02040502050405020303" pitchFamily="18" charset="0"/>
              </a:rPr>
              <a:t>!</a:t>
            </a:r>
          </a:p>
          <a:p>
            <a:pPr lvl="1"/>
            <a:r>
              <a:rPr lang="en-US" sz="3000" dirty="0">
                <a:solidFill>
                  <a:srgbClr val="000000"/>
                </a:solidFill>
                <a:latin typeface="Georgia" panose="02040502050405020303" pitchFamily="18" charset="0"/>
              </a:rPr>
              <a:t>Are we fighting against God?</a:t>
            </a:r>
          </a:p>
        </p:txBody>
      </p:sp>
    </p:spTree>
    <p:extLst>
      <p:ext uri="{BB962C8B-B14F-4D97-AF65-F5344CB8AC3E}">
        <p14:creationId xmlns:p14="http://schemas.microsoft.com/office/powerpoint/2010/main" val="208436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80FAF4-5ACA-44D6-9CFA-CDDEB78F9E1E}"/>
              </a:ext>
            </a:extLst>
          </p:cNvPr>
          <p:cNvSpPr txBox="1"/>
          <p:nvPr/>
        </p:nvSpPr>
        <p:spPr>
          <a:xfrm>
            <a:off x="5137826" y="929341"/>
            <a:ext cx="3247402" cy="523220"/>
          </a:xfrm>
          <a:prstGeom prst="rect">
            <a:avLst/>
          </a:prstGeom>
          <a:noFill/>
        </p:spPr>
        <p:txBody>
          <a:bodyPr wrap="square" rtlCol="0">
            <a:spAutoFit/>
          </a:bodyPr>
          <a:lstStyle/>
          <a:p>
            <a:pPr algn="ctr"/>
            <a:r>
              <a:rPr lang="en-US" sz="2800" cap="small" dirty="0">
                <a:solidFill>
                  <a:srgbClr val="FF0000"/>
                </a:solidFill>
                <a:latin typeface="Impact" panose="020B0806030902050204" pitchFamily="34" charset="0"/>
              </a:rPr>
              <a:t>Acts 17:22,23</a:t>
            </a:r>
          </a:p>
        </p:txBody>
      </p:sp>
      <p:pic>
        <p:nvPicPr>
          <p:cNvPr id="3" name="Picture 2">
            <a:extLst>
              <a:ext uri="{FF2B5EF4-FFF2-40B4-BE49-F238E27FC236}">
                <a16:creationId xmlns:a16="http://schemas.microsoft.com/office/drawing/2014/main" id="{D1B1C0F1-7F1F-45C2-9C21-BD666AB1C4E4}"/>
              </a:ext>
            </a:extLst>
          </p:cNvPr>
          <p:cNvPicPr>
            <a:picLocks noChangeAspect="1"/>
          </p:cNvPicPr>
          <p:nvPr/>
        </p:nvPicPr>
        <p:blipFill>
          <a:blip r:embed="rId2"/>
          <a:stretch>
            <a:fillRect/>
          </a:stretch>
        </p:blipFill>
        <p:spPr>
          <a:xfrm>
            <a:off x="3126289" y="1552574"/>
            <a:ext cx="7603103" cy="5220275"/>
          </a:xfrm>
          <a:prstGeom prst="rect">
            <a:avLst/>
          </a:prstGeom>
        </p:spPr>
      </p:pic>
      <p:sp>
        <p:nvSpPr>
          <p:cNvPr id="4" name="TextBox 3">
            <a:extLst>
              <a:ext uri="{FF2B5EF4-FFF2-40B4-BE49-F238E27FC236}">
                <a16:creationId xmlns:a16="http://schemas.microsoft.com/office/drawing/2014/main" id="{1846E1EF-754E-445A-8D6F-9CF52E05A581}"/>
              </a:ext>
            </a:extLst>
          </p:cNvPr>
          <p:cNvSpPr txBox="1"/>
          <p:nvPr/>
        </p:nvSpPr>
        <p:spPr>
          <a:xfrm>
            <a:off x="4229100" y="1752600"/>
            <a:ext cx="5572125" cy="3785652"/>
          </a:xfrm>
          <a:prstGeom prst="rect">
            <a:avLst/>
          </a:prstGeom>
          <a:noFill/>
        </p:spPr>
        <p:txBody>
          <a:bodyPr wrap="square" rtlCol="0">
            <a:spAutoFit/>
          </a:bodyPr>
          <a:lstStyle/>
          <a:p>
            <a:pPr algn="ctr"/>
            <a:r>
              <a:rPr lang="en-US" sz="2400" dirty="0">
                <a:latin typeface="Georgia" panose="02040502050405020303" pitchFamily="18" charset="0"/>
              </a:rPr>
              <a:t>“Then Paul stood in the midst of the Areopagus and said, "Men of Athens, I perceive that in all things you are very religious; for as I was passing through and considering the objects of your worship, I even found an altar with this inscription: TO THE UNKNOWN GOD. Therefore, the One whom you worship without knowing, Him I proclaim to you.”</a:t>
            </a:r>
          </a:p>
        </p:txBody>
      </p:sp>
    </p:spTree>
    <p:extLst>
      <p:ext uri="{BB962C8B-B14F-4D97-AF65-F5344CB8AC3E}">
        <p14:creationId xmlns:p14="http://schemas.microsoft.com/office/powerpoint/2010/main" val="421192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80FAF4-5ACA-44D6-9CFA-CDDEB78F9E1E}"/>
              </a:ext>
            </a:extLst>
          </p:cNvPr>
          <p:cNvSpPr txBox="1"/>
          <p:nvPr/>
        </p:nvSpPr>
        <p:spPr>
          <a:xfrm>
            <a:off x="5137826" y="929341"/>
            <a:ext cx="3247402" cy="523220"/>
          </a:xfrm>
          <a:prstGeom prst="rect">
            <a:avLst/>
          </a:prstGeom>
          <a:noFill/>
        </p:spPr>
        <p:txBody>
          <a:bodyPr wrap="square" rtlCol="0">
            <a:spAutoFit/>
          </a:bodyPr>
          <a:lstStyle/>
          <a:p>
            <a:pPr algn="ctr"/>
            <a:r>
              <a:rPr lang="en-US" sz="2800" cap="small" dirty="0">
                <a:solidFill>
                  <a:srgbClr val="FF0000"/>
                </a:solidFill>
                <a:latin typeface="Impact" panose="020B0806030902050204" pitchFamily="34" charset="0"/>
              </a:rPr>
              <a:t>Acts 17:24,25</a:t>
            </a:r>
          </a:p>
        </p:txBody>
      </p:sp>
      <p:pic>
        <p:nvPicPr>
          <p:cNvPr id="3" name="Picture 2">
            <a:extLst>
              <a:ext uri="{FF2B5EF4-FFF2-40B4-BE49-F238E27FC236}">
                <a16:creationId xmlns:a16="http://schemas.microsoft.com/office/drawing/2014/main" id="{D1B1C0F1-7F1F-45C2-9C21-BD666AB1C4E4}"/>
              </a:ext>
            </a:extLst>
          </p:cNvPr>
          <p:cNvPicPr>
            <a:picLocks noChangeAspect="1"/>
          </p:cNvPicPr>
          <p:nvPr/>
        </p:nvPicPr>
        <p:blipFill>
          <a:blip r:embed="rId2"/>
          <a:stretch>
            <a:fillRect/>
          </a:stretch>
        </p:blipFill>
        <p:spPr>
          <a:xfrm>
            <a:off x="3126289" y="1552574"/>
            <a:ext cx="7603103" cy="5220275"/>
          </a:xfrm>
          <a:prstGeom prst="rect">
            <a:avLst/>
          </a:prstGeom>
        </p:spPr>
      </p:pic>
      <p:sp>
        <p:nvSpPr>
          <p:cNvPr id="4" name="TextBox 3">
            <a:extLst>
              <a:ext uri="{FF2B5EF4-FFF2-40B4-BE49-F238E27FC236}">
                <a16:creationId xmlns:a16="http://schemas.microsoft.com/office/drawing/2014/main" id="{1846E1EF-754E-445A-8D6F-9CF52E05A581}"/>
              </a:ext>
            </a:extLst>
          </p:cNvPr>
          <p:cNvSpPr txBox="1"/>
          <p:nvPr/>
        </p:nvSpPr>
        <p:spPr>
          <a:xfrm>
            <a:off x="4141777" y="1853268"/>
            <a:ext cx="5572125" cy="3539430"/>
          </a:xfrm>
          <a:prstGeom prst="rect">
            <a:avLst/>
          </a:prstGeom>
          <a:noFill/>
        </p:spPr>
        <p:txBody>
          <a:bodyPr wrap="square" rtlCol="0">
            <a:spAutoFit/>
          </a:bodyPr>
          <a:lstStyle/>
          <a:p>
            <a:pPr algn="ctr"/>
            <a:r>
              <a:rPr lang="en-US" sz="2400" dirty="0">
                <a:latin typeface="Georgia" panose="02040502050405020303" pitchFamily="18" charset="0"/>
              </a:rPr>
              <a:t>“</a:t>
            </a:r>
            <a:r>
              <a:rPr lang="en-US" sz="2800" dirty="0">
                <a:latin typeface="Georgia" panose="02040502050405020303" pitchFamily="18" charset="0"/>
              </a:rPr>
              <a:t>God, who made the world and everything in it, since He is Lord of heaven and earth, does not dwell in temples made with hands. Nor is He worshiped with men's hands, as though He needed anything, since He gives to all life, breath, and all things</a:t>
            </a:r>
            <a:r>
              <a:rPr lang="en-US" sz="2400" dirty="0">
                <a:latin typeface="Georgia" panose="02040502050405020303" pitchFamily="18" charset="0"/>
              </a:rPr>
              <a:t>.”</a:t>
            </a:r>
          </a:p>
        </p:txBody>
      </p:sp>
    </p:spTree>
    <p:extLst>
      <p:ext uri="{BB962C8B-B14F-4D97-AF65-F5344CB8AC3E}">
        <p14:creationId xmlns:p14="http://schemas.microsoft.com/office/powerpoint/2010/main" val="1876947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80FAF4-5ACA-44D6-9CFA-CDDEB78F9E1E}"/>
              </a:ext>
            </a:extLst>
          </p:cNvPr>
          <p:cNvSpPr txBox="1"/>
          <p:nvPr/>
        </p:nvSpPr>
        <p:spPr>
          <a:xfrm>
            <a:off x="5137826" y="929341"/>
            <a:ext cx="3247402" cy="523220"/>
          </a:xfrm>
          <a:prstGeom prst="rect">
            <a:avLst/>
          </a:prstGeom>
          <a:noFill/>
        </p:spPr>
        <p:txBody>
          <a:bodyPr wrap="square" rtlCol="0">
            <a:spAutoFit/>
          </a:bodyPr>
          <a:lstStyle/>
          <a:p>
            <a:pPr algn="ctr"/>
            <a:r>
              <a:rPr lang="en-US" sz="2800" cap="small" dirty="0">
                <a:solidFill>
                  <a:srgbClr val="FF0000"/>
                </a:solidFill>
                <a:latin typeface="Impact" panose="020B0806030902050204" pitchFamily="34" charset="0"/>
              </a:rPr>
              <a:t>Acts 17:26,27</a:t>
            </a:r>
          </a:p>
        </p:txBody>
      </p:sp>
      <p:pic>
        <p:nvPicPr>
          <p:cNvPr id="3" name="Picture 2">
            <a:extLst>
              <a:ext uri="{FF2B5EF4-FFF2-40B4-BE49-F238E27FC236}">
                <a16:creationId xmlns:a16="http://schemas.microsoft.com/office/drawing/2014/main" id="{D1B1C0F1-7F1F-45C2-9C21-BD666AB1C4E4}"/>
              </a:ext>
            </a:extLst>
          </p:cNvPr>
          <p:cNvPicPr>
            <a:picLocks noChangeAspect="1"/>
          </p:cNvPicPr>
          <p:nvPr/>
        </p:nvPicPr>
        <p:blipFill>
          <a:blip r:embed="rId2"/>
          <a:stretch>
            <a:fillRect/>
          </a:stretch>
        </p:blipFill>
        <p:spPr>
          <a:xfrm>
            <a:off x="3126289" y="1552574"/>
            <a:ext cx="7603103" cy="5220275"/>
          </a:xfrm>
          <a:prstGeom prst="rect">
            <a:avLst/>
          </a:prstGeom>
        </p:spPr>
      </p:pic>
      <p:sp>
        <p:nvSpPr>
          <p:cNvPr id="4" name="TextBox 3">
            <a:extLst>
              <a:ext uri="{FF2B5EF4-FFF2-40B4-BE49-F238E27FC236}">
                <a16:creationId xmlns:a16="http://schemas.microsoft.com/office/drawing/2014/main" id="{1846E1EF-754E-445A-8D6F-9CF52E05A581}"/>
              </a:ext>
            </a:extLst>
          </p:cNvPr>
          <p:cNvSpPr txBox="1"/>
          <p:nvPr/>
        </p:nvSpPr>
        <p:spPr>
          <a:xfrm>
            <a:off x="4141777" y="1794545"/>
            <a:ext cx="5572125" cy="3693319"/>
          </a:xfrm>
          <a:prstGeom prst="rect">
            <a:avLst/>
          </a:prstGeom>
          <a:noFill/>
        </p:spPr>
        <p:txBody>
          <a:bodyPr wrap="square" rtlCol="0">
            <a:spAutoFit/>
          </a:bodyPr>
          <a:lstStyle/>
          <a:p>
            <a:pPr algn="ctr"/>
            <a:r>
              <a:rPr lang="en-US" sz="2400" dirty="0">
                <a:latin typeface="Georgia" panose="02040502050405020303" pitchFamily="18" charset="0"/>
              </a:rPr>
              <a:t>“</a:t>
            </a:r>
            <a:r>
              <a:rPr lang="en-US" sz="2600" dirty="0">
                <a:latin typeface="Georgia" panose="02040502050405020303" pitchFamily="18" charset="0"/>
              </a:rPr>
              <a:t>And He has made from one blood every nation of men to dwell on all the face of the earth, and has determined their </a:t>
            </a:r>
            <a:r>
              <a:rPr lang="en-US" sz="2600" dirty="0" err="1">
                <a:latin typeface="Georgia" panose="02040502050405020303" pitchFamily="18" charset="0"/>
              </a:rPr>
              <a:t>preappointed</a:t>
            </a:r>
            <a:r>
              <a:rPr lang="en-US" sz="2600" dirty="0">
                <a:latin typeface="Georgia" panose="02040502050405020303" pitchFamily="18" charset="0"/>
              </a:rPr>
              <a:t> times and the boundaries of their dwellings, so that they should seek the Lord, in the hope that they might grope for Him and find Him, though He is not far from each one of us</a:t>
            </a:r>
            <a:r>
              <a:rPr lang="en-US" sz="2400" dirty="0">
                <a:latin typeface="Georgia" panose="02040502050405020303" pitchFamily="18" charset="0"/>
              </a:rPr>
              <a:t>.”</a:t>
            </a:r>
          </a:p>
        </p:txBody>
      </p:sp>
    </p:spTree>
    <p:extLst>
      <p:ext uri="{BB962C8B-B14F-4D97-AF65-F5344CB8AC3E}">
        <p14:creationId xmlns:p14="http://schemas.microsoft.com/office/powerpoint/2010/main" val="584554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80FAF4-5ACA-44D6-9CFA-CDDEB78F9E1E}"/>
              </a:ext>
            </a:extLst>
          </p:cNvPr>
          <p:cNvSpPr txBox="1"/>
          <p:nvPr/>
        </p:nvSpPr>
        <p:spPr>
          <a:xfrm>
            <a:off x="5137826" y="929341"/>
            <a:ext cx="3247402" cy="523220"/>
          </a:xfrm>
          <a:prstGeom prst="rect">
            <a:avLst/>
          </a:prstGeom>
          <a:noFill/>
        </p:spPr>
        <p:txBody>
          <a:bodyPr wrap="square" rtlCol="0">
            <a:spAutoFit/>
          </a:bodyPr>
          <a:lstStyle/>
          <a:p>
            <a:pPr algn="ctr"/>
            <a:r>
              <a:rPr lang="en-US" sz="2800" cap="small" dirty="0">
                <a:solidFill>
                  <a:srgbClr val="FF0000"/>
                </a:solidFill>
                <a:latin typeface="Impact" panose="020B0806030902050204" pitchFamily="34" charset="0"/>
              </a:rPr>
              <a:t>Acts 17:28,29</a:t>
            </a:r>
          </a:p>
        </p:txBody>
      </p:sp>
      <p:pic>
        <p:nvPicPr>
          <p:cNvPr id="3" name="Picture 2">
            <a:extLst>
              <a:ext uri="{FF2B5EF4-FFF2-40B4-BE49-F238E27FC236}">
                <a16:creationId xmlns:a16="http://schemas.microsoft.com/office/drawing/2014/main" id="{D1B1C0F1-7F1F-45C2-9C21-BD666AB1C4E4}"/>
              </a:ext>
            </a:extLst>
          </p:cNvPr>
          <p:cNvPicPr>
            <a:picLocks noChangeAspect="1"/>
          </p:cNvPicPr>
          <p:nvPr/>
        </p:nvPicPr>
        <p:blipFill>
          <a:blip r:embed="rId2"/>
          <a:stretch>
            <a:fillRect/>
          </a:stretch>
        </p:blipFill>
        <p:spPr>
          <a:xfrm>
            <a:off x="3126289" y="1552574"/>
            <a:ext cx="7603103" cy="5220275"/>
          </a:xfrm>
          <a:prstGeom prst="rect">
            <a:avLst/>
          </a:prstGeom>
        </p:spPr>
      </p:pic>
      <p:sp>
        <p:nvSpPr>
          <p:cNvPr id="4" name="TextBox 3">
            <a:extLst>
              <a:ext uri="{FF2B5EF4-FFF2-40B4-BE49-F238E27FC236}">
                <a16:creationId xmlns:a16="http://schemas.microsoft.com/office/drawing/2014/main" id="{1846E1EF-754E-445A-8D6F-9CF52E05A581}"/>
              </a:ext>
            </a:extLst>
          </p:cNvPr>
          <p:cNvSpPr txBox="1"/>
          <p:nvPr/>
        </p:nvSpPr>
        <p:spPr>
          <a:xfrm>
            <a:off x="4141777" y="1794545"/>
            <a:ext cx="5572125" cy="3693319"/>
          </a:xfrm>
          <a:prstGeom prst="rect">
            <a:avLst/>
          </a:prstGeom>
          <a:noFill/>
        </p:spPr>
        <p:txBody>
          <a:bodyPr wrap="square" rtlCol="0">
            <a:spAutoFit/>
          </a:bodyPr>
          <a:lstStyle/>
          <a:p>
            <a:pPr algn="ctr"/>
            <a:r>
              <a:rPr lang="en-US" sz="2400" dirty="0">
                <a:latin typeface="Georgia" panose="02040502050405020303" pitchFamily="18" charset="0"/>
              </a:rPr>
              <a:t>“</a:t>
            </a:r>
            <a:r>
              <a:rPr lang="en-US" sz="2600" dirty="0">
                <a:latin typeface="Georgia" panose="02040502050405020303" pitchFamily="18" charset="0"/>
              </a:rPr>
              <a:t>For in Him we live and move and have our being, as also some of your own poets have said, 'For we are also His offspring.’ Therefore, since we are the offspring of God, we ought not to think that the Divine Nature is like gold or silver or stone, something shaped by art and man's devising</a:t>
            </a:r>
            <a:r>
              <a:rPr lang="en-US" sz="2400" dirty="0">
                <a:latin typeface="Georgia" panose="02040502050405020303" pitchFamily="18" charset="0"/>
              </a:rPr>
              <a:t>.”</a:t>
            </a:r>
          </a:p>
        </p:txBody>
      </p:sp>
    </p:spTree>
    <p:extLst>
      <p:ext uri="{BB962C8B-B14F-4D97-AF65-F5344CB8AC3E}">
        <p14:creationId xmlns:p14="http://schemas.microsoft.com/office/powerpoint/2010/main" val="141361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762-EEEF-4448-82F9-6E02533A7368}"/>
              </a:ext>
            </a:extLst>
          </p:cNvPr>
          <p:cNvSpPr>
            <a:spLocks noGrp="1"/>
          </p:cNvSpPr>
          <p:nvPr>
            <p:ph type="title"/>
          </p:nvPr>
        </p:nvSpPr>
        <p:spPr>
          <a:xfrm>
            <a:off x="2197916" y="702156"/>
            <a:ext cx="10209401" cy="967253"/>
          </a:xfrm>
        </p:spPr>
        <p:txBody>
          <a:bodyPr>
            <a:normAutofit fontScale="90000"/>
          </a:bodyPr>
          <a:lstStyle/>
          <a:p>
            <a:pPr algn="ctr"/>
            <a:r>
              <a:rPr lang="en-US" u="sng" dirty="0">
                <a:solidFill>
                  <a:srgbClr val="000000"/>
                </a:solidFill>
                <a:latin typeface="Elephant" panose="02020904090505020303" pitchFamily="18" charset="0"/>
              </a:rPr>
              <a:t>God Wants Us to Feel After Him—</a:t>
            </a:r>
            <a:br>
              <a:rPr lang="en-US" u="sng" dirty="0">
                <a:solidFill>
                  <a:srgbClr val="000000"/>
                </a:solidFill>
                <a:latin typeface="Elephant" panose="02020904090505020303" pitchFamily="18" charset="0"/>
              </a:rPr>
            </a:br>
            <a:r>
              <a:rPr lang="en-US" u="sng" dirty="0">
                <a:solidFill>
                  <a:srgbClr val="000000"/>
                </a:solidFill>
                <a:latin typeface="Elephant" panose="02020904090505020303" pitchFamily="18" charset="0"/>
              </a:rPr>
              <a:t>Find Him</a:t>
            </a:r>
          </a:p>
        </p:txBody>
      </p:sp>
      <p:sp>
        <p:nvSpPr>
          <p:cNvPr id="3" name="Content Placeholder 2">
            <a:extLst>
              <a:ext uri="{FF2B5EF4-FFF2-40B4-BE49-F238E27FC236}">
                <a16:creationId xmlns:a16="http://schemas.microsoft.com/office/drawing/2014/main" id="{74E5D641-08CB-4AEE-97AB-BA90055AD5AE}"/>
              </a:ext>
            </a:extLst>
          </p:cNvPr>
          <p:cNvSpPr>
            <a:spLocks noGrp="1"/>
          </p:cNvSpPr>
          <p:nvPr>
            <p:ph idx="1"/>
          </p:nvPr>
        </p:nvSpPr>
        <p:spPr>
          <a:xfrm>
            <a:off x="2197916" y="1887858"/>
            <a:ext cx="9876639" cy="4781390"/>
          </a:xfrm>
        </p:spPr>
        <p:txBody>
          <a:bodyPr>
            <a:normAutofit fontScale="92500" lnSpcReduction="10000"/>
          </a:bodyPr>
          <a:lstStyle/>
          <a:p>
            <a:r>
              <a:rPr lang="en-US" sz="2800" b="1" cap="small" dirty="0">
                <a:solidFill>
                  <a:srgbClr val="000000"/>
                </a:solidFill>
                <a:latin typeface="Georgia" panose="02040502050405020303" pitchFamily="18" charset="0"/>
              </a:rPr>
              <a:t>The true God was UNKNOWN to them.</a:t>
            </a:r>
            <a:endParaRPr lang="en-US" sz="2800" dirty="0">
              <a:solidFill>
                <a:srgbClr val="000000"/>
              </a:solidFill>
              <a:latin typeface="Georgia" panose="02040502050405020303" pitchFamily="18" charset="0"/>
            </a:endParaRPr>
          </a:p>
          <a:p>
            <a:pPr lvl="1"/>
            <a:r>
              <a:rPr lang="en-US" sz="2800" dirty="0">
                <a:solidFill>
                  <a:srgbClr val="0000FF"/>
                </a:solidFill>
                <a:latin typeface="Georgia" panose="02040502050405020303" pitchFamily="18" charset="0"/>
              </a:rPr>
              <a:t>Recognize some supreme power over all</a:t>
            </a:r>
          </a:p>
          <a:p>
            <a:pPr lvl="1"/>
            <a:r>
              <a:rPr lang="en-US" sz="2800" dirty="0">
                <a:solidFill>
                  <a:srgbClr val="0000FF"/>
                </a:solidFill>
                <a:latin typeface="Georgia" panose="02040502050405020303" pitchFamily="18" charset="0"/>
              </a:rPr>
              <a:t>Could not identify it</a:t>
            </a:r>
          </a:p>
          <a:p>
            <a:pPr lvl="1"/>
            <a:r>
              <a:rPr lang="en-US" sz="2800" dirty="0">
                <a:solidFill>
                  <a:srgbClr val="0000FF"/>
                </a:solidFill>
                <a:latin typeface="Georgia" panose="02040502050405020303" pitchFamily="18" charset="0"/>
              </a:rPr>
              <a:t>Paul identify the </a:t>
            </a:r>
            <a:r>
              <a:rPr lang="en-US" sz="2800" b="1" u="sng" dirty="0">
                <a:solidFill>
                  <a:srgbClr val="0000FF"/>
                </a:solidFill>
                <a:latin typeface="Georgia" panose="02040502050405020303" pitchFamily="18" charset="0"/>
              </a:rPr>
              <a:t>ONE</a:t>
            </a:r>
            <a:r>
              <a:rPr lang="en-US" sz="2800" dirty="0">
                <a:solidFill>
                  <a:srgbClr val="0000FF"/>
                </a:solidFill>
                <a:latin typeface="Georgia" panose="02040502050405020303" pitchFamily="18" charset="0"/>
              </a:rPr>
              <a:t> true God</a:t>
            </a:r>
          </a:p>
          <a:p>
            <a:pPr lvl="2"/>
            <a:r>
              <a:rPr lang="en-US" sz="2400" dirty="0">
                <a:solidFill>
                  <a:srgbClr val="000000"/>
                </a:solidFill>
                <a:latin typeface="Georgia" panose="02040502050405020303" pitchFamily="18" charset="0"/>
              </a:rPr>
              <a:t>Man today is sick of “</a:t>
            </a:r>
            <a:r>
              <a:rPr lang="en-US" sz="2400" i="1" dirty="0">
                <a:solidFill>
                  <a:srgbClr val="000000"/>
                </a:solidFill>
                <a:latin typeface="Georgia" panose="02040502050405020303" pitchFamily="18" charset="0"/>
              </a:rPr>
              <a:t>organized religion</a:t>
            </a:r>
            <a:r>
              <a:rPr lang="en-US" sz="2400" dirty="0">
                <a:solidFill>
                  <a:srgbClr val="000000"/>
                </a:solidFill>
                <a:latin typeface="Georgia" panose="02040502050405020303" pitchFamily="18" charset="0"/>
              </a:rPr>
              <a:t>” (TV evangelists, gimmicks)</a:t>
            </a:r>
          </a:p>
          <a:p>
            <a:pPr lvl="3"/>
            <a:r>
              <a:rPr lang="en-US" sz="2200" dirty="0">
                <a:solidFill>
                  <a:srgbClr val="000000"/>
                </a:solidFill>
                <a:latin typeface="Georgia" panose="02040502050405020303" pitchFamily="18" charset="0"/>
              </a:rPr>
              <a:t>See the hypocrisy</a:t>
            </a:r>
          </a:p>
          <a:p>
            <a:pPr lvl="3"/>
            <a:r>
              <a:rPr lang="en-US" sz="2200" dirty="0">
                <a:solidFill>
                  <a:srgbClr val="000000"/>
                </a:solidFill>
                <a:latin typeface="Georgia" panose="02040502050405020303" pitchFamily="18" charset="0"/>
              </a:rPr>
              <a:t>See the commercialism</a:t>
            </a:r>
          </a:p>
          <a:p>
            <a:pPr lvl="3"/>
            <a:r>
              <a:rPr lang="en-US" sz="2200" dirty="0">
                <a:solidFill>
                  <a:srgbClr val="000000"/>
                </a:solidFill>
                <a:latin typeface="Georgia" panose="02040502050405020303" pitchFamily="18" charset="0"/>
              </a:rPr>
              <a:t>Something did exist before the beginning—but what?</a:t>
            </a:r>
          </a:p>
          <a:p>
            <a:pPr lvl="3"/>
            <a:r>
              <a:rPr lang="en-US" sz="2200" dirty="0">
                <a:solidFill>
                  <a:srgbClr val="000000"/>
                </a:solidFill>
                <a:latin typeface="Georgia" panose="02040502050405020303" pitchFamily="18" charset="0"/>
              </a:rPr>
              <a:t>Paul is going to help them out—tell them </a:t>
            </a:r>
            <a:r>
              <a:rPr lang="en-US" sz="2200" b="1" dirty="0">
                <a:solidFill>
                  <a:srgbClr val="000000"/>
                </a:solidFill>
                <a:latin typeface="Georgia" panose="02040502050405020303" pitchFamily="18" charset="0"/>
              </a:rPr>
              <a:t>WHY </a:t>
            </a:r>
            <a:r>
              <a:rPr lang="en-US" sz="2200" dirty="0">
                <a:solidFill>
                  <a:srgbClr val="000000"/>
                </a:solidFill>
                <a:latin typeface="Georgia" panose="02040502050405020303" pitchFamily="18" charset="0"/>
              </a:rPr>
              <a:t>we exist…</a:t>
            </a:r>
          </a:p>
          <a:p>
            <a:pPr lvl="3"/>
            <a:r>
              <a:rPr lang="en-US" sz="2200" dirty="0">
                <a:solidFill>
                  <a:srgbClr val="000000"/>
                </a:solidFill>
                <a:latin typeface="Georgia" panose="02040502050405020303" pitchFamily="18" charset="0"/>
              </a:rPr>
              <a:t>God wants man to DESIRE HIM!</a:t>
            </a:r>
          </a:p>
          <a:p>
            <a:pPr lvl="3"/>
            <a:endParaRPr lang="en-US" sz="2200" dirty="0">
              <a:solidFill>
                <a:srgbClr val="000000"/>
              </a:solidFill>
              <a:latin typeface="Georgia" panose="02040502050405020303" pitchFamily="18" charset="0"/>
            </a:endParaRPr>
          </a:p>
        </p:txBody>
      </p:sp>
      <p:pic>
        <p:nvPicPr>
          <p:cNvPr id="6" name="Picture 5" descr="A close up of a street sign on a pole&#10;&#10;Description automatically generated">
            <a:extLst>
              <a:ext uri="{FF2B5EF4-FFF2-40B4-BE49-F238E27FC236}">
                <a16:creationId xmlns:a16="http://schemas.microsoft.com/office/drawing/2014/main" id="{8B150215-A11A-496A-B138-78AAA537D7B0}"/>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9374909" y="1276350"/>
            <a:ext cx="2817091" cy="2486025"/>
          </a:xfrm>
          <a:prstGeom prst="rect">
            <a:avLst/>
          </a:prstGeom>
        </p:spPr>
      </p:pic>
    </p:spTree>
    <p:extLst>
      <p:ext uri="{BB962C8B-B14F-4D97-AF65-F5344CB8AC3E}">
        <p14:creationId xmlns:p14="http://schemas.microsoft.com/office/powerpoint/2010/main" val="2109543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5" end="5"/>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6" end="6"/>
                                            </p:txEl>
                                          </p:spTgt>
                                        </p:tgtEl>
                                      </p:cBhvr>
                                    </p:animEffect>
                                  </p:childTnLst>
                                </p:cTn>
                              </p:par>
                              <p:par>
                                <p:cTn id="45" presetID="31" presetClass="entr" presetSubtype="0"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par>
                                <p:cTn id="51" presetID="31" presetClass="entr"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p:cTn id="5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6" dur="1000"/>
                                        <p:tgtEl>
                                          <p:spTgt spid="3">
                                            <p:txEl>
                                              <p:pRg st="8" end="8"/>
                                            </p:txEl>
                                          </p:spTgt>
                                        </p:tgtEl>
                                      </p:cBhvr>
                                    </p:animEffect>
                                  </p:childTnLst>
                                </p:cTn>
                              </p:par>
                              <p:par>
                                <p:cTn id="57" presetID="31" presetClass="entr" presetSubtype="0" fill="hold" nodeType="with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p:cTn id="5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80FAF4-5ACA-44D6-9CFA-CDDEB78F9E1E}"/>
              </a:ext>
            </a:extLst>
          </p:cNvPr>
          <p:cNvSpPr txBox="1"/>
          <p:nvPr/>
        </p:nvSpPr>
        <p:spPr>
          <a:xfrm>
            <a:off x="5137826" y="929341"/>
            <a:ext cx="3247402"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small" spc="0" normalizeH="0" baseline="0" noProof="0" dirty="0">
                <a:ln>
                  <a:noFill/>
                </a:ln>
                <a:solidFill>
                  <a:srgbClr val="FF0000"/>
                </a:solidFill>
                <a:effectLst/>
                <a:uLnTx/>
                <a:uFillTx/>
                <a:latin typeface="Impact" panose="020B0806030902050204" pitchFamily="34" charset="0"/>
                <a:ea typeface="+mn-ea"/>
                <a:cs typeface="+mn-cs"/>
              </a:rPr>
              <a:t>Romans 1:16-18</a:t>
            </a:r>
          </a:p>
        </p:txBody>
      </p:sp>
      <p:pic>
        <p:nvPicPr>
          <p:cNvPr id="3" name="Picture 2">
            <a:extLst>
              <a:ext uri="{FF2B5EF4-FFF2-40B4-BE49-F238E27FC236}">
                <a16:creationId xmlns:a16="http://schemas.microsoft.com/office/drawing/2014/main" id="{D1B1C0F1-7F1F-45C2-9C21-BD666AB1C4E4}"/>
              </a:ext>
            </a:extLst>
          </p:cNvPr>
          <p:cNvPicPr>
            <a:picLocks noChangeAspect="1"/>
          </p:cNvPicPr>
          <p:nvPr/>
        </p:nvPicPr>
        <p:blipFill>
          <a:blip r:embed="rId2"/>
          <a:stretch>
            <a:fillRect/>
          </a:stretch>
        </p:blipFill>
        <p:spPr>
          <a:xfrm>
            <a:off x="3126289" y="1384184"/>
            <a:ext cx="7603103" cy="5388666"/>
          </a:xfrm>
          <a:prstGeom prst="rect">
            <a:avLst/>
          </a:prstGeom>
        </p:spPr>
      </p:pic>
      <p:sp>
        <p:nvSpPr>
          <p:cNvPr id="4" name="TextBox 3">
            <a:extLst>
              <a:ext uri="{FF2B5EF4-FFF2-40B4-BE49-F238E27FC236}">
                <a16:creationId xmlns:a16="http://schemas.microsoft.com/office/drawing/2014/main" id="{1846E1EF-754E-445A-8D6F-9CF52E05A581}"/>
              </a:ext>
            </a:extLst>
          </p:cNvPr>
          <p:cNvSpPr txBox="1"/>
          <p:nvPr/>
        </p:nvSpPr>
        <p:spPr>
          <a:xfrm>
            <a:off x="4023807" y="1618376"/>
            <a:ext cx="5808065" cy="4154984"/>
          </a:xfrm>
          <a:prstGeom prst="rect">
            <a:avLst/>
          </a:prstGeom>
          <a:noFill/>
        </p:spPr>
        <p:txBody>
          <a:bodyPr wrap="square" rtlCol="0">
            <a:spAutoFit/>
          </a:bodyPr>
          <a:lstStyle/>
          <a:p>
            <a:pPr lvl="0" algn="ctr"/>
            <a:r>
              <a:rPr lang="en-US" sz="2400" dirty="0">
                <a:solidFill>
                  <a:srgbClr val="000000"/>
                </a:solidFill>
                <a:latin typeface="Georgia" panose="02040502050405020303" pitchFamily="18" charset="0"/>
              </a:rPr>
              <a:t>“For I am not ashamed of the gospel of Christ, for it is the power of God to salvation for everyone who believes, for the Jew first and also for the Greek.</a:t>
            </a:r>
          </a:p>
          <a:p>
            <a:pPr lvl="0" algn="ctr"/>
            <a:r>
              <a:rPr lang="en-US" sz="2400" dirty="0">
                <a:solidFill>
                  <a:srgbClr val="000000"/>
                </a:solidFill>
                <a:latin typeface="Georgia" panose="02040502050405020303" pitchFamily="18" charset="0"/>
              </a:rPr>
              <a:t>For in it the righteousness of God is revealed from faith to faith; as it is written, The just shall live by faith. For the wrath of God is revealed from heaven against all ungodliness and unrighteousness of men, who suppress the truth in unrighteousness.”</a:t>
            </a:r>
            <a:endParaRPr kumimoji="0" lang="en-US" sz="24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endParaRPr>
          </a:p>
        </p:txBody>
      </p:sp>
    </p:spTree>
    <p:extLst>
      <p:ext uri="{BB962C8B-B14F-4D97-AF65-F5344CB8AC3E}">
        <p14:creationId xmlns:p14="http://schemas.microsoft.com/office/powerpoint/2010/main" val="2620366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80FAF4-5ACA-44D6-9CFA-CDDEB78F9E1E}"/>
              </a:ext>
            </a:extLst>
          </p:cNvPr>
          <p:cNvSpPr txBox="1"/>
          <p:nvPr/>
        </p:nvSpPr>
        <p:spPr>
          <a:xfrm>
            <a:off x="5137826" y="929341"/>
            <a:ext cx="3247402"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small" spc="0" normalizeH="0" baseline="0" noProof="0" dirty="0">
                <a:ln>
                  <a:noFill/>
                </a:ln>
                <a:solidFill>
                  <a:srgbClr val="FF0000"/>
                </a:solidFill>
                <a:effectLst/>
                <a:uLnTx/>
                <a:uFillTx/>
                <a:latin typeface="Impact" panose="020B0806030902050204" pitchFamily="34" charset="0"/>
                <a:ea typeface="+mn-ea"/>
                <a:cs typeface="+mn-cs"/>
              </a:rPr>
              <a:t>Romans 1:19-22</a:t>
            </a:r>
          </a:p>
        </p:txBody>
      </p:sp>
      <p:pic>
        <p:nvPicPr>
          <p:cNvPr id="3" name="Picture 2">
            <a:extLst>
              <a:ext uri="{FF2B5EF4-FFF2-40B4-BE49-F238E27FC236}">
                <a16:creationId xmlns:a16="http://schemas.microsoft.com/office/drawing/2014/main" id="{D1B1C0F1-7F1F-45C2-9C21-BD666AB1C4E4}"/>
              </a:ext>
            </a:extLst>
          </p:cNvPr>
          <p:cNvPicPr>
            <a:picLocks noChangeAspect="1"/>
          </p:cNvPicPr>
          <p:nvPr/>
        </p:nvPicPr>
        <p:blipFill>
          <a:blip r:embed="rId2"/>
          <a:stretch>
            <a:fillRect/>
          </a:stretch>
        </p:blipFill>
        <p:spPr>
          <a:xfrm>
            <a:off x="2608977" y="1384184"/>
            <a:ext cx="8565160" cy="5388666"/>
          </a:xfrm>
          <a:prstGeom prst="rect">
            <a:avLst/>
          </a:prstGeom>
        </p:spPr>
      </p:pic>
      <p:sp>
        <p:nvSpPr>
          <p:cNvPr id="4" name="TextBox 3">
            <a:extLst>
              <a:ext uri="{FF2B5EF4-FFF2-40B4-BE49-F238E27FC236}">
                <a16:creationId xmlns:a16="http://schemas.microsoft.com/office/drawing/2014/main" id="{1846E1EF-754E-445A-8D6F-9CF52E05A581}"/>
              </a:ext>
            </a:extLst>
          </p:cNvPr>
          <p:cNvSpPr txBox="1"/>
          <p:nvPr/>
        </p:nvSpPr>
        <p:spPr>
          <a:xfrm>
            <a:off x="3590488" y="1618376"/>
            <a:ext cx="6551801" cy="4524315"/>
          </a:xfrm>
          <a:prstGeom prst="rect">
            <a:avLst/>
          </a:prstGeom>
          <a:noFill/>
        </p:spPr>
        <p:txBody>
          <a:bodyPr wrap="square" rtlCol="0">
            <a:spAutoFit/>
          </a:bodyPr>
          <a:lstStyle/>
          <a:p>
            <a:pPr lvl="0" algn="ctr"/>
            <a:r>
              <a:rPr lang="en-US" sz="2400" dirty="0">
                <a:solidFill>
                  <a:srgbClr val="000000"/>
                </a:solidFill>
                <a:latin typeface="Georgia" panose="02040502050405020303" pitchFamily="18" charset="0"/>
              </a:rPr>
              <a:t>“Because what may be known of God is manifest in them, for God has shown it to them. For since the creation of the world His invisible attributes are clearly seen, being understood by the things that are made, even His eternal power and Godhead, so that they are without excuse, because, although they knew God, they did not glorify Him as God,  nor were thankful, but became futile in their thoughts, and their foolish hearts were darkened. Professing to be wise, they became fools.”</a:t>
            </a:r>
            <a:endParaRPr kumimoji="0" lang="en-US" sz="2400" b="0" i="0" u="none" strike="noStrike" kern="1200" cap="none" spc="0" normalizeH="0" baseline="0" noProof="0" dirty="0">
              <a:ln>
                <a:noFill/>
              </a:ln>
              <a:solidFill>
                <a:srgbClr val="000000"/>
              </a:solidFill>
              <a:effectLst/>
              <a:uLnTx/>
              <a:uFillTx/>
              <a:latin typeface="Georgia" panose="02040502050405020303" pitchFamily="18" charset="0"/>
              <a:ea typeface="+mn-ea"/>
              <a:cs typeface="+mn-cs"/>
            </a:endParaRPr>
          </a:p>
        </p:txBody>
      </p:sp>
    </p:spTree>
    <p:extLst>
      <p:ext uri="{BB962C8B-B14F-4D97-AF65-F5344CB8AC3E}">
        <p14:creationId xmlns:p14="http://schemas.microsoft.com/office/powerpoint/2010/main" val="1710145871"/>
      </p:ext>
    </p:extLst>
  </p:cSld>
  <p:clrMapOvr>
    <a:masterClrMapping/>
  </p:clrMapOvr>
</p:sld>
</file>

<file path=ppt/theme/theme1.xml><?xml version="1.0" encoding="utf-8"?>
<a:theme xmlns:a="http://schemas.openxmlformats.org/drawingml/2006/main" name="DividendVTI">
  <a:themeElements>
    <a:clrScheme name="AnalogousFromLightSeedRightStep">
      <a:dk1>
        <a:srgbClr val="000000"/>
      </a:dk1>
      <a:lt1>
        <a:srgbClr val="FFFFFF"/>
      </a:lt1>
      <a:dk2>
        <a:srgbClr val="412624"/>
      </a:dk2>
      <a:lt2>
        <a:srgbClr val="E6E8E2"/>
      </a:lt2>
      <a:accent1>
        <a:srgbClr val="A996C6"/>
      </a:accent1>
      <a:accent2>
        <a:srgbClr val="AF7FBA"/>
      </a:accent2>
      <a:accent3>
        <a:srgbClr val="C593B9"/>
      </a:accent3>
      <a:accent4>
        <a:srgbClr val="BA7F94"/>
      </a:accent4>
      <a:accent5>
        <a:srgbClr val="C69996"/>
      </a:accent5>
      <a:accent6>
        <a:srgbClr val="BA9B7F"/>
      </a:accent6>
      <a:hlink>
        <a:srgbClr val="758A53"/>
      </a:hlink>
      <a:folHlink>
        <a:srgbClr val="7F7F7F"/>
      </a:folHlink>
    </a:clrScheme>
    <a:fontScheme name="Dividend">
      <a:majorFont>
        <a:latin typeface="Tw Cen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docProps/app.xml><?xml version="1.0" encoding="utf-8"?>
<Properties xmlns="http://schemas.openxmlformats.org/officeDocument/2006/extended-properties" xmlns:vt="http://schemas.openxmlformats.org/officeDocument/2006/docPropsVTypes">
  <TotalTime>126</TotalTime>
  <Words>2160</Words>
  <Application>Microsoft Office PowerPoint</Application>
  <PresentationFormat>Widescreen</PresentationFormat>
  <Paragraphs>129</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Elephant</vt:lpstr>
      <vt:lpstr>Georgia</vt:lpstr>
      <vt:lpstr>Impact</vt:lpstr>
      <vt:lpstr>Tw Cen MT</vt:lpstr>
      <vt:lpstr>Wingdings 2</vt:lpstr>
      <vt:lpstr>DividendVTI</vt:lpstr>
      <vt:lpstr>The Grace  of God</vt:lpstr>
      <vt:lpstr>Introduction</vt:lpstr>
      <vt:lpstr>PowerPoint Presentation</vt:lpstr>
      <vt:lpstr>PowerPoint Presentation</vt:lpstr>
      <vt:lpstr>PowerPoint Presentation</vt:lpstr>
      <vt:lpstr>PowerPoint Presentation</vt:lpstr>
      <vt:lpstr>God Wants Us to Feel After Him— Find Him</vt:lpstr>
      <vt:lpstr>PowerPoint Presentation</vt:lpstr>
      <vt:lpstr>PowerPoint Presentation</vt:lpstr>
      <vt:lpstr>God Wants Us to Glorify Him  and Be Thankful</vt:lpstr>
      <vt:lpstr>God Wants Us to Glorify Him  and Be Thankful</vt:lpstr>
      <vt:lpstr>PowerPoint Presentation</vt:lpstr>
      <vt:lpstr>PowerPoint Presentation</vt:lpstr>
      <vt:lpstr>God Wants Us to Love Him With  All Our Heart</vt:lpstr>
      <vt:lpstr>God Wants Us to Love Him with  all our heart</vt:lpstr>
      <vt:lpstr>PowerPoint Presentation</vt:lpstr>
      <vt:lpstr>God Wants Us to Fulfill His  Purpose for Man</vt:lpstr>
      <vt:lpstr>God Wants Us to Fulfill His  Purpose for Man</vt:lpstr>
      <vt:lpstr>God Wants Us to Partake of the  Divine Nature</vt:lpstr>
      <vt:lpstr>God Wants Us to Partake of the  Divine Nature</vt:lpstr>
      <vt:lpstr>God Wants Us to Partake of the  Divine Nature</vt:lpstr>
      <vt:lpstr>God Wants Us to Partake of the  Divine Nature</vt:lpstr>
      <vt:lpstr>God Wants Us to Partake of the  Divine Nature</vt:lpstr>
      <vt:lpstr>God Wants Us to Partake of the  Divine Nature</vt:lpstr>
      <vt:lpstr>God Wants Me!!!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Grace  of God</dc:title>
  <dc:creator>Keith Greer</dc:creator>
  <cp:lastModifiedBy>Keith Greer</cp:lastModifiedBy>
  <cp:revision>18</cp:revision>
  <dcterms:created xsi:type="dcterms:W3CDTF">2020-02-11T21:36:45Z</dcterms:created>
  <dcterms:modified xsi:type="dcterms:W3CDTF">2020-02-12T19:25:21Z</dcterms:modified>
</cp:coreProperties>
</file>