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3"/>
  </p:notesMasterIdLst>
  <p:sldIdLst>
    <p:sldId id="505" r:id="rId2"/>
    <p:sldId id="521" r:id="rId3"/>
    <p:sldId id="522" r:id="rId4"/>
    <p:sldId id="523" r:id="rId5"/>
    <p:sldId id="524" r:id="rId6"/>
    <p:sldId id="525" r:id="rId7"/>
    <p:sldId id="526" r:id="rId8"/>
    <p:sldId id="527" r:id="rId9"/>
    <p:sldId id="528" r:id="rId10"/>
    <p:sldId id="529" r:id="rId11"/>
    <p:sldId id="52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68" d="100"/>
          <a:sy n="68" d="100"/>
        </p:scale>
        <p:origin x="51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9/19/2021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c98a5aa56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ec98a5aa56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ec98a5aa56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ec98a5aa56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ec98a5aa5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ec98a5aa5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ec98a5aa56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ec98a5aa56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ec98a5aa56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ec98a5aa56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ec98a5aa56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ec98a5aa56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ec98a5aa56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ec98a5aa56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ec98a5aa56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ec98a5aa56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422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9/19/2021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73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17263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21"/>
          <p:cNvSpPr txBox="1">
            <a:spLocks noGrp="1"/>
          </p:cNvSpPr>
          <p:nvPr>
            <p:ph type="body" idx="4294967295"/>
          </p:nvPr>
        </p:nvSpPr>
        <p:spPr>
          <a:xfrm>
            <a:off x="311700" y="340725"/>
            <a:ext cx="85206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82" b="1" u="sng">
                <a:solidFill>
                  <a:schemeClr val="dk1"/>
                </a:solidFill>
              </a:rPr>
              <a:t>Our Lesson</a:t>
            </a:r>
            <a:endParaRPr sz="3982" b="1" u="sng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endParaRPr sz="2500">
              <a:solidFill>
                <a:schemeClr val="dk1"/>
              </a:solidFill>
            </a:endParaRPr>
          </a:p>
        </p:txBody>
      </p:sp>
      <p:sp>
        <p:nvSpPr>
          <p:cNvPr id="129" name="Google Shape;129;p21"/>
          <p:cNvSpPr txBox="1">
            <a:spLocks noGrp="1"/>
          </p:cNvSpPr>
          <p:nvPr>
            <p:ph type="body" idx="4294967295"/>
          </p:nvPr>
        </p:nvSpPr>
        <p:spPr>
          <a:xfrm>
            <a:off x="311700" y="1212725"/>
            <a:ext cx="8520600" cy="147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 b="1" u="sng">
                <a:solidFill>
                  <a:schemeClr val="dk1"/>
                </a:solidFill>
              </a:rPr>
              <a:t>God is a jealous God</a:t>
            </a:r>
            <a:endParaRPr sz="2600" b="1" u="sng">
              <a:solidFill>
                <a:schemeClr val="dk1"/>
              </a:solidFill>
            </a:endParaRPr>
          </a:p>
          <a:p>
            <a:pPr marL="914400" lvl="1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○"/>
            </a:pPr>
            <a:r>
              <a:rPr lang="en" sz="2600">
                <a:solidFill>
                  <a:schemeClr val="dk1"/>
                </a:solidFill>
              </a:rPr>
              <a:t>Exodus 20:4-5; 34:12-14; Psalm 135:4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</p:txBody>
      </p:sp>
      <p:sp>
        <p:nvSpPr>
          <p:cNvPr id="130" name="Google Shape;130;p21"/>
          <p:cNvSpPr txBox="1">
            <a:spLocks noGrp="1"/>
          </p:cNvSpPr>
          <p:nvPr>
            <p:ph type="body" idx="4294967295"/>
          </p:nvPr>
        </p:nvSpPr>
        <p:spPr>
          <a:xfrm>
            <a:off x="311700" y="2439300"/>
            <a:ext cx="8520600" cy="181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 b="1" u="sng">
                <a:solidFill>
                  <a:schemeClr val="dk1"/>
                </a:solidFill>
              </a:rPr>
              <a:t>God does not ask for the impossible</a:t>
            </a:r>
            <a:endParaRPr sz="2600" b="1" u="sng">
              <a:solidFill>
                <a:schemeClr val="dk1"/>
              </a:solidFill>
            </a:endParaRPr>
          </a:p>
          <a:p>
            <a:pPr marL="914400" lvl="1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○"/>
            </a:pPr>
            <a:r>
              <a:rPr lang="en" sz="2600">
                <a:solidFill>
                  <a:schemeClr val="dk1"/>
                </a:solidFill>
              </a:rPr>
              <a:t>1 John 5:3; 1 Corinthians 10:13; </a:t>
            </a:r>
            <a:endParaRPr sz="2600">
              <a:solidFill>
                <a:schemeClr val="dk1"/>
              </a:solidFill>
            </a:endParaRPr>
          </a:p>
          <a:p>
            <a:pPr marL="914400" lvl="1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○"/>
            </a:pPr>
            <a:r>
              <a:rPr lang="en" sz="2600">
                <a:solidFill>
                  <a:schemeClr val="dk1"/>
                </a:solidFill>
              </a:rPr>
              <a:t>Matthew 19:24-26; 1 John 5:5; Romans 3:23-26</a:t>
            </a:r>
            <a:endParaRPr sz="2600">
              <a:solidFill>
                <a:schemeClr val="dk1"/>
              </a:solidFill>
            </a:endParaRPr>
          </a:p>
        </p:txBody>
      </p:sp>
      <p:sp>
        <p:nvSpPr>
          <p:cNvPr id="131" name="Google Shape;131;p21"/>
          <p:cNvSpPr txBox="1">
            <a:spLocks noGrp="1"/>
          </p:cNvSpPr>
          <p:nvPr>
            <p:ph type="body" idx="4294967295"/>
          </p:nvPr>
        </p:nvSpPr>
        <p:spPr>
          <a:xfrm>
            <a:off x="311700" y="5241650"/>
            <a:ext cx="8520600" cy="121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 b="1" u="sng">
                <a:solidFill>
                  <a:schemeClr val="dk1"/>
                </a:solidFill>
              </a:rPr>
              <a:t>God will punish disobedience</a:t>
            </a:r>
            <a:endParaRPr sz="2600" b="1" u="sng">
              <a:solidFill>
                <a:schemeClr val="dk1"/>
              </a:solidFill>
            </a:endParaRPr>
          </a:p>
          <a:p>
            <a:pPr marL="914400" lvl="1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○"/>
            </a:pPr>
            <a:r>
              <a:rPr lang="en" sz="2600">
                <a:solidFill>
                  <a:schemeClr val="dk1"/>
                </a:solidFill>
              </a:rPr>
              <a:t>2 Peter 3:7; 2 Corinthians 5:10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</p:txBody>
      </p:sp>
      <p:sp>
        <p:nvSpPr>
          <p:cNvPr id="132" name="Google Shape;132;p21"/>
          <p:cNvSpPr txBox="1">
            <a:spLocks noGrp="1"/>
          </p:cNvSpPr>
          <p:nvPr>
            <p:ph type="body" idx="4294967295"/>
          </p:nvPr>
        </p:nvSpPr>
        <p:spPr>
          <a:xfrm>
            <a:off x="311700" y="4015075"/>
            <a:ext cx="8520600" cy="1470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" sz="2600" b="1" u="sng">
                <a:solidFill>
                  <a:schemeClr val="dk1"/>
                </a:solidFill>
              </a:rPr>
              <a:t>God is patient</a:t>
            </a:r>
            <a:endParaRPr sz="2600" b="1" u="sng">
              <a:solidFill>
                <a:schemeClr val="dk1"/>
              </a:solidFill>
            </a:endParaRPr>
          </a:p>
          <a:p>
            <a:pPr marL="914400" lvl="1" indent="-3937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○"/>
            </a:pPr>
            <a:r>
              <a:rPr lang="en" sz="2600">
                <a:solidFill>
                  <a:schemeClr val="dk1"/>
                </a:solidFill>
              </a:rPr>
              <a:t>Jeremiah 35:14-15; 2:2-3; 2 Peter 3:9</a:t>
            </a:r>
            <a:endParaRPr sz="26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4003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body" idx="1"/>
          </p:nvPr>
        </p:nvSpPr>
        <p:spPr>
          <a:xfrm>
            <a:off x="311700" y="2852100"/>
            <a:ext cx="85206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6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600" b="1" dirty="0">
                <a:solidFill>
                  <a:schemeClr val="dk1"/>
                </a:solidFill>
              </a:rPr>
              <a:t>The Obedience of the Rechabites</a:t>
            </a:r>
            <a:endParaRPr sz="5600" b="1" dirty="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4000" dirty="0">
                <a:solidFill>
                  <a:schemeClr val="dk1"/>
                </a:solidFill>
              </a:rPr>
              <a:t>Jeremiah 35</a:t>
            </a:r>
            <a:endParaRPr sz="4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2274300" y="190425"/>
            <a:ext cx="4595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u="sng"/>
              <a:t>The Kenites (Rechabites)</a:t>
            </a:r>
            <a:endParaRPr sz="2200" b="1" u="sng"/>
          </a:p>
        </p:txBody>
      </p:sp>
      <p:sp>
        <p:nvSpPr>
          <p:cNvPr id="5" name="Google Shape;59;p14">
            <a:extLst>
              <a:ext uri="{FF2B5EF4-FFF2-40B4-BE49-F238E27FC236}">
                <a16:creationId xmlns:a16="http://schemas.microsoft.com/office/drawing/2014/main" id="{50D0D50A-92D6-45F2-9C9F-7077C4FBD326}"/>
              </a:ext>
            </a:extLst>
          </p:cNvPr>
          <p:cNvSpPr txBox="1"/>
          <p:nvPr/>
        </p:nvSpPr>
        <p:spPr>
          <a:xfrm>
            <a:off x="2274300" y="190425"/>
            <a:ext cx="4595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 b="1" u="sng" dirty="0">
                <a:solidFill>
                  <a:schemeClr val="bg1"/>
                </a:solidFill>
              </a:rPr>
              <a:t>The Kenites (Rechabites)</a:t>
            </a:r>
            <a:endParaRPr sz="2200" b="1" u="sng" dirty="0">
              <a:solidFill>
                <a:schemeClr val="bg1"/>
              </a:solidFill>
            </a:endParaRPr>
          </a:p>
        </p:txBody>
      </p:sp>
      <p:sp>
        <p:nvSpPr>
          <p:cNvPr id="6" name="Google Shape;60;p14">
            <a:extLst>
              <a:ext uri="{FF2B5EF4-FFF2-40B4-BE49-F238E27FC236}">
                <a16:creationId xmlns:a16="http://schemas.microsoft.com/office/drawing/2014/main" id="{C9942F6E-D83D-4CA5-AA96-FA9E6A8DA488}"/>
              </a:ext>
            </a:extLst>
          </p:cNvPr>
          <p:cNvSpPr txBox="1"/>
          <p:nvPr/>
        </p:nvSpPr>
        <p:spPr>
          <a:xfrm>
            <a:off x="364950" y="713625"/>
            <a:ext cx="8414100" cy="6109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dirty="0">
                <a:solidFill>
                  <a:schemeClr val="bg1"/>
                </a:solidFill>
              </a:rPr>
              <a:t>A nomadic people that lived during the time of ancient Israel.</a:t>
            </a:r>
            <a:endParaRPr sz="2200" dirty="0">
              <a:solidFill>
                <a:schemeClr val="bg1"/>
              </a:solidFill>
            </a:endParaRPr>
          </a:p>
          <a:p>
            <a:pPr marL="457200" lvl="0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dirty="0">
                <a:solidFill>
                  <a:schemeClr val="bg1"/>
                </a:solidFill>
              </a:rPr>
              <a:t>They dwelt in tents and lived among the people of Israel from the time of the Exodus to the conquest. (Judges 1:16)</a:t>
            </a:r>
            <a:endParaRPr sz="2200" dirty="0">
              <a:solidFill>
                <a:schemeClr val="bg1"/>
              </a:solidFill>
            </a:endParaRPr>
          </a:p>
          <a:p>
            <a:pPr marL="457200" lvl="0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dirty="0">
                <a:solidFill>
                  <a:schemeClr val="bg1"/>
                </a:solidFill>
              </a:rPr>
              <a:t>They were on friendly terms with Israel during the time of Deborah, Saul, and David. (1 Samuel 15:6)</a:t>
            </a:r>
            <a:endParaRPr sz="2200" dirty="0">
              <a:solidFill>
                <a:schemeClr val="bg1"/>
              </a:solidFill>
            </a:endParaRPr>
          </a:p>
          <a:p>
            <a:pPr marL="457200" lvl="0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 dirty="0">
                <a:solidFill>
                  <a:schemeClr val="bg1"/>
                </a:solidFill>
              </a:rPr>
              <a:t>Kenites mentioned in the bible include:</a:t>
            </a:r>
            <a:endParaRPr sz="2200" dirty="0">
              <a:solidFill>
                <a:schemeClr val="bg1"/>
              </a:solidFill>
            </a:endParaRPr>
          </a:p>
          <a:p>
            <a:pPr marL="914400" lvl="1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 b="1" dirty="0">
                <a:solidFill>
                  <a:schemeClr val="bg1"/>
                </a:solidFill>
              </a:rPr>
              <a:t>Jethro</a:t>
            </a:r>
            <a:r>
              <a:rPr lang="en" sz="2200" dirty="0">
                <a:solidFill>
                  <a:schemeClr val="bg1"/>
                </a:solidFill>
              </a:rPr>
              <a:t>, father in law of Moses (Judges 1:16) </a:t>
            </a:r>
            <a:endParaRPr sz="2200" dirty="0">
              <a:solidFill>
                <a:schemeClr val="bg1"/>
              </a:solidFill>
            </a:endParaRPr>
          </a:p>
          <a:p>
            <a:pPr marL="914400" lvl="1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 b="1" dirty="0">
                <a:solidFill>
                  <a:schemeClr val="bg1"/>
                </a:solidFill>
              </a:rPr>
              <a:t>Heber</a:t>
            </a:r>
            <a:r>
              <a:rPr lang="en" sz="2200" dirty="0">
                <a:solidFill>
                  <a:schemeClr val="bg1"/>
                </a:solidFill>
              </a:rPr>
              <a:t>, husband of Jael (Judges 4:17)</a:t>
            </a:r>
            <a:endParaRPr sz="2200" dirty="0">
              <a:solidFill>
                <a:schemeClr val="bg1"/>
              </a:solidFill>
            </a:endParaRPr>
          </a:p>
          <a:p>
            <a:pPr marL="914400" lvl="1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 b="1" dirty="0">
                <a:solidFill>
                  <a:schemeClr val="bg1"/>
                </a:solidFill>
              </a:rPr>
              <a:t>Rechab</a:t>
            </a:r>
            <a:r>
              <a:rPr lang="en" sz="2200" dirty="0">
                <a:solidFill>
                  <a:schemeClr val="bg1"/>
                </a:solidFill>
              </a:rPr>
              <a:t>, ancestor of the Rechabites</a:t>
            </a:r>
            <a:endParaRPr sz="2200" dirty="0">
              <a:solidFill>
                <a:schemeClr val="bg1"/>
              </a:solidFill>
            </a:endParaRPr>
          </a:p>
          <a:p>
            <a:pPr marL="914400" lvl="1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○"/>
            </a:pPr>
            <a:r>
              <a:rPr lang="en" sz="2200" b="1" dirty="0">
                <a:solidFill>
                  <a:schemeClr val="bg1"/>
                </a:solidFill>
              </a:rPr>
              <a:t>Jehonadab (or Jonadab)</a:t>
            </a:r>
            <a:r>
              <a:rPr lang="en" sz="2200" dirty="0">
                <a:solidFill>
                  <a:schemeClr val="bg1"/>
                </a:solidFill>
              </a:rPr>
              <a:t>, son of Rechab</a:t>
            </a:r>
            <a:endParaRPr sz="2200" dirty="0">
              <a:solidFill>
                <a:schemeClr val="bg1"/>
              </a:solidFill>
            </a:endParaRPr>
          </a:p>
          <a:p>
            <a:pPr marL="1371600" lvl="2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" sz="2200" dirty="0">
                <a:solidFill>
                  <a:schemeClr val="bg1"/>
                </a:solidFill>
              </a:rPr>
              <a:t>Spiritual “father” of the Rechabites</a:t>
            </a:r>
            <a:endParaRPr sz="2200" dirty="0">
              <a:solidFill>
                <a:schemeClr val="bg1"/>
              </a:solidFill>
            </a:endParaRPr>
          </a:p>
          <a:p>
            <a:pPr marL="1371600" lvl="2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" sz="2200" dirty="0">
                <a:solidFill>
                  <a:schemeClr val="bg1"/>
                </a:solidFill>
              </a:rPr>
              <a:t>Alive during the reign of King Jehu (~842 B.C.)</a:t>
            </a:r>
            <a:endParaRPr sz="2200" dirty="0">
              <a:solidFill>
                <a:schemeClr val="bg1"/>
              </a:solidFill>
            </a:endParaRPr>
          </a:p>
          <a:p>
            <a:pPr marL="1371600" lvl="2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" sz="2200" dirty="0">
                <a:solidFill>
                  <a:schemeClr val="bg1"/>
                </a:solidFill>
              </a:rPr>
              <a:t>Events of Jer. 35 occur during Jehoiakim (~570 B.C.)</a:t>
            </a:r>
            <a:endParaRPr sz="2200" dirty="0">
              <a:solidFill>
                <a:schemeClr val="bg1"/>
              </a:solidFill>
            </a:endParaRPr>
          </a:p>
          <a:p>
            <a:pPr marL="1371600" lvl="2" indent="-3683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2200"/>
              <a:buChar char="■"/>
            </a:pPr>
            <a:r>
              <a:rPr lang="en" sz="2200" dirty="0">
                <a:solidFill>
                  <a:schemeClr val="bg1"/>
                </a:solidFill>
              </a:rPr>
              <a:t>~270 years have passed since Jonadab</a:t>
            </a:r>
            <a:endParaRPr sz="2200" dirty="0">
              <a:solidFill>
                <a:schemeClr val="bg1"/>
              </a:solidFill>
            </a:endParaRPr>
          </a:p>
        </p:txBody>
      </p:sp>
      <p:sp>
        <p:nvSpPr>
          <p:cNvPr id="7" name="Google Shape;61;p14">
            <a:extLst>
              <a:ext uri="{FF2B5EF4-FFF2-40B4-BE49-F238E27FC236}">
                <a16:creationId xmlns:a16="http://schemas.microsoft.com/office/drawing/2014/main" id="{99073C84-225F-41A5-BFB1-FBA80F1CB25D}"/>
              </a:ext>
            </a:extLst>
          </p:cNvPr>
          <p:cNvSpPr/>
          <p:nvPr/>
        </p:nvSpPr>
        <p:spPr>
          <a:xfrm>
            <a:off x="6651950" y="4545050"/>
            <a:ext cx="364800" cy="3435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D96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4294967295"/>
          </p:nvPr>
        </p:nvSpPr>
        <p:spPr>
          <a:xfrm>
            <a:off x="311700" y="340725"/>
            <a:ext cx="85206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82" b="1" u="sng">
                <a:solidFill>
                  <a:schemeClr val="dk1"/>
                </a:solidFill>
              </a:rPr>
              <a:t>The Test</a:t>
            </a:r>
            <a:endParaRPr sz="3982" b="1" u="sng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>
                <a:solidFill>
                  <a:schemeClr val="dk1"/>
                </a:solidFill>
              </a:rPr>
              <a:t>Jeremiah 35:1-5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4294967295"/>
          </p:nvPr>
        </p:nvSpPr>
        <p:spPr>
          <a:xfrm>
            <a:off x="311700" y="1770850"/>
            <a:ext cx="8520600" cy="452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 Lord talks to Jeremiah and gives him a task.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Jeremiah is to gather the Rechabites to the House of the Lord.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Once there, he is to offer them wine to drink.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Jeremiah obeys, bringing “the whole house of the Rechabites” into the House of the Lord for this test.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Jeremiah sets pitchers of wine with cups before the Rechabites and offers it to them to drink.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This is intended to be a public ceremony.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body" idx="4294967295"/>
          </p:nvPr>
        </p:nvSpPr>
        <p:spPr>
          <a:xfrm>
            <a:off x="311700" y="340725"/>
            <a:ext cx="85206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82" b="1" u="sng">
                <a:solidFill>
                  <a:schemeClr val="dk1"/>
                </a:solidFill>
              </a:rPr>
              <a:t>The Reaction</a:t>
            </a:r>
            <a:endParaRPr sz="3982" b="1" u="sng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>
                <a:solidFill>
                  <a:schemeClr val="dk1"/>
                </a:solidFill>
              </a:rPr>
              <a:t>Jeremiah 35:6-11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75" name="Google Shape;75;p16"/>
          <p:cNvSpPr txBox="1">
            <a:spLocks noGrp="1"/>
          </p:cNvSpPr>
          <p:nvPr>
            <p:ph type="body" idx="4294967295"/>
          </p:nvPr>
        </p:nvSpPr>
        <p:spPr>
          <a:xfrm>
            <a:off x="311700" y="1824500"/>
            <a:ext cx="8520600" cy="447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 Rechabites answer that they will drink no wine, per the commandments of their ancestors.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They cite Jonadab, son of Rechab (their patriarch), as the source of this command not to partake of the wine.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They go on to specify other commands given from Jonadab that they have followed, including building no homes, growing no crops, and dwelling in tents.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They claim they have obeyed those commands, as evident by their response to this test.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7"/>
          <p:cNvSpPr txBox="1">
            <a:spLocks noGrp="1"/>
          </p:cNvSpPr>
          <p:nvPr>
            <p:ph type="body" idx="4294967295"/>
          </p:nvPr>
        </p:nvSpPr>
        <p:spPr>
          <a:xfrm>
            <a:off x="311700" y="340725"/>
            <a:ext cx="85206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82" b="1" u="sng">
                <a:solidFill>
                  <a:schemeClr val="dk1"/>
                </a:solidFill>
              </a:rPr>
              <a:t>The Comparison</a:t>
            </a:r>
            <a:endParaRPr sz="3982" b="1" u="sng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>
                <a:solidFill>
                  <a:schemeClr val="dk1"/>
                </a:solidFill>
              </a:rPr>
              <a:t>Jeremiah 35:12-16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4294967295"/>
          </p:nvPr>
        </p:nvSpPr>
        <p:spPr>
          <a:xfrm>
            <a:off x="311700" y="1899625"/>
            <a:ext cx="8520600" cy="440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 Rechabites had listened to the commandments of their leader, Judah had not listened to the commandments of their Leader.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 commandments of Jonadab have been delivered once and kept for centuries. The commandments of the Lord had not been kept, though He reminded them time and time again.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 word of Jonadab, a man, had been obeyed. The word of the Almighty God had not. 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8"/>
          <p:cNvSpPr txBox="1">
            <a:spLocks noGrp="1"/>
          </p:cNvSpPr>
          <p:nvPr>
            <p:ph type="body" idx="4294967295"/>
          </p:nvPr>
        </p:nvSpPr>
        <p:spPr>
          <a:xfrm>
            <a:off x="311700" y="340725"/>
            <a:ext cx="85206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82" b="1" u="sng">
                <a:solidFill>
                  <a:schemeClr val="dk1"/>
                </a:solidFill>
              </a:rPr>
              <a:t>Judah’s Punishment</a:t>
            </a:r>
            <a:endParaRPr sz="3982" b="1" u="sng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>
                <a:solidFill>
                  <a:schemeClr val="dk1"/>
                </a:solidFill>
              </a:rPr>
              <a:t>Jeremiah 35:17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89" name="Google Shape;89;p18"/>
          <p:cNvSpPr txBox="1">
            <a:spLocks noGrp="1"/>
          </p:cNvSpPr>
          <p:nvPr>
            <p:ph type="body" idx="4294967295"/>
          </p:nvPr>
        </p:nvSpPr>
        <p:spPr>
          <a:xfrm>
            <a:off x="311700" y="1803050"/>
            <a:ext cx="8520600" cy="449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“Therefore”</a:t>
            </a:r>
            <a:endParaRPr sz="2500">
              <a:solidFill>
                <a:schemeClr val="dk1"/>
              </a:solidFill>
            </a:endParaRPr>
          </a:p>
          <a:p>
            <a:pPr marL="914400" lvl="1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</a:pPr>
            <a:r>
              <a:rPr lang="en" sz="2500">
                <a:solidFill>
                  <a:schemeClr val="dk1"/>
                </a:solidFill>
              </a:rPr>
              <a:t>Because of Judah’s disobedience to something the Lord has just proven can be done…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 Lord will bring disaster on Judah and its inhabitants.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This disaster has been pronounced against Judah for a long time coming, it will now come to fruition due to their disobedience.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9"/>
          <p:cNvPicPr preferRelativeResize="0"/>
          <p:nvPr/>
        </p:nvPicPr>
        <p:blipFill rotWithShape="1">
          <a:blip r:embed="rId3">
            <a:alphaModFix/>
          </a:blip>
          <a:srcRect l="7587"/>
          <a:stretch/>
        </p:blipFill>
        <p:spPr>
          <a:xfrm>
            <a:off x="1" y="157125"/>
            <a:ext cx="7039025" cy="655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9"/>
          <p:cNvSpPr txBox="1"/>
          <p:nvPr/>
        </p:nvSpPr>
        <p:spPr>
          <a:xfrm>
            <a:off x="7813950" y="3431400"/>
            <a:ext cx="11001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CC0000"/>
                </a:solidFill>
              </a:rPr>
              <a:t>Jonadab</a:t>
            </a:r>
            <a:endParaRPr sz="1000">
              <a:solidFill>
                <a:srgbClr val="CC0000"/>
              </a:solidFill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7813950" y="2693225"/>
            <a:ext cx="11001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CC0000"/>
                </a:solidFill>
              </a:rPr>
              <a:t>Rechabites</a:t>
            </a:r>
            <a:endParaRPr sz="1000" u="sng">
              <a:solidFill>
                <a:srgbClr val="CC0000"/>
              </a:solidFill>
            </a:endParaRPr>
          </a:p>
        </p:txBody>
      </p:sp>
      <p:sp>
        <p:nvSpPr>
          <p:cNvPr id="97" name="Google Shape;97;p19"/>
          <p:cNvSpPr txBox="1"/>
          <p:nvPr/>
        </p:nvSpPr>
        <p:spPr>
          <a:xfrm>
            <a:off x="7812750" y="3019425"/>
            <a:ext cx="11001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CC0000"/>
                </a:solidFill>
              </a:rPr>
              <a:t>Rechab</a:t>
            </a:r>
            <a:endParaRPr sz="1000">
              <a:solidFill>
                <a:srgbClr val="CC0000"/>
              </a:solidFill>
            </a:endParaRPr>
          </a:p>
        </p:txBody>
      </p:sp>
      <p:cxnSp>
        <p:nvCxnSpPr>
          <p:cNvPr id="98" name="Google Shape;98;p19"/>
          <p:cNvCxnSpPr/>
          <p:nvPr/>
        </p:nvCxnSpPr>
        <p:spPr>
          <a:xfrm>
            <a:off x="8364000" y="3318750"/>
            <a:ext cx="0" cy="225300"/>
          </a:xfrm>
          <a:prstGeom prst="straightConnector1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99" name="Google Shape;99;p19"/>
          <p:cNvCxnSpPr/>
          <p:nvPr/>
        </p:nvCxnSpPr>
        <p:spPr>
          <a:xfrm flipH="1">
            <a:off x="8361600" y="3699750"/>
            <a:ext cx="2400" cy="3165300"/>
          </a:xfrm>
          <a:prstGeom prst="straightConnector1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stealth" w="med" len="med"/>
          </a:ln>
        </p:spPr>
      </p:cxnSp>
      <p:cxnSp>
        <p:nvCxnSpPr>
          <p:cNvPr id="100" name="Google Shape;100;p19"/>
          <p:cNvCxnSpPr/>
          <p:nvPr/>
        </p:nvCxnSpPr>
        <p:spPr>
          <a:xfrm>
            <a:off x="7332450" y="7200"/>
            <a:ext cx="0" cy="684840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01" name="Google Shape;101;p19"/>
          <p:cNvSpPr txBox="1"/>
          <p:nvPr/>
        </p:nvSpPr>
        <p:spPr>
          <a:xfrm>
            <a:off x="6782400" y="68525"/>
            <a:ext cx="1100100" cy="492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0000FF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FF"/>
                </a:solidFill>
              </a:rPr>
              <a:t>The Law </a:t>
            </a:r>
            <a:endParaRPr sz="1000">
              <a:solidFill>
                <a:srgbClr val="0000FF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FF"/>
                </a:solidFill>
              </a:rPr>
              <a:t>of the Lord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102" name="Google Shape;102;p19"/>
          <p:cNvSpPr txBox="1"/>
          <p:nvPr/>
        </p:nvSpPr>
        <p:spPr>
          <a:xfrm>
            <a:off x="7950300" y="3815563"/>
            <a:ext cx="827400" cy="4926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rgbClr val="CC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C0000"/>
                </a:solidFill>
              </a:rPr>
              <a:t>The law of Jonadab</a:t>
            </a:r>
            <a:endParaRPr sz="900">
              <a:solidFill>
                <a:srgbClr val="CC0000"/>
              </a:solidFill>
            </a:endParaRPr>
          </a:p>
        </p:txBody>
      </p:sp>
      <p:cxnSp>
        <p:nvCxnSpPr>
          <p:cNvPr id="103" name="Google Shape;103;p19"/>
          <p:cNvCxnSpPr/>
          <p:nvPr/>
        </p:nvCxnSpPr>
        <p:spPr>
          <a:xfrm rot="10800000">
            <a:off x="6010375" y="5067300"/>
            <a:ext cx="1317300" cy="72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04" name="Google Shape;104;p19"/>
          <p:cNvSpPr txBox="1"/>
          <p:nvPr/>
        </p:nvSpPr>
        <p:spPr>
          <a:xfrm>
            <a:off x="6092725" y="4612800"/>
            <a:ext cx="1152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0000FF"/>
                </a:solidFill>
              </a:rPr>
              <a:t>Isaiah prophesies Judah’s demise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105" name="Google Shape;105;p19"/>
          <p:cNvSpPr/>
          <p:nvPr/>
        </p:nvSpPr>
        <p:spPr>
          <a:xfrm>
            <a:off x="4510150" y="6072175"/>
            <a:ext cx="695400" cy="143100"/>
          </a:xfrm>
          <a:prstGeom prst="rect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9"/>
          <p:cNvSpPr/>
          <p:nvPr/>
        </p:nvSpPr>
        <p:spPr>
          <a:xfrm>
            <a:off x="8689025" y="3536850"/>
            <a:ext cx="148800" cy="1431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D96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19"/>
          <p:cNvSpPr txBox="1"/>
          <p:nvPr/>
        </p:nvSpPr>
        <p:spPr>
          <a:xfrm>
            <a:off x="7158500" y="5831725"/>
            <a:ext cx="1360200" cy="523200"/>
          </a:xfrm>
          <a:prstGeom prst="rect">
            <a:avLst/>
          </a:prstGeom>
          <a:solidFill>
            <a:srgbClr val="FCE5CD"/>
          </a:solidFill>
          <a:ln w="1905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u="sng">
                <a:solidFill>
                  <a:srgbClr val="CC0000"/>
                </a:solidFill>
              </a:rPr>
              <a:t>The Test</a:t>
            </a:r>
            <a:endParaRPr sz="1100" u="sng">
              <a:solidFill>
                <a:srgbClr val="CC00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CC0000"/>
                </a:solidFill>
              </a:rPr>
              <a:t>Jeremiah 35</a:t>
            </a:r>
            <a:endParaRPr sz="1100">
              <a:solidFill>
                <a:srgbClr val="CC0000"/>
              </a:solidFill>
            </a:endParaRPr>
          </a:p>
        </p:txBody>
      </p:sp>
      <p:cxnSp>
        <p:nvCxnSpPr>
          <p:cNvPr id="108" name="Google Shape;108;p19"/>
          <p:cNvCxnSpPr>
            <a:endCxn id="96" idx="0"/>
          </p:cNvCxnSpPr>
          <p:nvPr/>
        </p:nvCxnSpPr>
        <p:spPr>
          <a:xfrm>
            <a:off x="8361600" y="2525"/>
            <a:ext cx="2400" cy="2690700"/>
          </a:xfrm>
          <a:prstGeom prst="straightConnector1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stealth" w="med" len="med"/>
          </a:ln>
        </p:spPr>
      </p:cxnSp>
      <p:sp>
        <p:nvSpPr>
          <p:cNvPr id="109" name="Google Shape;109;p19"/>
          <p:cNvSpPr/>
          <p:nvPr/>
        </p:nvSpPr>
        <p:spPr>
          <a:xfrm>
            <a:off x="0" y="225375"/>
            <a:ext cx="3294900" cy="772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9"/>
          <p:cNvSpPr/>
          <p:nvPr/>
        </p:nvSpPr>
        <p:spPr>
          <a:xfrm>
            <a:off x="0" y="2598225"/>
            <a:ext cx="2661600" cy="213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19"/>
          <p:cNvSpPr/>
          <p:nvPr/>
        </p:nvSpPr>
        <p:spPr>
          <a:xfrm>
            <a:off x="3171813" y="3503525"/>
            <a:ext cx="695400" cy="143100"/>
          </a:xfrm>
          <a:prstGeom prst="rect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2" name="Google Shape;112;p19"/>
          <p:cNvCxnSpPr/>
          <p:nvPr/>
        </p:nvCxnSpPr>
        <p:spPr>
          <a:xfrm>
            <a:off x="4667250" y="3638550"/>
            <a:ext cx="9600" cy="2367000"/>
          </a:xfrm>
          <a:prstGeom prst="straightConnector1">
            <a:avLst/>
          </a:prstGeom>
          <a:noFill/>
          <a:ln w="19050" cap="flat" cmpd="sng">
            <a:solidFill>
              <a:srgbClr val="CC0000"/>
            </a:solidFill>
            <a:prstDash val="dot"/>
            <a:round/>
            <a:headEnd type="stealth" w="med" len="med"/>
            <a:tailEnd type="triangle" w="med" len="med"/>
          </a:ln>
        </p:spPr>
      </p:cxnSp>
      <p:cxnSp>
        <p:nvCxnSpPr>
          <p:cNvPr id="113" name="Google Shape;113;p19"/>
          <p:cNvCxnSpPr/>
          <p:nvPr/>
        </p:nvCxnSpPr>
        <p:spPr>
          <a:xfrm>
            <a:off x="4541100" y="3638550"/>
            <a:ext cx="261900" cy="0"/>
          </a:xfrm>
          <a:prstGeom prst="straightConnector1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4" name="Google Shape;114;p19"/>
          <p:cNvCxnSpPr/>
          <p:nvPr/>
        </p:nvCxnSpPr>
        <p:spPr>
          <a:xfrm>
            <a:off x="4541100" y="5986475"/>
            <a:ext cx="261900" cy="0"/>
          </a:xfrm>
          <a:prstGeom prst="straightConnector1">
            <a:avLst/>
          </a:prstGeom>
          <a:noFill/>
          <a:ln w="19050" cap="flat" cmpd="sng">
            <a:solidFill>
              <a:srgbClr val="CC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5" name="Google Shape;115;p19"/>
          <p:cNvSpPr txBox="1"/>
          <p:nvPr/>
        </p:nvSpPr>
        <p:spPr>
          <a:xfrm>
            <a:off x="4258350" y="4566625"/>
            <a:ext cx="827400" cy="3387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rgbClr val="CC0000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CC0000"/>
                </a:solidFill>
              </a:rPr>
              <a:t>~270 years</a:t>
            </a:r>
            <a:endParaRPr sz="100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20"/>
          <p:cNvSpPr txBox="1">
            <a:spLocks noGrp="1"/>
          </p:cNvSpPr>
          <p:nvPr>
            <p:ph type="body" idx="4294967295"/>
          </p:nvPr>
        </p:nvSpPr>
        <p:spPr>
          <a:xfrm>
            <a:off x="311700" y="340725"/>
            <a:ext cx="8520600" cy="1153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82" b="1" u="sng">
                <a:solidFill>
                  <a:schemeClr val="dk1"/>
                </a:solidFill>
              </a:rPr>
              <a:t>The Rechabites Blessing</a:t>
            </a:r>
            <a:endParaRPr sz="3982" b="1" u="sng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500">
                <a:solidFill>
                  <a:schemeClr val="dk1"/>
                </a:solidFill>
              </a:rPr>
              <a:t>Jeremiah 35:18-19</a:t>
            </a:r>
            <a:endParaRPr sz="2500">
              <a:solidFill>
                <a:schemeClr val="dk1"/>
              </a:solidFill>
            </a:endParaRPr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4294967295"/>
          </p:nvPr>
        </p:nvSpPr>
        <p:spPr>
          <a:xfrm>
            <a:off x="311700" y="1770850"/>
            <a:ext cx="8520600" cy="481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“But to the house of the Rechabites…” </a:t>
            </a:r>
            <a:endParaRPr sz="2500">
              <a:solidFill>
                <a:schemeClr val="dk1"/>
              </a:solidFill>
            </a:endParaRPr>
          </a:p>
          <a:p>
            <a:pPr marL="914400" lvl="1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</a:pPr>
            <a:r>
              <a:rPr lang="en" sz="2500">
                <a:solidFill>
                  <a:schemeClr val="dk1"/>
                </a:solidFill>
              </a:rPr>
              <a:t>Because of their obedience that was just shown in this test, they will be blessed.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Not just any obedience. God points out the </a:t>
            </a:r>
            <a:r>
              <a:rPr lang="en" sz="2500" i="1">
                <a:solidFill>
                  <a:schemeClr val="dk1"/>
                </a:solidFill>
              </a:rPr>
              <a:t>totality</a:t>
            </a:r>
            <a:r>
              <a:rPr lang="en" sz="2500">
                <a:solidFill>
                  <a:schemeClr val="dk1"/>
                </a:solidFill>
              </a:rPr>
              <a:t> of their obedience </a:t>
            </a:r>
            <a:endParaRPr sz="2500">
              <a:solidFill>
                <a:schemeClr val="dk1"/>
              </a:solidFill>
            </a:endParaRPr>
          </a:p>
          <a:p>
            <a:pPr marL="914400" lvl="1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</a:pPr>
            <a:r>
              <a:rPr lang="en" sz="2500">
                <a:solidFill>
                  <a:schemeClr val="dk1"/>
                </a:solidFill>
              </a:rPr>
              <a:t>“You have obeyed [Jonadab]…”</a:t>
            </a:r>
            <a:endParaRPr sz="2500">
              <a:solidFill>
                <a:schemeClr val="dk1"/>
              </a:solidFill>
            </a:endParaRPr>
          </a:p>
          <a:p>
            <a:pPr marL="914400" lvl="1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</a:pPr>
            <a:r>
              <a:rPr lang="en" sz="2500">
                <a:solidFill>
                  <a:schemeClr val="dk1"/>
                </a:solidFill>
              </a:rPr>
              <a:t>“Kept </a:t>
            </a:r>
            <a:r>
              <a:rPr lang="en" sz="2500" i="1">
                <a:solidFill>
                  <a:schemeClr val="dk1"/>
                </a:solidFill>
              </a:rPr>
              <a:t>all</a:t>
            </a:r>
            <a:r>
              <a:rPr lang="en" sz="2500">
                <a:solidFill>
                  <a:schemeClr val="dk1"/>
                </a:solidFill>
              </a:rPr>
              <a:t> his precepts”</a:t>
            </a:r>
            <a:endParaRPr sz="2500">
              <a:solidFill>
                <a:schemeClr val="dk1"/>
              </a:solidFill>
            </a:endParaRPr>
          </a:p>
          <a:p>
            <a:pPr marL="914400" lvl="1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○"/>
            </a:pPr>
            <a:r>
              <a:rPr lang="en" sz="2500">
                <a:solidFill>
                  <a:schemeClr val="dk1"/>
                </a:solidFill>
              </a:rPr>
              <a:t>“Obeyed </a:t>
            </a:r>
            <a:r>
              <a:rPr lang="en" sz="2500" i="1">
                <a:solidFill>
                  <a:schemeClr val="dk1"/>
                </a:solidFill>
              </a:rPr>
              <a:t>all</a:t>
            </a:r>
            <a:r>
              <a:rPr lang="en" sz="2500">
                <a:solidFill>
                  <a:schemeClr val="dk1"/>
                </a:solidFill>
              </a:rPr>
              <a:t> his commands”</a:t>
            </a:r>
            <a:endParaRPr sz="2500">
              <a:solidFill>
                <a:schemeClr val="dk1"/>
              </a:solidFill>
            </a:endParaRPr>
          </a:p>
          <a:p>
            <a:pPr marL="457200" lvl="0" indent="-3873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Char char="●"/>
            </a:pPr>
            <a:r>
              <a:rPr lang="en" sz="2500">
                <a:solidFill>
                  <a:schemeClr val="dk1"/>
                </a:solidFill>
              </a:rPr>
              <a:t>The Rechabites “shall never lack a man to stand before me.” </a:t>
            </a:r>
            <a:endParaRPr sz="25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634</Words>
  <Application>Microsoft Office PowerPoint</Application>
  <PresentationFormat>On-screen Show (4:3)</PresentationFormat>
  <Paragraphs>70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81</cp:revision>
  <dcterms:created xsi:type="dcterms:W3CDTF">2008-03-16T18:22:36Z</dcterms:created>
  <dcterms:modified xsi:type="dcterms:W3CDTF">2021-09-19T20:32:54Z</dcterms:modified>
</cp:coreProperties>
</file>