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30" r:id="rId2"/>
  </p:sldMasterIdLst>
  <p:notesMasterIdLst>
    <p:notesMasterId r:id="rId26"/>
  </p:notesMasterIdLst>
  <p:sldIdLst>
    <p:sldId id="505" r:id="rId3"/>
    <p:sldId id="521" r:id="rId4"/>
    <p:sldId id="302" r:id="rId5"/>
    <p:sldId id="306" r:id="rId6"/>
    <p:sldId id="324" r:id="rId7"/>
    <p:sldId id="303" r:id="rId8"/>
    <p:sldId id="304" r:id="rId9"/>
    <p:sldId id="325" r:id="rId10"/>
    <p:sldId id="326" r:id="rId11"/>
    <p:sldId id="327" r:id="rId12"/>
    <p:sldId id="328" r:id="rId13"/>
    <p:sldId id="329" r:id="rId14"/>
    <p:sldId id="330" r:id="rId15"/>
    <p:sldId id="318" r:id="rId16"/>
    <p:sldId id="331" r:id="rId17"/>
    <p:sldId id="332" r:id="rId18"/>
    <p:sldId id="333" r:id="rId19"/>
    <p:sldId id="334" r:id="rId20"/>
    <p:sldId id="335" r:id="rId21"/>
    <p:sldId id="522" r:id="rId22"/>
    <p:sldId id="523" r:id="rId23"/>
    <p:sldId id="524" r:id="rId24"/>
    <p:sldId id="520"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23" autoAdjust="0"/>
    <p:restoredTop sz="86325" autoAdjust="0"/>
  </p:normalViewPr>
  <p:slideViewPr>
    <p:cSldViewPr>
      <p:cViewPr varScale="1">
        <p:scale>
          <a:sx n="68" d="100"/>
          <a:sy n="68" d="100"/>
        </p:scale>
        <p:origin x="514" y="67"/>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9/6/2021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2B1F733-D904-4876-A5EE-CDF66D0F83F0}" type="datetimeFigureOut">
              <a:rPr lang="en-US" smtClean="0"/>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9981806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B1F733-D904-4876-A5EE-CDF66D0F83F0}" type="datetimeFigureOut">
              <a:rPr lang="en-US" smtClean="0"/>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6765230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B1F733-D904-4876-A5EE-CDF66D0F83F0}" type="datetimeFigureOut">
              <a:rPr lang="en-US" smtClean="0"/>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1569158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2B1F733-D904-4876-A5EE-CDF66D0F83F0}" type="datetimeFigureOut">
              <a:rPr lang="en-US" smtClean="0"/>
              <a:t>9/6/2021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19800743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2B1F733-D904-4876-A5EE-CDF66D0F83F0}" type="datetimeFigureOut">
              <a:rPr lang="en-US" smtClean="0"/>
              <a:t>9/6/2021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4237793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2B1F733-D904-4876-A5EE-CDF66D0F83F0}" type="datetimeFigureOut">
              <a:rPr lang="en-US" smtClean="0"/>
              <a:t>9/6/2021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9808646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B1F733-D904-4876-A5EE-CDF66D0F83F0}" type="datetimeFigureOut">
              <a:rPr lang="en-US" smtClean="0"/>
              <a:t>9/6/2021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2177119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B1F733-D904-4876-A5EE-CDF66D0F83F0}" type="datetimeFigureOut">
              <a:rPr lang="en-US" smtClean="0"/>
              <a:t>9/6/2021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233051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B1F733-D904-4876-A5EE-CDF66D0F83F0}" type="datetimeFigureOut">
              <a:rPr lang="en-US" smtClean="0"/>
              <a:t>9/6/2021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2503316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B1F733-D904-4876-A5EE-CDF66D0F83F0}" type="datetimeFigureOut">
              <a:rPr lang="en-US" smtClean="0"/>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17442133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B1F733-D904-4876-A5EE-CDF66D0F83F0}" type="datetimeFigureOut">
              <a:rPr lang="en-US" smtClean="0"/>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4128549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9/6/2021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9/6/2021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9/6/2021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9/6/2021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9/6/2021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9/6/2021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9/6/2021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B1F733-D904-4876-A5EE-CDF66D0F83F0}" type="datetimeFigureOut">
              <a:rPr lang="en-US" smtClean="0"/>
              <a:t>9/6/2021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063AA-5072-450D-9243-068D568E8FDE}" type="slidenum">
              <a:rPr lang="en-US" smtClean="0"/>
              <a:t>‹#›</a:t>
            </a:fld>
            <a:endParaRPr lang="en-US"/>
          </a:p>
        </p:txBody>
      </p:sp>
    </p:spTree>
    <p:extLst>
      <p:ext uri="{BB962C8B-B14F-4D97-AF65-F5344CB8AC3E}">
        <p14:creationId xmlns:p14="http://schemas.microsoft.com/office/powerpoint/2010/main" val="1318248106"/>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1726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Acts 2 - the context of the promise</a:t>
            </a:r>
          </a:p>
        </p:txBody>
      </p:sp>
      <p:sp>
        <p:nvSpPr>
          <p:cNvPr id="3" name="Content Placeholder 2"/>
          <p:cNvSpPr>
            <a:spLocks noGrp="1"/>
          </p:cNvSpPr>
          <p:nvPr>
            <p:ph idx="1"/>
          </p:nvPr>
        </p:nvSpPr>
        <p:spPr/>
        <p:txBody>
          <a:bodyPr>
            <a:normAutofit/>
          </a:bodyPr>
          <a:lstStyle/>
          <a:p>
            <a:pPr marL="0" indent="0" algn="ctr">
              <a:buNone/>
            </a:pPr>
            <a:r>
              <a:rPr lang="en-US" dirty="0"/>
              <a:t>Acts 2:22-32</a:t>
            </a:r>
          </a:p>
          <a:p>
            <a:r>
              <a:rPr lang="en-US" dirty="0"/>
              <a:t>Peter preached Jesus to them. </a:t>
            </a:r>
          </a:p>
          <a:p>
            <a:r>
              <a:rPr lang="en-US" dirty="0"/>
              <a:t>These Jews had delivered Him to be crucified. </a:t>
            </a:r>
          </a:p>
          <a:p>
            <a:r>
              <a:rPr lang="en-US" dirty="0"/>
              <a:t>God raised Him up, which had been foretold in the Scriptures and witnessed by the apostles. </a:t>
            </a:r>
          </a:p>
        </p:txBody>
      </p:sp>
    </p:spTree>
    <p:extLst>
      <p:ext uri="{BB962C8B-B14F-4D97-AF65-F5344CB8AC3E}">
        <p14:creationId xmlns:p14="http://schemas.microsoft.com/office/powerpoint/2010/main" val="38219591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Acts 2 - the context of the promise</a:t>
            </a:r>
          </a:p>
        </p:txBody>
      </p:sp>
      <p:sp>
        <p:nvSpPr>
          <p:cNvPr id="3" name="Content Placeholder 2"/>
          <p:cNvSpPr>
            <a:spLocks noGrp="1"/>
          </p:cNvSpPr>
          <p:nvPr>
            <p:ph idx="1"/>
          </p:nvPr>
        </p:nvSpPr>
        <p:spPr/>
        <p:txBody>
          <a:bodyPr>
            <a:normAutofit/>
          </a:bodyPr>
          <a:lstStyle/>
          <a:p>
            <a:pPr marL="0" indent="0" algn="ctr">
              <a:buNone/>
            </a:pPr>
            <a:r>
              <a:rPr lang="en-US" dirty="0"/>
              <a:t>Acts 2:33-36</a:t>
            </a:r>
          </a:p>
          <a:p>
            <a:r>
              <a:rPr lang="en-US" dirty="0"/>
              <a:t>Peter now answers their question, “Whatever could this mean?” (v. 12)</a:t>
            </a:r>
          </a:p>
          <a:p>
            <a:r>
              <a:rPr lang="en-US" dirty="0"/>
              <a:t>They were witnessing the outpouring of the Holy Spirit on the apostles, which was proof that Jesus had been exalted to the right hand of God as both Lord and Christ. </a:t>
            </a:r>
          </a:p>
          <a:p>
            <a:r>
              <a:rPr lang="en-US" dirty="0"/>
              <a:t>This Jesus is the man they have crucified.  </a:t>
            </a:r>
          </a:p>
        </p:txBody>
      </p:sp>
    </p:spTree>
    <p:extLst>
      <p:ext uri="{BB962C8B-B14F-4D97-AF65-F5344CB8AC3E}">
        <p14:creationId xmlns:p14="http://schemas.microsoft.com/office/powerpoint/2010/main" val="3247765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Acts 2 - the context of the promise</a:t>
            </a:r>
          </a:p>
        </p:txBody>
      </p:sp>
      <p:sp>
        <p:nvSpPr>
          <p:cNvPr id="3" name="Content Placeholder 2"/>
          <p:cNvSpPr>
            <a:spLocks noGrp="1"/>
          </p:cNvSpPr>
          <p:nvPr>
            <p:ph idx="1"/>
          </p:nvPr>
        </p:nvSpPr>
        <p:spPr/>
        <p:txBody>
          <a:bodyPr>
            <a:normAutofit/>
          </a:bodyPr>
          <a:lstStyle/>
          <a:p>
            <a:pPr marL="0" indent="0" algn="ctr">
              <a:buNone/>
            </a:pPr>
            <a:r>
              <a:rPr lang="en-US" sz="3600" dirty="0"/>
              <a:t>Acts 2:37</a:t>
            </a:r>
          </a:p>
          <a:p>
            <a:pPr marL="0" indent="0" algn="ctr">
              <a:buNone/>
            </a:pPr>
            <a:endParaRPr lang="en-US" sz="900" dirty="0"/>
          </a:p>
          <a:p>
            <a:pPr marL="0" indent="0" algn="ctr">
              <a:buNone/>
            </a:pPr>
            <a:r>
              <a:rPr lang="en-US" sz="3600" dirty="0"/>
              <a:t>“Now when they heard this, they were cut to the heart, and said to Peter and the rest of the apostles, ‘Men and brethren, </a:t>
            </a:r>
            <a:br>
              <a:rPr lang="en-US" sz="3600" dirty="0"/>
            </a:br>
            <a:r>
              <a:rPr lang="en-US" sz="3600" dirty="0"/>
              <a:t>what shall we do?’”</a:t>
            </a:r>
          </a:p>
        </p:txBody>
      </p:sp>
    </p:spTree>
    <p:extLst>
      <p:ext uri="{BB962C8B-B14F-4D97-AF65-F5344CB8AC3E}">
        <p14:creationId xmlns:p14="http://schemas.microsoft.com/office/powerpoint/2010/main" val="2998227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Acts 2 - the context of the promise</a:t>
            </a:r>
          </a:p>
        </p:txBody>
      </p:sp>
      <p:sp>
        <p:nvSpPr>
          <p:cNvPr id="3" name="Content Placeholder 2"/>
          <p:cNvSpPr>
            <a:spLocks noGrp="1"/>
          </p:cNvSpPr>
          <p:nvPr>
            <p:ph idx="1"/>
          </p:nvPr>
        </p:nvSpPr>
        <p:spPr/>
        <p:txBody>
          <a:bodyPr>
            <a:normAutofit fontScale="92500"/>
          </a:bodyPr>
          <a:lstStyle/>
          <a:p>
            <a:pPr marL="0" indent="0" algn="ctr">
              <a:buNone/>
            </a:pPr>
            <a:r>
              <a:rPr lang="en-US" sz="3600" dirty="0"/>
              <a:t>Acts 2:38-39</a:t>
            </a:r>
          </a:p>
          <a:p>
            <a:pPr marL="0" indent="0" algn="ctr">
              <a:buNone/>
            </a:pPr>
            <a:endParaRPr lang="en-US" sz="900" dirty="0"/>
          </a:p>
          <a:p>
            <a:pPr marL="0" indent="0" algn="ctr">
              <a:buNone/>
            </a:pPr>
            <a:r>
              <a:rPr lang="en-US" sz="3600" dirty="0"/>
              <a:t>“Then Peter said to them, ‘Repent, and let every one of you be baptized in the name of Jesus Christ for the remission of sins; and you shall receive the gift of the Holy Spirit. </a:t>
            </a:r>
            <a:br>
              <a:rPr lang="en-US" sz="3600" dirty="0"/>
            </a:br>
            <a:r>
              <a:rPr lang="en-US" sz="3600" dirty="0"/>
              <a:t>For the promise is to you and to your children, and to all who are afar off, as many as the Lord our God will call.’”</a:t>
            </a:r>
          </a:p>
          <a:p>
            <a:pPr marL="0" indent="0" algn="ctr">
              <a:buNone/>
            </a:pPr>
            <a:endParaRPr lang="en-US" sz="3600" dirty="0"/>
          </a:p>
        </p:txBody>
      </p:sp>
    </p:spTree>
    <p:extLst>
      <p:ext uri="{BB962C8B-B14F-4D97-AF65-F5344CB8AC3E}">
        <p14:creationId xmlns:p14="http://schemas.microsoft.com/office/powerpoint/2010/main" val="1120418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Acts 2:38 </a:t>
            </a:r>
            <a:r>
              <a:rPr lang="en-US" sz="3600" b="1" i="1" dirty="0"/>
              <a:t>and</a:t>
            </a:r>
            <a:r>
              <a:rPr lang="en-US" b="1" i="1" dirty="0"/>
              <a:t> Acts 3:19</a:t>
            </a:r>
          </a:p>
        </p:txBody>
      </p:sp>
      <p:sp>
        <p:nvSpPr>
          <p:cNvPr id="4" name="Content Placeholder 3"/>
          <p:cNvSpPr>
            <a:spLocks noGrp="1"/>
          </p:cNvSpPr>
          <p:nvPr>
            <p:ph sz="half" idx="1"/>
          </p:nvPr>
        </p:nvSpPr>
        <p:spPr>
          <a:xfrm>
            <a:off x="457200" y="1600200"/>
            <a:ext cx="3810000" cy="4983162"/>
          </a:xfrm>
        </p:spPr>
        <p:txBody>
          <a:bodyPr>
            <a:normAutofit/>
          </a:bodyPr>
          <a:lstStyle/>
          <a:p>
            <a:pPr marL="0" indent="0" algn="ctr">
              <a:buNone/>
            </a:pPr>
            <a:r>
              <a:rPr lang="en-US" dirty="0"/>
              <a:t>Acts 2:38</a:t>
            </a:r>
          </a:p>
        </p:txBody>
      </p:sp>
      <p:sp>
        <p:nvSpPr>
          <p:cNvPr id="5" name="Content Placeholder 4"/>
          <p:cNvSpPr>
            <a:spLocks noGrp="1"/>
          </p:cNvSpPr>
          <p:nvPr>
            <p:ph sz="half" idx="2"/>
          </p:nvPr>
        </p:nvSpPr>
        <p:spPr>
          <a:xfrm>
            <a:off x="5105400" y="1600200"/>
            <a:ext cx="3733800" cy="4983162"/>
          </a:xfrm>
        </p:spPr>
        <p:txBody>
          <a:bodyPr>
            <a:normAutofit/>
          </a:bodyPr>
          <a:lstStyle/>
          <a:p>
            <a:pPr marL="0" indent="0" algn="ctr">
              <a:buNone/>
            </a:pPr>
            <a:r>
              <a:rPr lang="en-US" dirty="0"/>
              <a:t>Acts 3:19</a:t>
            </a:r>
          </a:p>
        </p:txBody>
      </p:sp>
    </p:spTree>
    <p:extLst>
      <p:ext uri="{BB962C8B-B14F-4D97-AF65-F5344CB8AC3E}">
        <p14:creationId xmlns:p14="http://schemas.microsoft.com/office/powerpoint/2010/main" val="3897103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Acts 2:38 </a:t>
            </a:r>
            <a:r>
              <a:rPr lang="en-US" sz="3600" b="1" i="1" dirty="0"/>
              <a:t>and</a:t>
            </a:r>
            <a:r>
              <a:rPr lang="en-US" b="1" i="1" dirty="0"/>
              <a:t> Acts 3:19</a:t>
            </a:r>
          </a:p>
        </p:txBody>
      </p:sp>
      <p:sp>
        <p:nvSpPr>
          <p:cNvPr id="4" name="Content Placeholder 3"/>
          <p:cNvSpPr>
            <a:spLocks noGrp="1"/>
          </p:cNvSpPr>
          <p:nvPr>
            <p:ph sz="half" idx="1"/>
          </p:nvPr>
        </p:nvSpPr>
        <p:spPr>
          <a:xfrm>
            <a:off x="457200" y="1600200"/>
            <a:ext cx="3810000" cy="4983162"/>
          </a:xfrm>
        </p:spPr>
        <p:txBody>
          <a:bodyPr>
            <a:normAutofit/>
          </a:bodyPr>
          <a:lstStyle/>
          <a:p>
            <a:pPr marL="0" indent="0" algn="ctr">
              <a:buNone/>
            </a:pPr>
            <a:r>
              <a:rPr lang="en-US" dirty="0"/>
              <a:t>Acts 2:38</a:t>
            </a:r>
          </a:p>
          <a:p>
            <a:pPr marL="0" indent="0">
              <a:buNone/>
            </a:pPr>
            <a:r>
              <a:rPr lang="en-US" dirty="0"/>
              <a:t>Repent</a:t>
            </a:r>
          </a:p>
        </p:txBody>
      </p:sp>
      <p:sp>
        <p:nvSpPr>
          <p:cNvPr id="5" name="Content Placeholder 4"/>
          <p:cNvSpPr>
            <a:spLocks noGrp="1"/>
          </p:cNvSpPr>
          <p:nvPr>
            <p:ph sz="half" idx="2"/>
          </p:nvPr>
        </p:nvSpPr>
        <p:spPr>
          <a:xfrm>
            <a:off x="5105400" y="1600200"/>
            <a:ext cx="3733800" cy="4983162"/>
          </a:xfrm>
        </p:spPr>
        <p:txBody>
          <a:bodyPr>
            <a:normAutofit/>
          </a:bodyPr>
          <a:lstStyle/>
          <a:p>
            <a:pPr marL="0" indent="0" algn="ctr">
              <a:buNone/>
            </a:pPr>
            <a:r>
              <a:rPr lang="en-US" dirty="0"/>
              <a:t>Acts 3:19</a:t>
            </a:r>
          </a:p>
          <a:p>
            <a:pPr marL="0" indent="0">
              <a:buNone/>
            </a:pPr>
            <a:r>
              <a:rPr lang="en-US" dirty="0"/>
              <a:t>Repent therefore </a:t>
            </a:r>
          </a:p>
        </p:txBody>
      </p:sp>
    </p:spTree>
    <p:extLst>
      <p:ext uri="{BB962C8B-B14F-4D97-AF65-F5344CB8AC3E}">
        <p14:creationId xmlns:p14="http://schemas.microsoft.com/office/powerpoint/2010/main" val="77364603"/>
      </p:ext>
    </p:extLst>
  </p:cSld>
  <p:clrMapOvr>
    <a:masterClrMapping/>
  </p:clrMapOvr>
  <p:transition spd="slow">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Acts 2:38 </a:t>
            </a:r>
            <a:r>
              <a:rPr lang="en-US" sz="3600" b="1" i="1" dirty="0"/>
              <a:t>and</a:t>
            </a:r>
            <a:r>
              <a:rPr lang="en-US" b="1" i="1" dirty="0"/>
              <a:t> Acts 3:19</a:t>
            </a:r>
          </a:p>
        </p:txBody>
      </p:sp>
      <p:sp>
        <p:nvSpPr>
          <p:cNvPr id="4" name="Content Placeholder 3"/>
          <p:cNvSpPr>
            <a:spLocks noGrp="1"/>
          </p:cNvSpPr>
          <p:nvPr>
            <p:ph sz="half" idx="1"/>
          </p:nvPr>
        </p:nvSpPr>
        <p:spPr>
          <a:xfrm>
            <a:off x="457200" y="1600200"/>
            <a:ext cx="3810000" cy="4983162"/>
          </a:xfrm>
        </p:spPr>
        <p:txBody>
          <a:bodyPr>
            <a:normAutofit/>
          </a:bodyPr>
          <a:lstStyle/>
          <a:p>
            <a:pPr marL="0" indent="0" algn="ctr">
              <a:buNone/>
            </a:pPr>
            <a:r>
              <a:rPr lang="en-US" dirty="0"/>
              <a:t>Acts 2:38</a:t>
            </a:r>
          </a:p>
          <a:p>
            <a:pPr marL="0" indent="0">
              <a:buNone/>
            </a:pPr>
            <a:r>
              <a:rPr lang="en-US" dirty="0"/>
              <a:t>Repent</a:t>
            </a:r>
          </a:p>
          <a:p>
            <a:pPr marL="0" indent="0">
              <a:buNone/>
            </a:pPr>
            <a:r>
              <a:rPr lang="en-US" dirty="0"/>
              <a:t>and let every one of you be baptized </a:t>
            </a:r>
          </a:p>
        </p:txBody>
      </p:sp>
      <p:sp>
        <p:nvSpPr>
          <p:cNvPr id="5" name="Content Placeholder 4"/>
          <p:cNvSpPr>
            <a:spLocks noGrp="1"/>
          </p:cNvSpPr>
          <p:nvPr>
            <p:ph sz="half" idx="2"/>
          </p:nvPr>
        </p:nvSpPr>
        <p:spPr>
          <a:xfrm>
            <a:off x="5105400" y="1600200"/>
            <a:ext cx="3733800" cy="4983162"/>
          </a:xfrm>
        </p:spPr>
        <p:txBody>
          <a:bodyPr>
            <a:normAutofit/>
          </a:bodyPr>
          <a:lstStyle/>
          <a:p>
            <a:pPr marL="0" indent="0" algn="ctr">
              <a:buNone/>
            </a:pPr>
            <a:r>
              <a:rPr lang="en-US" dirty="0"/>
              <a:t>Acts 3:19</a:t>
            </a:r>
          </a:p>
          <a:p>
            <a:pPr marL="0" indent="0">
              <a:buNone/>
            </a:pPr>
            <a:r>
              <a:rPr lang="en-US" dirty="0"/>
              <a:t>Repent therefore </a:t>
            </a:r>
          </a:p>
          <a:p>
            <a:pPr marL="0" indent="0">
              <a:buNone/>
            </a:pPr>
            <a:r>
              <a:rPr lang="en-US" dirty="0"/>
              <a:t>and be converted</a:t>
            </a:r>
          </a:p>
          <a:p>
            <a:pPr marL="0" indent="0">
              <a:buNone/>
            </a:pPr>
            <a:endParaRPr lang="en-US" sz="800" dirty="0"/>
          </a:p>
        </p:txBody>
      </p:sp>
    </p:spTree>
    <p:extLst>
      <p:ext uri="{BB962C8B-B14F-4D97-AF65-F5344CB8AC3E}">
        <p14:creationId xmlns:p14="http://schemas.microsoft.com/office/powerpoint/2010/main" val="927582889"/>
      </p:ext>
    </p:extLst>
  </p:cSld>
  <p:clrMapOvr>
    <a:masterClrMapping/>
  </p:clrMapOvr>
  <p:transition spd="slow">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Acts 2:38 </a:t>
            </a:r>
            <a:r>
              <a:rPr lang="en-US" sz="3600" b="1" i="1" dirty="0"/>
              <a:t>and</a:t>
            </a:r>
            <a:r>
              <a:rPr lang="en-US" b="1" i="1" dirty="0"/>
              <a:t> Acts 3:19</a:t>
            </a:r>
          </a:p>
        </p:txBody>
      </p:sp>
      <p:sp>
        <p:nvSpPr>
          <p:cNvPr id="4" name="Content Placeholder 3"/>
          <p:cNvSpPr>
            <a:spLocks noGrp="1"/>
          </p:cNvSpPr>
          <p:nvPr>
            <p:ph sz="half" idx="1"/>
          </p:nvPr>
        </p:nvSpPr>
        <p:spPr>
          <a:xfrm>
            <a:off x="457200" y="1600200"/>
            <a:ext cx="3810000" cy="4983162"/>
          </a:xfrm>
        </p:spPr>
        <p:txBody>
          <a:bodyPr>
            <a:normAutofit/>
          </a:bodyPr>
          <a:lstStyle/>
          <a:p>
            <a:pPr marL="0" indent="0" algn="ctr">
              <a:buNone/>
            </a:pPr>
            <a:r>
              <a:rPr lang="en-US" dirty="0"/>
              <a:t>Acts 2:38</a:t>
            </a:r>
          </a:p>
          <a:p>
            <a:pPr marL="0" indent="0">
              <a:buNone/>
            </a:pPr>
            <a:r>
              <a:rPr lang="en-US" dirty="0"/>
              <a:t>Repent</a:t>
            </a:r>
          </a:p>
          <a:p>
            <a:pPr marL="0" indent="0">
              <a:buNone/>
            </a:pPr>
            <a:r>
              <a:rPr lang="en-US" dirty="0"/>
              <a:t>and let every one of you be baptized </a:t>
            </a:r>
          </a:p>
          <a:p>
            <a:pPr marL="0" indent="0">
              <a:buNone/>
            </a:pPr>
            <a:r>
              <a:rPr lang="en-US" dirty="0"/>
              <a:t>for the remission of sins</a:t>
            </a:r>
          </a:p>
          <a:p>
            <a:pPr marL="0" indent="0">
              <a:buNone/>
            </a:pPr>
            <a:endParaRPr lang="en-US" sz="800" dirty="0"/>
          </a:p>
        </p:txBody>
      </p:sp>
      <p:sp>
        <p:nvSpPr>
          <p:cNvPr id="5" name="Content Placeholder 4"/>
          <p:cNvSpPr>
            <a:spLocks noGrp="1"/>
          </p:cNvSpPr>
          <p:nvPr>
            <p:ph sz="half" idx="2"/>
          </p:nvPr>
        </p:nvSpPr>
        <p:spPr>
          <a:xfrm>
            <a:off x="5105400" y="1600200"/>
            <a:ext cx="3733800" cy="4983162"/>
          </a:xfrm>
        </p:spPr>
        <p:txBody>
          <a:bodyPr>
            <a:normAutofit/>
          </a:bodyPr>
          <a:lstStyle/>
          <a:p>
            <a:pPr marL="0" indent="0" algn="ctr">
              <a:buNone/>
            </a:pPr>
            <a:r>
              <a:rPr lang="en-US" dirty="0"/>
              <a:t>Acts 3:19</a:t>
            </a:r>
          </a:p>
          <a:p>
            <a:pPr marL="0" indent="0">
              <a:buNone/>
            </a:pPr>
            <a:r>
              <a:rPr lang="en-US" dirty="0"/>
              <a:t>Repent therefore </a:t>
            </a:r>
          </a:p>
          <a:p>
            <a:pPr marL="0" indent="0">
              <a:buNone/>
            </a:pPr>
            <a:r>
              <a:rPr lang="en-US" dirty="0"/>
              <a:t>and be converted</a:t>
            </a:r>
          </a:p>
          <a:p>
            <a:pPr marL="0" indent="0">
              <a:buNone/>
            </a:pPr>
            <a:endParaRPr lang="en-US" sz="800" dirty="0"/>
          </a:p>
          <a:p>
            <a:pPr marL="0" indent="0">
              <a:buNone/>
            </a:pPr>
            <a:r>
              <a:rPr lang="en-US" dirty="0"/>
              <a:t>that your sins may be blotted out</a:t>
            </a:r>
          </a:p>
        </p:txBody>
      </p:sp>
    </p:spTree>
    <p:extLst>
      <p:ext uri="{BB962C8B-B14F-4D97-AF65-F5344CB8AC3E}">
        <p14:creationId xmlns:p14="http://schemas.microsoft.com/office/powerpoint/2010/main" val="1571145136"/>
      </p:ext>
    </p:extLst>
  </p:cSld>
  <p:clrMapOvr>
    <a:masterClrMapping/>
  </p:clrMapOvr>
  <p:transition spd="slow">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Acts 2:38 </a:t>
            </a:r>
            <a:r>
              <a:rPr lang="en-US" sz="3600" b="1" i="1" dirty="0"/>
              <a:t>and</a:t>
            </a:r>
            <a:r>
              <a:rPr lang="en-US" b="1" i="1" dirty="0"/>
              <a:t> Acts 3:19</a:t>
            </a:r>
          </a:p>
        </p:txBody>
      </p:sp>
      <p:sp>
        <p:nvSpPr>
          <p:cNvPr id="4" name="Content Placeholder 3"/>
          <p:cNvSpPr>
            <a:spLocks noGrp="1"/>
          </p:cNvSpPr>
          <p:nvPr>
            <p:ph sz="half" idx="1"/>
          </p:nvPr>
        </p:nvSpPr>
        <p:spPr>
          <a:xfrm>
            <a:off x="457200" y="1600200"/>
            <a:ext cx="3810000" cy="4983162"/>
          </a:xfrm>
        </p:spPr>
        <p:txBody>
          <a:bodyPr>
            <a:normAutofit/>
          </a:bodyPr>
          <a:lstStyle/>
          <a:p>
            <a:pPr marL="0" indent="0" algn="ctr">
              <a:buNone/>
            </a:pPr>
            <a:r>
              <a:rPr lang="en-US" dirty="0"/>
              <a:t>Acts 2:38</a:t>
            </a:r>
          </a:p>
          <a:p>
            <a:pPr marL="0" indent="0">
              <a:buNone/>
            </a:pPr>
            <a:r>
              <a:rPr lang="en-US" dirty="0"/>
              <a:t>Repent</a:t>
            </a:r>
          </a:p>
          <a:p>
            <a:pPr marL="0" indent="0">
              <a:buNone/>
            </a:pPr>
            <a:r>
              <a:rPr lang="en-US" dirty="0"/>
              <a:t>and let every one of you be baptized </a:t>
            </a:r>
          </a:p>
          <a:p>
            <a:pPr marL="0" indent="0">
              <a:buNone/>
            </a:pPr>
            <a:r>
              <a:rPr lang="en-US" dirty="0"/>
              <a:t>for the remission of sins</a:t>
            </a:r>
          </a:p>
          <a:p>
            <a:pPr marL="0" indent="0">
              <a:buNone/>
            </a:pPr>
            <a:endParaRPr lang="en-US" sz="800" dirty="0"/>
          </a:p>
          <a:p>
            <a:pPr marL="0" indent="0">
              <a:buNone/>
            </a:pPr>
            <a:r>
              <a:rPr lang="en-US" dirty="0"/>
              <a:t>and you shall receive the gift of the Holy Spirit</a:t>
            </a:r>
          </a:p>
        </p:txBody>
      </p:sp>
      <p:sp>
        <p:nvSpPr>
          <p:cNvPr id="5" name="Content Placeholder 4"/>
          <p:cNvSpPr>
            <a:spLocks noGrp="1"/>
          </p:cNvSpPr>
          <p:nvPr>
            <p:ph sz="half" idx="2"/>
          </p:nvPr>
        </p:nvSpPr>
        <p:spPr>
          <a:xfrm>
            <a:off x="5105400" y="1600200"/>
            <a:ext cx="3733800" cy="4983162"/>
          </a:xfrm>
        </p:spPr>
        <p:txBody>
          <a:bodyPr>
            <a:normAutofit/>
          </a:bodyPr>
          <a:lstStyle/>
          <a:p>
            <a:pPr marL="0" indent="0" algn="ctr">
              <a:buNone/>
            </a:pPr>
            <a:r>
              <a:rPr lang="en-US" dirty="0"/>
              <a:t>Acts 3:19</a:t>
            </a:r>
          </a:p>
          <a:p>
            <a:pPr marL="0" indent="0">
              <a:buNone/>
            </a:pPr>
            <a:r>
              <a:rPr lang="en-US" dirty="0"/>
              <a:t>Repent therefore </a:t>
            </a:r>
          </a:p>
          <a:p>
            <a:pPr marL="0" indent="0">
              <a:buNone/>
            </a:pPr>
            <a:r>
              <a:rPr lang="en-US" dirty="0"/>
              <a:t>and be converted</a:t>
            </a:r>
          </a:p>
          <a:p>
            <a:pPr marL="0" indent="0">
              <a:buNone/>
            </a:pPr>
            <a:endParaRPr lang="en-US" sz="800" dirty="0"/>
          </a:p>
          <a:p>
            <a:pPr marL="0" indent="0">
              <a:buNone/>
            </a:pPr>
            <a:r>
              <a:rPr lang="en-US" dirty="0"/>
              <a:t>that your sins may be blotted out</a:t>
            </a:r>
          </a:p>
          <a:p>
            <a:pPr marL="0" indent="0">
              <a:buNone/>
            </a:pPr>
            <a:r>
              <a:rPr lang="en-US" dirty="0"/>
              <a:t>so that times of refreshing may come from the presence of the Lord</a:t>
            </a:r>
          </a:p>
        </p:txBody>
      </p:sp>
    </p:spTree>
    <p:extLst>
      <p:ext uri="{BB962C8B-B14F-4D97-AF65-F5344CB8AC3E}">
        <p14:creationId xmlns:p14="http://schemas.microsoft.com/office/powerpoint/2010/main" val="2355695422"/>
      </p:ext>
    </p:extLst>
  </p:cSld>
  <p:clrMapOvr>
    <a:masterClrMapping/>
  </p:clrMapOvr>
  <p:transition spd="slow">
    <p:wipe dir="r"/>
  </p:transition>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655638"/>
            <a:ext cx="8229600" cy="1143000"/>
          </a:xfrm>
        </p:spPr>
        <p:txBody>
          <a:bodyPr>
            <a:normAutofit fontScale="90000"/>
          </a:bodyPr>
          <a:lstStyle/>
          <a:p>
            <a:r>
              <a:rPr lang="en-US" b="1" i="1" dirty="0"/>
              <a:t>The “times of refreshing” </a:t>
            </a:r>
            <a:br>
              <a:rPr lang="en-US" b="1" i="1" dirty="0"/>
            </a:br>
            <a:r>
              <a:rPr lang="en-US" b="1" i="1" dirty="0"/>
              <a:t>come when we are saved</a:t>
            </a:r>
          </a:p>
        </p:txBody>
      </p:sp>
      <p:sp>
        <p:nvSpPr>
          <p:cNvPr id="3" name="Content Placeholder 2"/>
          <p:cNvSpPr>
            <a:spLocks noGrp="1"/>
          </p:cNvSpPr>
          <p:nvPr>
            <p:ph idx="1"/>
          </p:nvPr>
        </p:nvSpPr>
        <p:spPr>
          <a:xfrm>
            <a:off x="457200" y="2179637"/>
            <a:ext cx="8382000" cy="4525963"/>
          </a:xfrm>
        </p:spPr>
        <p:txBody>
          <a:bodyPr>
            <a:normAutofit/>
          </a:bodyPr>
          <a:lstStyle/>
          <a:p>
            <a:r>
              <a:rPr lang="en-US" dirty="0"/>
              <a:t>We are renewed spiritually (Titus 3:5).</a:t>
            </a:r>
          </a:p>
          <a:p>
            <a:r>
              <a:rPr lang="en-US" dirty="0"/>
              <a:t>We are born again (John 3:3-5). </a:t>
            </a:r>
          </a:p>
          <a:p>
            <a:r>
              <a:rPr lang="en-US" dirty="0"/>
              <a:t>We are made new creatures (2 Cor. 5:17). </a:t>
            </a:r>
          </a:p>
          <a:p>
            <a:r>
              <a:rPr lang="en-US" dirty="0"/>
              <a:t>We receive rest from the Lord (Matt. 11:28-30).  </a:t>
            </a:r>
          </a:p>
        </p:txBody>
      </p:sp>
    </p:spTree>
    <p:extLst>
      <p:ext uri="{BB962C8B-B14F-4D97-AF65-F5344CB8AC3E}">
        <p14:creationId xmlns:p14="http://schemas.microsoft.com/office/powerpoint/2010/main" val="4505520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descr="http://jubileechurchlondon.org/wp-content/uploads/2012/07/The-Holy-Spirit2.jpg?65aa6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93" y="609600"/>
            <a:ext cx="9155493" cy="5153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274130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The promise of the Holy Spirit</a:t>
            </a:r>
          </a:p>
        </p:txBody>
      </p:sp>
      <p:sp>
        <p:nvSpPr>
          <p:cNvPr id="3" name="Content Placeholder 2"/>
          <p:cNvSpPr>
            <a:spLocks noGrp="1"/>
          </p:cNvSpPr>
          <p:nvPr>
            <p:ph idx="1"/>
          </p:nvPr>
        </p:nvSpPr>
        <p:spPr>
          <a:xfrm>
            <a:off x="457200" y="1600200"/>
            <a:ext cx="8382000" cy="4525963"/>
          </a:xfrm>
        </p:spPr>
        <p:txBody>
          <a:bodyPr>
            <a:normAutofit/>
          </a:bodyPr>
          <a:lstStyle/>
          <a:p>
            <a:r>
              <a:rPr lang="en-US" dirty="0"/>
              <a:t>“all flesh” (Acts 2:17)</a:t>
            </a:r>
          </a:p>
          <a:p>
            <a:r>
              <a:rPr lang="en-US" dirty="0"/>
              <a:t>“whoever calls on the name of the Lord” (v. 21)</a:t>
            </a:r>
          </a:p>
          <a:p>
            <a:r>
              <a:rPr lang="en-US" dirty="0"/>
              <a:t>“to all who are afar off, as many as the Lord our God will call” (v. 39).  </a:t>
            </a:r>
          </a:p>
          <a:p>
            <a:endParaRPr lang="en-US" sz="800" dirty="0"/>
          </a:p>
          <a:p>
            <a:endParaRPr lang="en-US" sz="800" dirty="0"/>
          </a:p>
          <a:p>
            <a:r>
              <a:rPr lang="en-US" dirty="0"/>
              <a:t>“In your seed all the nations of the earth shall be blessed” (Gen. 22:18). </a:t>
            </a:r>
          </a:p>
        </p:txBody>
      </p:sp>
    </p:spTree>
    <p:extLst>
      <p:ext uri="{BB962C8B-B14F-4D97-AF65-F5344CB8AC3E}">
        <p14:creationId xmlns:p14="http://schemas.microsoft.com/office/powerpoint/2010/main" val="1940134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The promise of the Holy Spirit</a:t>
            </a:r>
          </a:p>
        </p:txBody>
      </p:sp>
      <p:sp>
        <p:nvSpPr>
          <p:cNvPr id="3" name="Content Placeholder 2"/>
          <p:cNvSpPr>
            <a:spLocks noGrp="1"/>
          </p:cNvSpPr>
          <p:nvPr>
            <p:ph idx="1"/>
          </p:nvPr>
        </p:nvSpPr>
        <p:spPr>
          <a:xfrm>
            <a:off x="457200" y="1600200"/>
            <a:ext cx="8382000" cy="4525963"/>
          </a:xfrm>
        </p:spPr>
        <p:txBody>
          <a:bodyPr>
            <a:normAutofit lnSpcReduction="10000"/>
          </a:bodyPr>
          <a:lstStyle/>
          <a:p>
            <a:pPr marL="0" indent="0" algn="ctr">
              <a:buNone/>
            </a:pPr>
            <a:r>
              <a:rPr lang="en-US" dirty="0"/>
              <a:t>Galatians 3:13-14</a:t>
            </a:r>
          </a:p>
          <a:p>
            <a:pPr marL="0" indent="0">
              <a:buNone/>
            </a:pPr>
            <a:endParaRPr lang="en-US" sz="900" dirty="0"/>
          </a:p>
          <a:p>
            <a:pPr marL="514350" indent="-514350">
              <a:buSzPct val="80000"/>
              <a:buFont typeface="+mj-lt"/>
              <a:buAutoNum type="arabicPeriod" startAt="13"/>
            </a:pPr>
            <a:r>
              <a:rPr lang="en-US" dirty="0"/>
              <a:t>Christ has redeemed us from the curse of the law, having become a curse for us (for it is written, “Cursed is everyone who hangs on a tree”), </a:t>
            </a:r>
          </a:p>
          <a:p>
            <a:pPr marL="514350" indent="-514350">
              <a:buSzPct val="80000"/>
              <a:buFont typeface="+mj-lt"/>
              <a:buAutoNum type="arabicPeriod" startAt="13"/>
            </a:pPr>
            <a:r>
              <a:rPr lang="en-US" dirty="0"/>
              <a:t>that the blessing of Abraham might come upon the Gentiles in Christ Jesus, that we might receive the promise of the Spirit through faith.</a:t>
            </a:r>
          </a:p>
        </p:txBody>
      </p:sp>
    </p:spTree>
    <p:extLst>
      <p:ext uri="{BB962C8B-B14F-4D97-AF65-F5344CB8AC3E}">
        <p14:creationId xmlns:p14="http://schemas.microsoft.com/office/powerpoint/2010/main" val="798065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316162"/>
          </a:xfrm>
        </p:spPr>
        <p:txBody>
          <a:bodyPr>
            <a:noAutofit/>
          </a:bodyPr>
          <a:lstStyle/>
          <a:p>
            <a:r>
              <a:rPr lang="en-US" b="1" i="1" dirty="0">
                <a:solidFill>
                  <a:schemeClr val="bg1"/>
                </a:solidFill>
              </a:rPr>
              <a:t>The gift of the Holy Spirit is the forgiveness of our sins through the shed blood of Jesus Christ</a:t>
            </a:r>
            <a:endParaRPr lang="en-US" i="1" dirty="0">
              <a:solidFill>
                <a:schemeClr val="bg1"/>
              </a:solidFill>
            </a:endParaRPr>
          </a:p>
        </p:txBody>
      </p:sp>
      <p:sp>
        <p:nvSpPr>
          <p:cNvPr id="3" name="Content Placeholder 2"/>
          <p:cNvSpPr>
            <a:spLocks noGrp="1"/>
          </p:cNvSpPr>
          <p:nvPr>
            <p:ph idx="1"/>
          </p:nvPr>
        </p:nvSpPr>
        <p:spPr>
          <a:xfrm>
            <a:off x="457200" y="3048000"/>
            <a:ext cx="8229600" cy="3078163"/>
          </a:xfrm>
        </p:spPr>
        <p:txBody>
          <a:bodyPr>
            <a:normAutofit/>
          </a:bodyPr>
          <a:lstStyle/>
          <a:p>
            <a:r>
              <a:rPr lang="en-US" dirty="0">
                <a:solidFill>
                  <a:schemeClr val="bg1"/>
                </a:solidFill>
              </a:rPr>
              <a:t>Have you received the gift of the Holy Spirit? </a:t>
            </a:r>
          </a:p>
          <a:p>
            <a:r>
              <a:rPr lang="en-US" dirty="0">
                <a:solidFill>
                  <a:schemeClr val="bg1"/>
                </a:solidFill>
              </a:rPr>
              <a:t>Believe, repent, and be baptized in the name of Jesus Christ! </a:t>
            </a:r>
          </a:p>
        </p:txBody>
      </p:sp>
    </p:spTree>
    <p:extLst>
      <p:ext uri="{BB962C8B-B14F-4D97-AF65-F5344CB8AC3E}">
        <p14:creationId xmlns:p14="http://schemas.microsoft.com/office/powerpoint/2010/main" val="3375696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4003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762000"/>
            <a:ext cx="7772400" cy="2305050"/>
          </a:xfrm>
        </p:spPr>
        <p:txBody>
          <a:bodyPr>
            <a:noAutofit/>
          </a:bodyPr>
          <a:lstStyle/>
          <a:p>
            <a:r>
              <a:rPr lang="en-US" sz="6000" b="1" dirty="0">
                <a:ln w="10541" cmpd="sng">
                  <a:solidFill>
                    <a:schemeClr val="tx1"/>
                  </a:solidFill>
                  <a:prstDash val="solid"/>
                </a:ln>
                <a:solidFill>
                  <a:srgbClr val="0070C0"/>
                </a:solidFill>
              </a:rPr>
              <a:t>The Gift of the </a:t>
            </a:r>
            <a:br>
              <a:rPr lang="en-US" sz="6000" b="1" dirty="0">
                <a:ln w="10541" cmpd="sng">
                  <a:solidFill>
                    <a:schemeClr val="tx1"/>
                  </a:solidFill>
                  <a:prstDash val="solid"/>
                </a:ln>
                <a:solidFill>
                  <a:srgbClr val="0070C0"/>
                </a:solidFill>
              </a:rPr>
            </a:br>
            <a:r>
              <a:rPr lang="en-US" sz="6000" b="1" dirty="0">
                <a:ln w="10541" cmpd="sng">
                  <a:solidFill>
                    <a:schemeClr val="tx1"/>
                  </a:solidFill>
                  <a:prstDash val="solid"/>
                </a:ln>
                <a:solidFill>
                  <a:srgbClr val="0070C0"/>
                </a:solidFill>
              </a:rPr>
              <a:t>Holy Spirit</a:t>
            </a:r>
            <a:endParaRPr lang="en-US" sz="6000" dirty="0"/>
          </a:p>
        </p:txBody>
      </p:sp>
      <p:sp>
        <p:nvSpPr>
          <p:cNvPr id="3" name="Content Placeholder 2"/>
          <p:cNvSpPr>
            <a:spLocks noGrp="1"/>
          </p:cNvSpPr>
          <p:nvPr>
            <p:ph type="subTitle" idx="1"/>
          </p:nvPr>
        </p:nvSpPr>
        <p:spPr>
          <a:xfrm>
            <a:off x="1143000" y="3448929"/>
            <a:ext cx="6858000" cy="2743200"/>
          </a:xfrm>
        </p:spPr>
        <p:txBody>
          <a:bodyPr>
            <a:noAutofit/>
          </a:bodyPr>
          <a:lstStyle/>
          <a:p>
            <a:r>
              <a:rPr lang="en-US" sz="2800" dirty="0">
                <a:ln w="10541" cmpd="sng">
                  <a:noFill/>
                  <a:prstDash val="solid"/>
                </a:ln>
                <a:solidFill>
                  <a:schemeClr val="tx1"/>
                </a:solidFill>
              </a:rPr>
              <a:t>“</a:t>
            </a:r>
            <a:r>
              <a:rPr lang="en-US" sz="2800" dirty="0">
                <a:solidFill>
                  <a:schemeClr val="tx1"/>
                </a:solidFill>
              </a:rPr>
              <a:t>Then Peter said to them, ‘Repent, and let every one of you be baptized in the name of Jesus Christ for the remission of sins; and you shall receive the gift of the Holy Spirit.’</a:t>
            </a:r>
            <a:r>
              <a:rPr lang="en-US" sz="2800" dirty="0">
                <a:ln w="10541" cmpd="sng">
                  <a:noFill/>
                  <a:prstDash val="solid"/>
                </a:ln>
                <a:solidFill>
                  <a:schemeClr val="tx1"/>
                </a:solidFill>
              </a:rPr>
              <a:t>”</a:t>
            </a:r>
          </a:p>
          <a:p>
            <a:endParaRPr lang="en-US" sz="800" dirty="0">
              <a:ln w="10541" cmpd="sng">
                <a:noFill/>
                <a:prstDash val="solid"/>
              </a:ln>
              <a:solidFill>
                <a:schemeClr val="tx1"/>
              </a:solidFill>
            </a:endParaRPr>
          </a:p>
          <a:p>
            <a:r>
              <a:rPr lang="en-US" sz="2800">
                <a:ln w="10541" cmpd="sng">
                  <a:noFill/>
                  <a:prstDash val="solid"/>
                </a:ln>
                <a:solidFill>
                  <a:schemeClr val="tx1"/>
                </a:solidFill>
              </a:rPr>
              <a:t>Acts 2:38</a:t>
            </a:r>
            <a:endParaRPr lang="en-US" sz="2800" dirty="0">
              <a:ln w="10541" cmpd="sng">
                <a:noFill/>
                <a:prstDash val="solid"/>
              </a:ln>
              <a:solidFill>
                <a:schemeClr val="tx1"/>
              </a:solidFill>
            </a:endParaRPr>
          </a:p>
        </p:txBody>
      </p:sp>
    </p:spTree>
    <p:extLst>
      <p:ext uri="{BB962C8B-B14F-4D97-AF65-F5344CB8AC3E}">
        <p14:creationId xmlns:p14="http://schemas.microsoft.com/office/powerpoint/2010/main" val="2046553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What is the Gift of the Holy Spirit?</a:t>
            </a:r>
          </a:p>
        </p:txBody>
      </p:sp>
      <p:sp>
        <p:nvSpPr>
          <p:cNvPr id="4" name="Content Placeholder 3"/>
          <p:cNvSpPr>
            <a:spLocks noGrp="1"/>
          </p:cNvSpPr>
          <p:nvPr>
            <p:ph idx="1"/>
          </p:nvPr>
        </p:nvSpPr>
        <p:spPr/>
        <p:txBody>
          <a:bodyPr>
            <a:normAutofit/>
          </a:bodyPr>
          <a:lstStyle/>
          <a:p>
            <a:r>
              <a:rPr lang="en-US" sz="3200" dirty="0"/>
              <a:t>A literal indwelling of the Holy Spirit? </a:t>
            </a:r>
          </a:p>
          <a:p>
            <a:r>
              <a:rPr lang="en-US" dirty="0"/>
              <a:t>A spiritual indwelling of the Holy Spirit through His word?</a:t>
            </a:r>
            <a:endParaRPr lang="en-US" sz="3200" dirty="0"/>
          </a:p>
          <a:p>
            <a:r>
              <a:rPr lang="en-US" sz="3200" dirty="0"/>
              <a:t>The possession of miraculous gifts? </a:t>
            </a:r>
          </a:p>
          <a:p>
            <a:r>
              <a:rPr lang="en-US" dirty="0"/>
              <a:t>The forgiveness of sins and the hope of eternal life? </a:t>
            </a:r>
            <a:endParaRPr lang="en-US" sz="3200" dirty="0"/>
          </a:p>
        </p:txBody>
      </p:sp>
    </p:spTree>
    <p:extLst>
      <p:ext uri="{BB962C8B-B14F-4D97-AF65-F5344CB8AC3E}">
        <p14:creationId xmlns:p14="http://schemas.microsoft.com/office/powerpoint/2010/main" val="2606641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What is the Gift of the Holy Spirit?</a:t>
            </a:r>
          </a:p>
        </p:txBody>
      </p:sp>
      <p:sp>
        <p:nvSpPr>
          <p:cNvPr id="4" name="Content Placeholder 3"/>
          <p:cNvSpPr>
            <a:spLocks noGrp="1"/>
          </p:cNvSpPr>
          <p:nvPr>
            <p:ph idx="1"/>
          </p:nvPr>
        </p:nvSpPr>
        <p:spPr/>
        <p:txBody>
          <a:bodyPr>
            <a:normAutofit/>
          </a:bodyPr>
          <a:lstStyle/>
          <a:p>
            <a:r>
              <a:rPr lang="en-US" sz="3200" dirty="0"/>
              <a:t>A literal indwelling of the Holy Spirit? </a:t>
            </a:r>
          </a:p>
          <a:p>
            <a:r>
              <a:rPr lang="en-US" dirty="0"/>
              <a:t>A spiritual indwelling of the Holy Spirit through His word?</a:t>
            </a:r>
            <a:endParaRPr lang="en-US" sz="3200" dirty="0"/>
          </a:p>
          <a:p>
            <a:r>
              <a:rPr lang="en-US" sz="3200" dirty="0"/>
              <a:t>The possession of miraculous gifts? </a:t>
            </a:r>
          </a:p>
          <a:p>
            <a:r>
              <a:rPr lang="en-US" dirty="0"/>
              <a:t>The forgiveness of sins and the hope of eternal life? </a:t>
            </a:r>
            <a:endParaRPr lang="en-US" sz="3200" dirty="0"/>
          </a:p>
        </p:txBody>
      </p:sp>
      <p:sp>
        <p:nvSpPr>
          <p:cNvPr id="3" name="Rectangle: Rounded Corners 2">
            <a:extLst>
              <a:ext uri="{FF2B5EF4-FFF2-40B4-BE49-F238E27FC236}">
                <a16:creationId xmlns:a16="http://schemas.microsoft.com/office/drawing/2014/main" id="{8C368138-A6BE-477F-8D83-0D7C7705BADC}"/>
              </a:ext>
            </a:extLst>
          </p:cNvPr>
          <p:cNvSpPr/>
          <p:nvPr/>
        </p:nvSpPr>
        <p:spPr>
          <a:xfrm>
            <a:off x="2590800" y="5029200"/>
            <a:ext cx="6400800" cy="1676400"/>
          </a:xfrm>
          <a:prstGeom prst="roundRect">
            <a:avLst/>
          </a:prstGeom>
          <a:solidFill>
            <a:srgbClr val="00206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59C32FF8-84E4-4B4C-982A-C51A9B6128C6}"/>
              </a:ext>
            </a:extLst>
          </p:cNvPr>
          <p:cNvSpPr txBox="1"/>
          <p:nvPr/>
        </p:nvSpPr>
        <p:spPr>
          <a:xfrm>
            <a:off x="3048000" y="5323582"/>
            <a:ext cx="5562600" cy="107721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Is the gift the Spirit Himself </a:t>
            </a:r>
            <a:br>
              <a:rPr kumimoji="0" lang="en-US" sz="3200" b="1" i="0" u="none" strike="noStrike" kern="1200" cap="none" spc="0" normalizeH="0" baseline="0" noProof="0" dirty="0">
                <a:ln>
                  <a:noFill/>
                </a:ln>
                <a:solidFill>
                  <a:prstClr val="white"/>
                </a:solidFill>
                <a:effectLst/>
                <a:uLnTx/>
                <a:uFillTx/>
                <a:latin typeface="Calibri"/>
                <a:ea typeface="+mn-ea"/>
                <a:cs typeface="+mn-cs"/>
              </a:rPr>
            </a:br>
            <a:r>
              <a:rPr kumimoji="0" lang="en-US" sz="3200" b="1" i="0" u="none" strike="noStrike" kern="1200" cap="none" spc="0" normalizeH="0" baseline="0" noProof="0" dirty="0">
                <a:ln>
                  <a:noFill/>
                </a:ln>
                <a:solidFill>
                  <a:prstClr val="white"/>
                </a:solidFill>
                <a:effectLst/>
                <a:uLnTx/>
                <a:uFillTx/>
                <a:latin typeface="Calibri"/>
                <a:ea typeface="+mn-ea"/>
                <a:cs typeface="+mn-cs"/>
              </a:rPr>
              <a:t>or something that He gives us?</a:t>
            </a:r>
          </a:p>
        </p:txBody>
      </p:sp>
    </p:spTree>
    <p:extLst>
      <p:ext uri="{BB962C8B-B14F-4D97-AF65-F5344CB8AC3E}">
        <p14:creationId xmlns:p14="http://schemas.microsoft.com/office/powerpoint/2010/main" val="3191461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Cannot Be the Miraculous Gifts </a:t>
            </a:r>
            <a:br>
              <a:rPr lang="en-US" b="1" i="1" dirty="0"/>
            </a:br>
            <a:r>
              <a:rPr lang="en-US" b="1" i="1" dirty="0"/>
              <a:t>of the Holy Spirit</a:t>
            </a:r>
          </a:p>
        </p:txBody>
      </p:sp>
      <p:sp>
        <p:nvSpPr>
          <p:cNvPr id="3" name="Content Placeholder 2"/>
          <p:cNvSpPr>
            <a:spLocks noGrp="1"/>
          </p:cNvSpPr>
          <p:nvPr>
            <p:ph idx="1"/>
          </p:nvPr>
        </p:nvSpPr>
        <p:spPr>
          <a:xfrm>
            <a:off x="457200" y="1798637"/>
            <a:ext cx="8229600" cy="4525963"/>
          </a:xfrm>
        </p:spPr>
        <p:txBody>
          <a:bodyPr>
            <a:normAutofit/>
          </a:bodyPr>
          <a:lstStyle/>
          <a:p>
            <a:r>
              <a:rPr lang="en-US" dirty="0"/>
              <a:t>1 Corinthians 12:8-11</a:t>
            </a:r>
          </a:p>
          <a:p>
            <a:r>
              <a:rPr lang="en-US" dirty="0"/>
              <a:t>These gifts were given through the laying on of the hands of an apostle. </a:t>
            </a:r>
          </a:p>
          <a:p>
            <a:pPr lvl="1"/>
            <a:r>
              <a:rPr lang="en-US" dirty="0"/>
              <a:t>Acts 8:14-19; 19:5-6; Romans 1:11</a:t>
            </a:r>
          </a:p>
          <a:p>
            <a:r>
              <a:rPr lang="en-US" dirty="0"/>
              <a:t>These gifts served an important but temporary role (1 Cor. 13:8-11). </a:t>
            </a:r>
          </a:p>
          <a:p>
            <a:r>
              <a:rPr lang="en-US" dirty="0"/>
              <a:t>The ability to receive these gifts ended when the last apostle died. </a:t>
            </a:r>
          </a:p>
        </p:txBody>
      </p:sp>
    </p:spTree>
    <p:extLst>
      <p:ext uri="{BB962C8B-B14F-4D97-AF65-F5344CB8AC3E}">
        <p14:creationId xmlns:p14="http://schemas.microsoft.com/office/powerpoint/2010/main" val="369539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Acts 2 - the context of the promise</a:t>
            </a:r>
          </a:p>
        </p:txBody>
      </p:sp>
    </p:spTree>
    <p:extLst>
      <p:ext uri="{BB962C8B-B14F-4D97-AF65-F5344CB8AC3E}">
        <p14:creationId xmlns:p14="http://schemas.microsoft.com/office/powerpoint/2010/main" val="1170511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Acts 2 - the context of the promise</a:t>
            </a:r>
          </a:p>
        </p:txBody>
      </p:sp>
      <p:sp>
        <p:nvSpPr>
          <p:cNvPr id="3" name="Content Placeholder 2"/>
          <p:cNvSpPr>
            <a:spLocks noGrp="1"/>
          </p:cNvSpPr>
          <p:nvPr>
            <p:ph idx="1"/>
          </p:nvPr>
        </p:nvSpPr>
        <p:spPr/>
        <p:txBody>
          <a:bodyPr>
            <a:normAutofit/>
          </a:bodyPr>
          <a:lstStyle/>
          <a:p>
            <a:pPr marL="0" indent="0" algn="ctr">
              <a:buNone/>
            </a:pPr>
            <a:r>
              <a:rPr lang="en-US" dirty="0"/>
              <a:t>Acts 2:1-13</a:t>
            </a:r>
          </a:p>
          <a:p>
            <a:r>
              <a:rPr lang="en-US" dirty="0"/>
              <a:t>Holy Spirit fell on the apostles. The Jews assembled and heard them speaking in tongues. </a:t>
            </a:r>
          </a:p>
          <a:p>
            <a:r>
              <a:rPr lang="en-US" dirty="0"/>
              <a:t>Some asked, “Whatever could this mean?”</a:t>
            </a:r>
          </a:p>
          <a:p>
            <a:r>
              <a:rPr lang="en-US" dirty="0"/>
              <a:t>Others accused the apostles of being drunk. </a:t>
            </a:r>
          </a:p>
        </p:txBody>
      </p:sp>
    </p:spTree>
    <p:extLst>
      <p:ext uri="{BB962C8B-B14F-4D97-AF65-F5344CB8AC3E}">
        <p14:creationId xmlns:p14="http://schemas.microsoft.com/office/powerpoint/2010/main" val="3162318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Acts 2 - the context of the promise</a:t>
            </a:r>
          </a:p>
        </p:txBody>
      </p:sp>
      <p:sp>
        <p:nvSpPr>
          <p:cNvPr id="3" name="Content Placeholder 2"/>
          <p:cNvSpPr>
            <a:spLocks noGrp="1"/>
          </p:cNvSpPr>
          <p:nvPr>
            <p:ph idx="1"/>
          </p:nvPr>
        </p:nvSpPr>
        <p:spPr/>
        <p:txBody>
          <a:bodyPr>
            <a:normAutofit/>
          </a:bodyPr>
          <a:lstStyle/>
          <a:p>
            <a:pPr marL="0" indent="0" algn="ctr">
              <a:buNone/>
            </a:pPr>
            <a:r>
              <a:rPr lang="en-US" dirty="0"/>
              <a:t>Acts 2:14-21</a:t>
            </a:r>
          </a:p>
          <a:p>
            <a:r>
              <a:rPr lang="en-US" dirty="0"/>
              <a:t>Peter answered the accusation of drunkenness, then told them they were witnessing the fulfillment of the promise made through the prophet Joel. </a:t>
            </a:r>
          </a:p>
          <a:p>
            <a:endParaRPr lang="en-US" sz="800" dirty="0"/>
          </a:p>
          <a:p>
            <a:r>
              <a:rPr lang="en-US" dirty="0"/>
              <a:t>“It shall come to pass that whoever calls on the name of the Lord shall be saved” (v. 21). </a:t>
            </a:r>
          </a:p>
        </p:txBody>
      </p:sp>
    </p:spTree>
    <p:extLst>
      <p:ext uri="{BB962C8B-B14F-4D97-AF65-F5344CB8AC3E}">
        <p14:creationId xmlns:p14="http://schemas.microsoft.com/office/powerpoint/2010/main" val="871646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286</TotalTime>
  <Words>933</Words>
  <Application>Microsoft Office PowerPoint</Application>
  <PresentationFormat>On-screen Show (4:3)</PresentationFormat>
  <Paragraphs>108</Paragraphs>
  <Slides>23</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23</vt:i4>
      </vt:variant>
    </vt:vector>
  </HeadingPairs>
  <TitlesOfParts>
    <vt:vector size="28" baseType="lpstr">
      <vt:lpstr>Arial</vt:lpstr>
      <vt:lpstr>Calibri</vt:lpstr>
      <vt:lpstr>Calibri Light</vt:lpstr>
      <vt:lpstr>2_Office Theme</vt:lpstr>
      <vt:lpstr>4_Office Theme</vt:lpstr>
      <vt:lpstr>PowerPoint Presentation</vt:lpstr>
      <vt:lpstr>PowerPoint Presentation</vt:lpstr>
      <vt:lpstr>The Gift of the  Holy Spirit</vt:lpstr>
      <vt:lpstr>What is the Gift of the Holy Spirit?</vt:lpstr>
      <vt:lpstr>What is the Gift of the Holy Spirit?</vt:lpstr>
      <vt:lpstr>Cannot Be the Miraculous Gifts  of the Holy Spirit</vt:lpstr>
      <vt:lpstr>Acts 2 - the context of the promise</vt:lpstr>
      <vt:lpstr>Acts 2 - the context of the promise</vt:lpstr>
      <vt:lpstr>Acts 2 - the context of the promise</vt:lpstr>
      <vt:lpstr>Acts 2 - the context of the promise</vt:lpstr>
      <vt:lpstr>Acts 2 - the context of the promise</vt:lpstr>
      <vt:lpstr>Acts 2 - the context of the promise</vt:lpstr>
      <vt:lpstr>Acts 2 - the context of the promise</vt:lpstr>
      <vt:lpstr>Acts 2:38 and Acts 3:19</vt:lpstr>
      <vt:lpstr>Acts 2:38 and Acts 3:19</vt:lpstr>
      <vt:lpstr>Acts 2:38 and Acts 3:19</vt:lpstr>
      <vt:lpstr>Acts 2:38 and Acts 3:19</vt:lpstr>
      <vt:lpstr>Acts 2:38 and Acts 3:19</vt:lpstr>
      <vt:lpstr>The “times of refreshing”  come when we are saved</vt:lpstr>
      <vt:lpstr>The promise of the Holy Spirit</vt:lpstr>
      <vt:lpstr>The promise of the Holy Spirit</vt:lpstr>
      <vt:lpstr>The gift of the Holy Spirit is the forgiveness of our sins through the shed blood of Jesus Christ</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79</cp:revision>
  <dcterms:created xsi:type="dcterms:W3CDTF">2008-03-16T18:22:36Z</dcterms:created>
  <dcterms:modified xsi:type="dcterms:W3CDTF">2021-09-06T18:08:12Z</dcterms:modified>
</cp:coreProperties>
</file>