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</p:sldMasterIdLst>
  <p:notesMasterIdLst>
    <p:notesMasterId r:id="rId17"/>
  </p:notesMasterIdLst>
  <p:sldIdLst>
    <p:sldId id="256" r:id="rId3"/>
    <p:sldId id="258" r:id="rId4"/>
    <p:sldId id="399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09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10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8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84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8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21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47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44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75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92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13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658FF-6886-493D-B78F-507397C41A1C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80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472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8485A0-C2FA-41C8-B541-08938BEEAF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0359" y="251793"/>
            <a:ext cx="3886200" cy="3057939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“You will cast all our sins </a:t>
            </a:r>
            <a:br>
              <a:rPr lang="en-US" sz="2800" b="1" dirty="0"/>
            </a:br>
            <a:r>
              <a:rPr lang="en-US" sz="2800" b="1" dirty="0"/>
              <a:t>into the depths of the sea.”</a:t>
            </a:r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sz="2800" b="1" dirty="0"/>
              <a:t>Micah 7:19b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286B41-E6A1-46C1-809C-00A1DC6F8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87617" y="251793"/>
            <a:ext cx="3506024" cy="3057939"/>
          </a:xfrm>
        </p:spPr>
        <p:txBody>
          <a:bodyPr/>
          <a:lstStyle/>
          <a:p>
            <a:pPr marL="0" indent="0" algn="r">
              <a:buNone/>
            </a:pPr>
            <a:r>
              <a:rPr lang="en-US" b="1" dirty="0"/>
              <a:t>“As far as the east is from the west, so far has He removed our transgressions from us.”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Psalm 103:12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01C48AC-C415-431B-8916-8759FCF2C69C}"/>
              </a:ext>
            </a:extLst>
          </p:cNvPr>
          <p:cNvSpPr txBox="1">
            <a:spLocks/>
          </p:cNvSpPr>
          <p:nvPr/>
        </p:nvSpPr>
        <p:spPr>
          <a:xfrm>
            <a:off x="376859" y="4704522"/>
            <a:ext cx="3886200" cy="1991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“For You have cast all my sins behind Your back.”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Isaiah 38:17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0ADE2FCB-A9CD-4CF2-B9B9-FAE16482796E}"/>
              </a:ext>
            </a:extLst>
          </p:cNvPr>
          <p:cNvSpPr txBox="1">
            <a:spLocks/>
          </p:cNvSpPr>
          <p:nvPr/>
        </p:nvSpPr>
        <p:spPr>
          <a:xfrm>
            <a:off x="5013462" y="3690729"/>
            <a:ext cx="3886200" cy="30579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“The iniquity of Israel shall be sought, but there shall be none; and the sins of Judah, but they shall not be found; for I will pardon those whom I preserve.”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Jeremiah 50:20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0C5B569-A5BB-4295-9F04-38BBE1CB76A9}"/>
              </a:ext>
            </a:extLst>
          </p:cNvPr>
          <p:cNvSpPr/>
          <p:nvPr/>
        </p:nvSpPr>
        <p:spPr>
          <a:xfrm>
            <a:off x="376859" y="2305880"/>
            <a:ext cx="4636603" cy="225287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D74243-D80A-4411-B869-131052AF5874}"/>
              </a:ext>
            </a:extLst>
          </p:cNvPr>
          <p:cNvSpPr txBox="1"/>
          <p:nvPr/>
        </p:nvSpPr>
        <p:spPr>
          <a:xfrm>
            <a:off x="490330" y="2491411"/>
            <a:ext cx="43599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“For I will be merciful to their unrighteousness, and their sins and their lawless deeds I will remember no more.”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Hebrews 8:12</a:t>
            </a:r>
          </a:p>
        </p:txBody>
      </p:sp>
    </p:spTree>
    <p:extLst>
      <p:ext uri="{BB962C8B-B14F-4D97-AF65-F5344CB8AC3E}">
        <p14:creationId xmlns:p14="http://schemas.microsoft.com/office/powerpoint/2010/main" val="1725596542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4259-FCC2-472D-8DCE-A60F0A93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God’s Forgiveness is Complete and Consistent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F72B3-76D8-4C58-9ADE-CE66A28ED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38399"/>
            <a:ext cx="7886700" cy="3738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“You will give truth to Jacob and mercy to Abraham, which You have sworn to our fathers from days of old.”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Micah 7:20</a:t>
            </a:r>
          </a:p>
        </p:txBody>
      </p:sp>
      <p:pic>
        <p:nvPicPr>
          <p:cNvPr id="4" name="Picture 4" descr="Book — Bookcase, white - Stock Photo | #14257705">
            <a:extLst>
              <a:ext uri="{FF2B5EF4-FFF2-40B4-BE49-F238E27FC236}">
                <a16:creationId xmlns:a16="http://schemas.microsoft.com/office/drawing/2014/main" id="{820A3978-8006-4CE1-98B5-A70B5980C1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5" t="18959" r="5479" b="7836"/>
          <a:stretch/>
        </p:blipFill>
        <p:spPr bwMode="auto">
          <a:xfrm>
            <a:off x="5247861" y="4782458"/>
            <a:ext cx="3379304" cy="158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794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4259-FCC2-472D-8DCE-A60F0A93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God’s Forgiveness is Complete and Consistent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F72B3-76D8-4C58-9ADE-CE66A28ED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38399"/>
            <a:ext cx="7886700" cy="3738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God’s forgiveness is always conditional! 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sz="3200" b="1" dirty="0"/>
              <a:t>We must repent - </a:t>
            </a:r>
            <a:r>
              <a:rPr lang="en-US" sz="3200" b="1" dirty="0">
                <a:solidFill>
                  <a:srgbClr val="002060"/>
                </a:solidFill>
              </a:rPr>
              <a:t>Is. 55:7; Ezek. 18:30-32</a:t>
            </a:r>
          </a:p>
          <a:p>
            <a:r>
              <a:rPr lang="en-US" sz="3200" b="1" dirty="0"/>
              <a:t>We must confess our sins and seek God’s forgiveness - </a:t>
            </a:r>
            <a:r>
              <a:rPr lang="en-US" sz="3200" b="1" dirty="0">
                <a:solidFill>
                  <a:srgbClr val="002060"/>
                </a:solidFill>
              </a:rPr>
              <a:t>1 John 1:9</a:t>
            </a:r>
          </a:p>
        </p:txBody>
      </p:sp>
    </p:spTree>
    <p:extLst>
      <p:ext uri="{BB962C8B-B14F-4D97-AF65-F5344CB8AC3E}">
        <p14:creationId xmlns:p14="http://schemas.microsoft.com/office/powerpoint/2010/main" val="337206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Number 40 in the Bible | Guideposts">
            <a:extLst>
              <a:ext uri="{FF2B5EF4-FFF2-40B4-BE49-F238E27FC236}">
                <a16:creationId xmlns:a16="http://schemas.microsoft.com/office/drawing/2014/main" id="{98C21FAC-F9AB-4232-A7FB-718DA343D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18397-81CB-4E9C-9C51-D4E29C85F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1397"/>
            <a:ext cx="7886700" cy="1460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chemeClr val="bg1"/>
                </a:solidFill>
              </a:rPr>
              <a:t>“Who is a God like unto thee?”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Micah 7:18-20</a:t>
            </a:r>
          </a:p>
        </p:txBody>
      </p:sp>
    </p:spTree>
    <p:extLst>
      <p:ext uri="{BB962C8B-B14F-4D97-AF65-F5344CB8AC3E}">
        <p14:creationId xmlns:p14="http://schemas.microsoft.com/office/powerpoint/2010/main" val="276486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75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MICAH</a:t>
            </a:r>
          </a:p>
          <a:p>
            <a:pPr marL="0" indent="0" algn="ctr">
              <a:buNone/>
            </a:pP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“Who is a </a:t>
            </a:r>
            <a:r>
              <a:rPr lang="en-US" sz="320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God like unto </a:t>
            </a: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Thee?”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Number 40 in the Bible | Guideposts">
            <a:extLst>
              <a:ext uri="{FF2B5EF4-FFF2-40B4-BE49-F238E27FC236}">
                <a16:creationId xmlns:a16="http://schemas.microsoft.com/office/drawing/2014/main" id="{98C21FAC-F9AB-4232-A7FB-718DA343D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18397-81CB-4E9C-9C51-D4E29C85F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1397"/>
            <a:ext cx="7886700" cy="1460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chemeClr val="bg1"/>
                </a:solidFill>
              </a:rPr>
              <a:t>“Who is a God like unto thee?”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Micah 7:18-20</a:t>
            </a:r>
          </a:p>
        </p:txBody>
      </p:sp>
    </p:spTree>
    <p:extLst>
      <p:ext uri="{BB962C8B-B14F-4D97-AF65-F5344CB8AC3E}">
        <p14:creationId xmlns:p14="http://schemas.microsoft.com/office/powerpoint/2010/main" val="2999621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4259-FCC2-472D-8DCE-A60F0A93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God is Willing to Forgive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F72B3-76D8-4C58-9ADE-CE66A28ED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Sin is offensive to God’s authority and holiness - </a:t>
            </a:r>
            <a:r>
              <a:rPr lang="en-US" sz="3200" b="1" dirty="0">
                <a:solidFill>
                  <a:srgbClr val="002060"/>
                </a:solidFill>
              </a:rPr>
              <a:t>1 John 3:4 </a:t>
            </a:r>
          </a:p>
          <a:p>
            <a:r>
              <a:rPr lang="en-US" sz="3200" b="1" dirty="0"/>
              <a:t>Sin is “exceedingly sinful” - </a:t>
            </a:r>
            <a:r>
              <a:rPr lang="en-US" sz="3200" b="1" dirty="0">
                <a:solidFill>
                  <a:srgbClr val="002060"/>
                </a:solidFill>
              </a:rPr>
              <a:t>Rom. 7:13 </a:t>
            </a:r>
          </a:p>
          <a:p>
            <a:r>
              <a:rPr lang="en-US" sz="3200" b="1" dirty="0"/>
              <a:t>Sin is deserving of God’s wrath - </a:t>
            </a:r>
            <a:r>
              <a:rPr lang="en-US" sz="3200" b="1" dirty="0">
                <a:solidFill>
                  <a:srgbClr val="002060"/>
                </a:solidFill>
              </a:rPr>
              <a:t>Rom. 1:18</a:t>
            </a:r>
          </a:p>
          <a:p>
            <a:endParaRPr lang="en-US" sz="800" b="1" dirty="0"/>
          </a:p>
          <a:p>
            <a:r>
              <a:rPr lang="en-US" sz="3200" b="1" dirty="0"/>
              <a:t>In spite of this, God has an incredible capacity to forgive - </a:t>
            </a:r>
            <a:r>
              <a:rPr lang="en-US" sz="3200" b="1" dirty="0">
                <a:solidFill>
                  <a:srgbClr val="002060"/>
                </a:solidFill>
              </a:rPr>
              <a:t>Ps. 103:9-14; Is. 1:18</a:t>
            </a:r>
          </a:p>
        </p:txBody>
      </p:sp>
    </p:spTree>
    <p:extLst>
      <p:ext uri="{BB962C8B-B14F-4D97-AF65-F5344CB8AC3E}">
        <p14:creationId xmlns:p14="http://schemas.microsoft.com/office/powerpoint/2010/main" val="136046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4259-FCC2-472D-8DCE-A60F0A93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God’s Willingness to Forgive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is Based on His Character</a:t>
            </a:r>
          </a:p>
        </p:txBody>
      </p:sp>
    </p:spTree>
    <p:extLst>
      <p:ext uri="{BB962C8B-B14F-4D97-AF65-F5344CB8AC3E}">
        <p14:creationId xmlns:p14="http://schemas.microsoft.com/office/powerpoint/2010/main" val="21472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4259-FCC2-472D-8DCE-A60F0A93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God’s Willingness to Forgive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is Based on His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F72B3-76D8-4C58-9ADE-CE66A28ED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45855"/>
            <a:ext cx="7886700" cy="40973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“…He does not retain His anger forever, because He delights in mercy. </a:t>
            </a:r>
          </a:p>
          <a:p>
            <a:pPr marL="0" indent="0">
              <a:buNone/>
            </a:pPr>
            <a:r>
              <a:rPr lang="en-US" sz="3200" b="1" dirty="0"/>
              <a:t>  He will again have compassion on us, and will subdue our iniquities…”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Micah 7:18b-19a</a:t>
            </a:r>
          </a:p>
        </p:txBody>
      </p:sp>
      <p:pic>
        <p:nvPicPr>
          <p:cNvPr id="2052" name="Picture 4" descr="Book — Bookcase, white - Stock Photo | #14257705">
            <a:extLst>
              <a:ext uri="{FF2B5EF4-FFF2-40B4-BE49-F238E27FC236}">
                <a16:creationId xmlns:a16="http://schemas.microsoft.com/office/drawing/2014/main" id="{8DB5DE4B-F88B-4813-8A2E-BE0387C488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5" t="18959" r="5479" b="7836"/>
          <a:stretch/>
        </p:blipFill>
        <p:spPr bwMode="auto">
          <a:xfrm>
            <a:off x="5247861" y="4782458"/>
            <a:ext cx="3379304" cy="158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88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4259-FCC2-472D-8DCE-A60F0A93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God’s Willingness to Forgive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is Based on His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F72B3-76D8-4C58-9ADE-CE66A28ED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45855"/>
            <a:ext cx="7886700" cy="40973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“For You, Lord, are good, and ready to forgive, and abundant in mercy to all those who call upon You. </a:t>
            </a:r>
          </a:p>
          <a:p>
            <a:pPr marL="0" indent="0">
              <a:buNone/>
            </a:pPr>
            <a:r>
              <a:rPr lang="en-US" sz="3200" b="1" dirty="0"/>
              <a:t>But You, O Lord, are a God full of compassion, and gracious, longsuffering and abundant in mercy and truth.”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Psalm 86:5, 15</a:t>
            </a:r>
          </a:p>
        </p:txBody>
      </p:sp>
      <p:pic>
        <p:nvPicPr>
          <p:cNvPr id="5" name="Picture 4" descr="Book — Bookcase, white - Stock Photo | #14257705">
            <a:extLst>
              <a:ext uri="{FF2B5EF4-FFF2-40B4-BE49-F238E27FC236}">
                <a16:creationId xmlns:a16="http://schemas.microsoft.com/office/drawing/2014/main" id="{7604CC91-D05D-47EA-BFAD-2D94E771F6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5" t="18959" r="5479" b="7836"/>
          <a:stretch/>
        </p:blipFill>
        <p:spPr bwMode="auto">
          <a:xfrm>
            <a:off x="5247861" y="4782458"/>
            <a:ext cx="3379304" cy="158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436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4259-FCC2-472D-8DCE-A60F0A93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God’s Forgiveness is Complete and Consistent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F72B3-76D8-4C58-9ADE-CE66A28ED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38399"/>
            <a:ext cx="7886700" cy="3738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“You will cast all our sins </a:t>
            </a:r>
            <a:br>
              <a:rPr lang="en-US" sz="3200" b="1" dirty="0"/>
            </a:br>
            <a:r>
              <a:rPr lang="en-US" sz="3200" b="1" dirty="0"/>
              <a:t>into the depths of the sea.”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Micah 7:19b</a:t>
            </a:r>
          </a:p>
        </p:txBody>
      </p:sp>
      <p:pic>
        <p:nvPicPr>
          <p:cNvPr id="4" name="Picture 4" descr="Book — Bookcase, white - Stock Photo | #14257705">
            <a:extLst>
              <a:ext uri="{FF2B5EF4-FFF2-40B4-BE49-F238E27FC236}">
                <a16:creationId xmlns:a16="http://schemas.microsoft.com/office/drawing/2014/main" id="{820A3978-8006-4CE1-98B5-A70B5980C1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5" t="18959" r="5479" b="7836"/>
          <a:stretch/>
        </p:blipFill>
        <p:spPr bwMode="auto">
          <a:xfrm>
            <a:off x="5247861" y="4782458"/>
            <a:ext cx="3379304" cy="158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25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8485A0-C2FA-41C8-B541-08938BEEAF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0359" y="238541"/>
            <a:ext cx="3886200" cy="3057939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“You will cast all our sins </a:t>
            </a:r>
            <a:br>
              <a:rPr lang="en-US" sz="2800" b="1" dirty="0"/>
            </a:br>
            <a:r>
              <a:rPr lang="en-US" sz="2800" b="1" dirty="0"/>
              <a:t>into the depths of the sea.”</a:t>
            </a:r>
          </a:p>
          <a:p>
            <a:pPr marL="0" indent="0">
              <a:buNone/>
            </a:pPr>
            <a:endParaRPr lang="en-US" sz="700" b="1" dirty="0"/>
          </a:p>
          <a:p>
            <a:pPr marL="0" indent="0">
              <a:buNone/>
            </a:pPr>
            <a:r>
              <a:rPr lang="en-US" sz="2800" b="1" dirty="0"/>
              <a:t>Micah 7:19b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286B41-E6A1-46C1-809C-00A1DC6F8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87617" y="251793"/>
            <a:ext cx="3506024" cy="3057939"/>
          </a:xfrm>
        </p:spPr>
        <p:txBody>
          <a:bodyPr/>
          <a:lstStyle/>
          <a:p>
            <a:pPr marL="0" indent="0" algn="r">
              <a:buNone/>
            </a:pPr>
            <a:r>
              <a:rPr lang="en-US" b="1" dirty="0"/>
              <a:t>“As far as the east is from the west, so far has He removed our transgressions from us.”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Psalm 103:12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01C48AC-C415-431B-8916-8759FCF2C69C}"/>
              </a:ext>
            </a:extLst>
          </p:cNvPr>
          <p:cNvSpPr txBox="1">
            <a:spLocks/>
          </p:cNvSpPr>
          <p:nvPr/>
        </p:nvSpPr>
        <p:spPr>
          <a:xfrm>
            <a:off x="376859" y="4704522"/>
            <a:ext cx="3886200" cy="1991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“For You have cast all my sins behind Your back.”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Isaiah 38:17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0ADE2FCB-A9CD-4CF2-B9B9-FAE16482796E}"/>
              </a:ext>
            </a:extLst>
          </p:cNvPr>
          <p:cNvSpPr txBox="1">
            <a:spLocks/>
          </p:cNvSpPr>
          <p:nvPr/>
        </p:nvSpPr>
        <p:spPr>
          <a:xfrm>
            <a:off x="5013462" y="3690729"/>
            <a:ext cx="3886200" cy="30579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“The iniquity of Israel shall be sought, but there shall be none; and the sins of Judah, but they shall not be found; for I will pardon those whom I preserve.”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Jeremiah 50:20</a:t>
            </a:r>
          </a:p>
        </p:txBody>
      </p:sp>
    </p:spTree>
    <p:extLst>
      <p:ext uri="{BB962C8B-B14F-4D97-AF65-F5344CB8AC3E}">
        <p14:creationId xmlns:p14="http://schemas.microsoft.com/office/powerpoint/2010/main" val="134585392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  <p:bldP spid="7" grpId="0"/>
      <p:bldP spid="8" grpId="0"/>
    </p:bldLst>
  </p:timing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521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Rockwell</vt:lpstr>
      <vt:lpstr>2_Office Theme</vt:lpstr>
      <vt:lpstr>3_Office Theme</vt:lpstr>
      <vt:lpstr>PowerPoint Presentation</vt:lpstr>
      <vt:lpstr>PowerPoint Presentation</vt:lpstr>
      <vt:lpstr>PowerPoint Presentation</vt:lpstr>
      <vt:lpstr>1. God is Willing to Forgive</vt:lpstr>
      <vt:lpstr>2. God’s Willingness to Forgive  is Based on His Character</vt:lpstr>
      <vt:lpstr>2. God’s Willingness to Forgive  is Based on His Character</vt:lpstr>
      <vt:lpstr>2. God’s Willingness to Forgive  is Based on His Character</vt:lpstr>
      <vt:lpstr>3. God’s Forgiveness is Complete and Consistent</vt:lpstr>
      <vt:lpstr>PowerPoint Presentation</vt:lpstr>
      <vt:lpstr>PowerPoint Presentation</vt:lpstr>
      <vt:lpstr>3. God’s Forgiveness is Complete and Consistent</vt:lpstr>
      <vt:lpstr>3. God’s Forgiveness is Complete and Consistent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58</cp:revision>
  <dcterms:created xsi:type="dcterms:W3CDTF">2008-03-16T18:22:36Z</dcterms:created>
  <dcterms:modified xsi:type="dcterms:W3CDTF">2021-06-28T15:58:59Z</dcterms:modified>
</cp:coreProperties>
</file>