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 id="2147483714" r:id="rId2"/>
  </p:sldMasterIdLst>
  <p:notesMasterIdLst>
    <p:notesMasterId r:id="rId22"/>
  </p:notesMasterIdLst>
  <p:sldIdLst>
    <p:sldId id="259" r:id="rId3"/>
    <p:sldId id="256" r:id="rId4"/>
    <p:sldId id="497" r:id="rId5"/>
    <p:sldId id="498" r:id="rId6"/>
    <p:sldId id="499" r:id="rId7"/>
    <p:sldId id="264" r:id="rId8"/>
    <p:sldId id="500" r:id="rId9"/>
    <p:sldId id="501" r:id="rId10"/>
    <p:sldId id="266" r:id="rId11"/>
    <p:sldId id="267" r:id="rId12"/>
    <p:sldId id="268" r:id="rId13"/>
    <p:sldId id="269" r:id="rId14"/>
    <p:sldId id="270" r:id="rId15"/>
    <p:sldId id="271" r:id="rId16"/>
    <p:sldId id="272" r:id="rId17"/>
    <p:sldId id="275" r:id="rId18"/>
    <p:sldId id="276" r:id="rId19"/>
    <p:sldId id="502" r:id="rId20"/>
    <p:sldId id="50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8" d="100"/>
          <a:sy n="68" d="100"/>
        </p:scale>
        <p:origin x="293"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3346"/>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BA5F5C6-2D4A-4A70-BB86-404DBFF6AAE1}"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865411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A5F5C6-2D4A-4A70-BB86-404DBFF6AAE1}"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1231482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A5F5C6-2D4A-4A70-BB86-404DBFF6AAE1}"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408370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BA5F5C6-2D4A-4A70-BB86-404DBFF6AAE1}"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2843062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A5F5C6-2D4A-4A70-BB86-404DBFF6AAE1}"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17572608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A5F5C6-2D4A-4A70-BB86-404DBFF6AAE1}"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1613734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A5F5C6-2D4A-4A70-BB86-404DBFF6AAE1}" type="datetimeFigureOut">
              <a:rPr lang="en-US" smtClean="0"/>
              <a:t>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39397304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A5F5C6-2D4A-4A70-BB86-404DBFF6AAE1}" type="datetimeFigureOut">
              <a:rPr lang="en-US" smtClean="0"/>
              <a:t>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24257539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A5F5C6-2D4A-4A70-BB86-404DBFF6AAE1}" type="datetimeFigureOut">
              <a:rPr lang="en-US" smtClean="0"/>
              <a:t>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34952264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A5F5C6-2D4A-4A70-BB86-404DBFF6AAE1}" type="datetimeFigureOut">
              <a:rPr lang="en-US" smtClean="0"/>
              <a:t>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35536443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BA5F5C6-2D4A-4A70-BB86-404DBFF6AAE1}" type="datetimeFigureOut">
              <a:rPr lang="en-US" smtClean="0"/>
              <a:t>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3091172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A5F5C6-2D4A-4A70-BB86-404DBFF6AAE1}"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36023332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BA5F5C6-2D4A-4A70-BB86-404DBFF6AAE1}" type="datetimeFigureOut">
              <a:rPr lang="en-US" smtClean="0"/>
              <a:t>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25476772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A5F5C6-2D4A-4A70-BB86-404DBFF6AAE1}"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37911170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A5F5C6-2D4A-4A70-BB86-404DBFF6AAE1}"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918711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A5F5C6-2D4A-4A70-BB86-404DBFF6AAE1}"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3608063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A5F5C6-2D4A-4A70-BB86-404DBFF6AAE1}" type="datetimeFigureOut">
              <a:rPr lang="en-US" smtClean="0"/>
              <a:t>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384144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A5F5C6-2D4A-4A70-BB86-404DBFF6AAE1}" type="datetimeFigureOut">
              <a:rPr lang="en-US" smtClean="0"/>
              <a:t>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2318663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A5F5C6-2D4A-4A70-BB86-404DBFF6AAE1}" type="datetimeFigureOut">
              <a:rPr lang="en-US" smtClean="0"/>
              <a:t>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135892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A5F5C6-2D4A-4A70-BB86-404DBFF6AAE1}" type="datetimeFigureOut">
              <a:rPr lang="en-US" smtClean="0"/>
              <a:t>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3142971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BA5F5C6-2D4A-4A70-BB86-404DBFF6AAE1}" type="datetimeFigureOut">
              <a:rPr lang="en-US" smtClean="0"/>
              <a:t>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3404095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BA5F5C6-2D4A-4A70-BB86-404DBFF6AAE1}" type="datetimeFigureOut">
              <a:rPr lang="en-US" smtClean="0"/>
              <a:t>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9573D3-A69E-4B7E-A8D7-B1B314AD6144}" type="slidenum">
              <a:rPr lang="en-US" smtClean="0"/>
              <a:t>‹#›</a:t>
            </a:fld>
            <a:endParaRPr lang="en-US"/>
          </a:p>
        </p:txBody>
      </p:sp>
    </p:spTree>
    <p:extLst>
      <p:ext uri="{BB962C8B-B14F-4D97-AF65-F5344CB8AC3E}">
        <p14:creationId xmlns:p14="http://schemas.microsoft.com/office/powerpoint/2010/main" val="802954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A5F5C6-2D4A-4A70-BB86-404DBFF6AAE1}" type="datetimeFigureOut">
              <a:rPr lang="en-US" smtClean="0"/>
              <a:t>1/5/2021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9573D3-A69E-4B7E-A8D7-B1B314AD6144}" type="slidenum">
              <a:rPr lang="en-US" smtClean="0"/>
              <a:t>‹#›</a:t>
            </a:fld>
            <a:endParaRPr lang="en-US"/>
          </a:p>
        </p:txBody>
      </p:sp>
    </p:spTree>
    <p:extLst>
      <p:ext uri="{BB962C8B-B14F-4D97-AF65-F5344CB8AC3E}">
        <p14:creationId xmlns:p14="http://schemas.microsoft.com/office/powerpoint/2010/main" val="1206789597"/>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A5F5C6-2D4A-4A70-BB86-404DBFF6AAE1}" type="datetimeFigureOut">
              <a:rPr lang="en-US" smtClean="0"/>
              <a:t>1/5/2021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9573D3-A69E-4B7E-A8D7-B1B314AD6144}" type="slidenum">
              <a:rPr lang="en-US" smtClean="0"/>
              <a:t>‹#›</a:t>
            </a:fld>
            <a:endParaRPr lang="en-US"/>
          </a:p>
        </p:txBody>
      </p:sp>
    </p:spTree>
    <p:extLst>
      <p:ext uri="{BB962C8B-B14F-4D97-AF65-F5344CB8AC3E}">
        <p14:creationId xmlns:p14="http://schemas.microsoft.com/office/powerpoint/2010/main" val="87064100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0650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00E6-90FC-49C3-BD34-AA70EC37F86A}"/>
              </a:ext>
            </a:extLst>
          </p:cNvPr>
          <p:cNvSpPr>
            <a:spLocks noGrp="1"/>
          </p:cNvSpPr>
          <p:nvPr>
            <p:ph type="title"/>
          </p:nvPr>
        </p:nvSpPr>
        <p:spPr>
          <a:xfrm>
            <a:off x="628650" y="365127"/>
            <a:ext cx="7886700" cy="986596"/>
          </a:xfrm>
        </p:spPr>
        <p:txBody>
          <a:bodyPr>
            <a:normAutofit/>
          </a:bodyPr>
          <a:lstStyle/>
          <a:p>
            <a:pPr algn="ctr"/>
            <a:r>
              <a:rPr lang="en-US" sz="3600" b="1" dirty="0">
                <a:latin typeface="+mn-lt"/>
              </a:rPr>
              <a:t>Our Sin Must Be Taken Seriously</a:t>
            </a:r>
          </a:p>
        </p:txBody>
      </p:sp>
      <p:sp>
        <p:nvSpPr>
          <p:cNvPr id="3" name="Content Placeholder 2">
            <a:extLst>
              <a:ext uri="{FF2B5EF4-FFF2-40B4-BE49-F238E27FC236}">
                <a16:creationId xmlns:a16="http://schemas.microsoft.com/office/drawing/2014/main" id="{82F71712-81A2-42AF-B949-C1F570D0C546}"/>
              </a:ext>
            </a:extLst>
          </p:cNvPr>
          <p:cNvSpPr>
            <a:spLocks noGrp="1"/>
          </p:cNvSpPr>
          <p:nvPr>
            <p:ph idx="1"/>
          </p:nvPr>
        </p:nvSpPr>
        <p:spPr/>
        <p:txBody>
          <a:bodyPr>
            <a:normAutofit/>
          </a:bodyPr>
          <a:lstStyle/>
          <a:p>
            <a:r>
              <a:rPr lang="en-US" b="1" dirty="0"/>
              <a:t>He offered a bull for himself and his family (v. 6).</a:t>
            </a:r>
          </a:p>
          <a:p>
            <a:r>
              <a:rPr lang="en-US" b="1" dirty="0"/>
              <a:t>He killed a goat for the sins of the people (15). </a:t>
            </a:r>
          </a:p>
          <a:p>
            <a:r>
              <a:rPr lang="en-US" b="1" dirty="0"/>
              <a:t>He cleansed the Holy of Holies and the altar </a:t>
            </a:r>
            <a:br>
              <a:rPr lang="en-US" b="1" dirty="0"/>
            </a:br>
            <a:r>
              <a:rPr lang="en-US" b="1" dirty="0"/>
              <a:t>(vs. 16-19). </a:t>
            </a:r>
          </a:p>
          <a:p>
            <a:r>
              <a:rPr lang="en-US" b="1" dirty="0"/>
              <a:t>He confessed all the iniquities, transgressions, and sins of the people (v. 21). </a:t>
            </a:r>
          </a:p>
          <a:p>
            <a:r>
              <a:rPr lang="en-US" b="1" dirty="0"/>
              <a:t>He offered burnt offerings for himself and for the people (v. 24). </a:t>
            </a:r>
          </a:p>
        </p:txBody>
      </p:sp>
    </p:spTree>
    <p:extLst>
      <p:ext uri="{BB962C8B-B14F-4D97-AF65-F5344CB8AC3E}">
        <p14:creationId xmlns:p14="http://schemas.microsoft.com/office/powerpoint/2010/main" val="2912137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00E6-90FC-49C3-BD34-AA70EC37F86A}"/>
              </a:ext>
            </a:extLst>
          </p:cNvPr>
          <p:cNvSpPr>
            <a:spLocks noGrp="1"/>
          </p:cNvSpPr>
          <p:nvPr>
            <p:ph type="title"/>
          </p:nvPr>
        </p:nvSpPr>
        <p:spPr>
          <a:xfrm>
            <a:off x="628650" y="365127"/>
            <a:ext cx="7886700" cy="986596"/>
          </a:xfrm>
        </p:spPr>
        <p:txBody>
          <a:bodyPr>
            <a:normAutofit/>
          </a:bodyPr>
          <a:lstStyle/>
          <a:p>
            <a:pPr algn="ctr"/>
            <a:r>
              <a:rPr lang="en-US" sz="3600" b="1" dirty="0">
                <a:latin typeface="+mn-lt"/>
              </a:rPr>
              <a:t>Our Sin Must Be Taken Seriously</a:t>
            </a:r>
          </a:p>
        </p:txBody>
      </p:sp>
      <p:sp>
        <p:nvSpPr>
          <p:cNvPr id="3" name="Content Placeholder 2">
            <a:extLst>
              <a:ext uri="{FF2B5EF4-FFF2-40B4-BE49-F238E27FC236}">
                <a16:creationId xmlns:a16="http://schemas.microsoft.com/office/drawing/2014/main" id="{82F71712-81A2-42AF-B949-C1F570D0C546}"/>
              </a:ext>
            </a:extLst>
          </p:cNvPr>
          <p:cNvSpPr>
            <a:spLocks noGrp="1"/>
          </p:cNvSpPr>
          <p:nvPr>
            <p:ph idx="1"/>
          </p:nvPr>
        </p:nvSpPr>
        <p:spPr/>
        <p:txBody>
          <a:bodyPr>
            <a:normAutofit/>
          </a:bodyPr>
          <a:lstStyle/>
          <a:p>
            <a:r>
              <a:rPr lang="en-US" b="1" dirty="0"/>
              <a:t>He offered a bull for himself and his family (v. 6).</a:t>
            </a:r>
          </a:p>
          <a:p>
            <a:r>
              <a:rPr lang="en-US" b="1" dirty="0"/>
              <a:t>He killed a goat for the sins of the people (15). </a:t>
            </a:r>
          </a:p>
          <a:p>
            <a:r>
              <a:rPr lang="en-US" b="1" dirty="0"/>
              <a:t>He cleansed the Holy of Holies and the altar </a:t>
            </a:r>
            <a:br>
              <a:rPr lang="en-US" b="1" dirty="0"/>
            </a:br>
            <a:r>
              <a:rPr lang="en-US" b="1" dirty="0"/>
              <a:t>(vs. 16-19). </a:t>
            </a:r>
          </a:p>
          <a:p>
            <a:r>
              <a:rPr lang="en-US" b="1" dirty="0"/>
              <a:t>He confessed all the iniquities, transgressions, and sins of the people (v. 21). </a:t>
            </a:r>
          </a:p>
          <a:p>
            <a:r>
              <a:rPr lang="en-US" b="1" dirty="0"/>
              <a:t>He would offer burnt offerings for himself and for the people (v. 24). </a:t>
            </a:r>
          </a:p>
        </p:txBody>
      </p:sp>
      <p:sp>
        <p:nvSpPr>
          <p:cNvPr id="4" name="Rectangle: Rounded Corners 3">
            <a:extLst>
              <a:ext uri="{FF2B5EF4-FFF2-40B4-BE49-F238E27FC236}">
                <a16:creationId xmlns:a16="http://schemas.microsoft.com/office/drawing/2014/main" id="{8BBCBE47-01B5-482C-9EE5-125D8B091690}"/>
              </a:ext>
            </a:extLst>
          </p:cNvPr>
          <p:cNvSpPr/>
          <p:nvPr/>
        </p:nvSpPr>
        <p:spPr>
          <a:xfrm>
            <a:off x="344557" y="1825625"/>
            <a:ext cx="8428382" cy="4098097"/>
          </a:xfrm>
          <a:prstGeom prst="roundRect">
            <a:avLst/>
          </a:prstGeom>
          <a:solidFill>
            <a:srgbClr val="00206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6F9FD344-FAC6-4367-AE6E-3B056E4E49E7}"/>
              </a:ext>
            </a:extLst>
          </p:cNvPr>
          <p:cNvSpPr txBox="1"/>
          <p:nvPr/>
        </p:nvSpPr>
        <p:spPr>
          <a:xfrm>
            <a:off x="742123" y="2213114"/>
            <a:ext cx="7653959" cy="35394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All those blood sacrifices were constant reminders that someone had to make atonement for our sins: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“But in those sacrifices there is a reminder of sins every year. For it is not possible that the blood of bulls and goats could take away sins” (Hebrews 10:3-4). </a:t>
            </a:r>
          </a:p>
        </p:txBody>
      </p:sp>
    </p:spTree>
    <p:extLst>
      <p:ext uri="{BB962C8B-B14F-4D97-AF65-F5344CB8AC3E}">
        <p14:creationId xmlns:p14="http://schemas.microsoft.com/office/powerpoint/2010/main" val="1954576238"/>
      </p:ext>
    </p:extLst>
  </p:cSld>
  <p:clrMapOvr>
    <a:masterClrMapping/>
  </p:clrMapOvr>
  <p:transition spd="slow">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00E6-90FC-49C3-BD34-AA70EC37F86A}"/>
              </a:ext>
            </a:extLst>
          </p:cNvPr>
          <p:cNvSpPr>
            <a:spLocks noGrp="1"/>
          </p:cNvSpPr>
          <p:nvPr>
            <p:ph type="title"/>
          </p:nvPr>
        </p:nvSpPr>
        <p:spPr>
          <a:xfrm>
            <a:off x="628650" y="365127"/>
            <a:ext cx="7886700" cy="986596"/>
          </a:xfrm>
        </p:spPr>
        <p:txBody>
          <a:bodyPr>
            <a:normAutofit/>
          </a:bodyPr>
          <a:lstStyle/>
          <a:p>
            <a:pPr algn="ctr"/>
            <a:r>
              <a:rPr lang="en-US" sz="3600" b="1" dirty="0">
                <a:latin typeface="+mn-lt"/>
              </a:rPr>
              <a:t>Our Sin Must Be Taken Seriously</a:t>
            </a:r>
          </a:p>
        </p:txBody>
      </p:sp>
      <p:sp>
        <p:nvSpPr>
          <p:cNvPr id="3" name="Content Placeholder 2">
            <a:extLst>
              <a:ext uri="{FF2B5EF4-FFF2-40B4-BE49-F238E27FC236}">
                <a16:creationId xmlns:a16="http://schemas.microsoft.com/office/drawing/2014/main" id="{82F71712-81A2-42AF-B949-C1F570D0C546}"/>
              </a:ext>
            </a:extLst>
          </p:cNvPr>
          <p:cNvSpPr>
            <a:spLocks noGrp="1"/>
          </p:cNvSpPr>
          <p:nvPr>
            <p:ph idx="1"/>
          </p:nvPr>
        </p:nvSpPr>
        <p:spPr/>
        <p:txBody>
          <a:bodyPr>
            <a:normAutofit/>
          </a:bodyPr>
          <a:lstStyle/>
          <a:p>
            <a:r>
              <a:rPr lang="en-US" b="1" dirty="0"/>
              <a:t>He offered a bull for himself and his family (v. 6).</a:t>
            </a:r>
          </a:p>
          <a:p>
            <a:r>
              <a:rPr lang="en-US" b="1" dirty="0"/>
              <a:t>He killed a goat for the sins of the people (15). </a:t>
            </a:r>
          </a:p>
          <a:p>
            <a:r>
              <a:rPr lang="en-US" b="1" dirty="0"/>
              <a:t>He cleansed the Holy of Holies and the altar </a:t>
            </a:r>
            <a:br>
              <a:rPr lang="en-US" b="1" dirty="0"/>
            </a:br>
            <a:r>
              <a:rPr lang="en-US" b="1" dirty="0"/>
              <a:t>(vs. 16-19). </a:t>
            </a:r>
          </a:p>
          <a:p>
            <a:r>
              <a:rPr lang="en-US" b="1" dirty="0"/>
              <a:t>He confessed all the iniquities, transgressions, and sins of the people (v. 21). </a:t>
            </a:r>
          </a:p>
          <a:p>
            <a:r>
              <a:rPr lang="en-US" b="1" dirty="0"/>
              <a:t>He would offer burnt offerings for himself and for the people (v. 24). </a:t>
            </a:r>
          </a:p>
        </p:txBody>
      </p:sp>
      <p:sp>
        <p:nvSpPr>
          <p:cNvPr id="4" name="Rectangle: Rounded Corners 3">
            <a:extLst>
              <a:ext uri="{FF2B5EF4-FFF2-40B4-BE49-F238E27FC236}">
                <a16:creationId xmlns:a16="http://schemas.microsoft.com/office/drawing/2014/main" id="{8BBCBE47-01B5-482C-9EE5-125D8B091690}"/>
              </a:ext>
            </a:extLst>
          </p:cNvPr>
          <p:cNvSpPr/>
          <p:nvPr/>
        </p:nvSpPr>
        <p:spPr>
          <a:xfrm>
            <a:off x="344557" y="1825625"/>
            <a:ext cx="8428382" cy="4098097"/>
          </a:xfrm>
          <a:prstGeom prst="roundRect">
            <a:avLst/>
          </a:prstGeom>
          <a:solidFill>
            <a:srgbClr val="00206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6F9FD344-FAC6-4367-AE6E-3B056E4E49E7}"/>
              </a:ext>
            </a:extLst>
          </p:cNvPr>
          <p:cNvSpPr txBox="1"/>
          <p:nvPr/>
        </p:nvSpPr>
        <p:spPr>
          <a:xfrm>
            <a:off x="742123" y="2213114"/>
            <a:ext cx="7653959" cy="3108543"/>
          </a:xfrm>
          <a:prstGeom prst="rect">
            <a:avLst/>
          </a:prstGeom>
          <a:noFill/>
        </p:spPr>
        <p:txBody>
          <a:bodyPr wrap="square" rtlCol="0">
            <a:spAutoFit/>
          </a:bodyPr>
          <a:lstStyle/>
          <a:p>
            <a:pPr marL="514350" marR="0" lvl="0" indent="-514350" algn="l" defTabSz="457200" rtl="0" eaLnBrk="1" fontAlgn="auto" latinLnBrk="0" hangingPunct="1">
              <a:lnSpc>
                <a:spcPct val="100000"/>
              </a:lnSpc>
              <a:spcBef>
                <a:spcPts val="0"/>
              </a:spcBef>
              <a:spcAft>
                <a:spcPts val="0"/>
              </a:spcAft>
              <a:buClrTx/>
              <a:buSzTx/>
              <a:buFont typeface="+mj-lt"/>
              <a:buAutoNum type="arabicPeriod" startAt="27"/>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 Then He took the cup, and gave thanks, and gave it to them, saying, “Drink from it, all of you.  </a:t>
            </a:r>
          </a:p>
          <a:p>
            <a:pPr marL="514350" marR="0" lvl="0" indent="-514350" algn="l" defTabSz="457200" rtl="0" eaLnBrk="1" fontAlgn="auto" latinLnBrk="0" hangingPunct="1">
              <a:lnSpc>
                <a:spcPct val="100000"/>
              </a:lnSpc>
              <a:spcBef>
                <a:spcPts val="0"/>
              </a:spcBef>
              <a:spcAft>
                <a:spcPts val="0"/>
              </a:spcAft>
              <a:buClrTx/>
              <a:buSzTx/>
              <a:buFont typeface="+mj-lt"/>
              <a:buAutoNum type="arabicPeriod" startAt="27"/>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 For this is My blood of the new covenant, which is shed for many for the remission of sins.”</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Matthew 26:27-28 </a:t>
            </a:r>
          </a:p>
        </p:txBody>
      </p:sp>
    </p:spTree>
    <p:extLst>
      <p:ext uri="{BB962C8B-B14F-4D97-AF65-F5344CB8AC3E}">
        <p14:creationId xmlns:p14="http://schemas.microsoft.com/office/powerpoint/2010/main" val="3192636828"/>
      </p:ext>
    </p:extLst>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00E6-90FC-49C3-BD34-AA70EC37F86A}"/>
              </a:ext>
            </a:extLst>
          </p:cNvPr>
          <p:cNvSpPr>
            <a:spLocks noGrp="1"/>
          </p:cNvSpPr>
          <p:nvPr>
            <p:ph type="title"/>
          </p:nvPr>
        </p:nvSpPr>
        <p:spPr>
          <a:xfrm>
            <a:off x="628650" y="365127"/>
            <a:ext cx="7886700" cy="986596"/>
          </a:xfrm>
        </p:spPr>
        <p:txBody>
          <a:bodyPr>
            <a:normAutofit/>
          </a:bodyPr>
          <a:lstStyle/>
          <a:p>
            <a:pPr algn="ctr"/>
            <a:r>
              <a:rPr lang="en-US" sz="3600" b="1" dirty="0">
                <a:latin typeface="+mn-lt"/>
              </a:rPr>
              <a:t>The Day of Atonement Points to Jesus</a:t>
            </a:r>
          </a:p>
        </p:txBody>
      </p:sp>
      <p:sp>
        <p:nvSpPr>
          <p:cNvPr id="3" name="Content Placeholder 2">
            <a:extLst>
              <a:ext uri="{FF2B5EF4-FFF2-40B4-BE49-F238E27FC236}">
                <a16:creationId xmlns:a16="http://schemas.microsoft.com/office/drawing/2014/main" id="{82F71712-81A2-42AF-B949-C1F570D0C546}"/>
              </a:ext>
            </a:extLst>
          </p:cNvPr>
          <p:cNvSpPr>
            <a:spLocks noGrp="1"/>
          </p:cNvSpPr>
          <p:nvPr>
            <p:ph idx="1"/>
          </p:nvPr>
        </p:nvSpPr>
        <p:spPr>
          <a:xfrm>
            <a:off x="628650" y="1375049"/>
            <a:ext cx="7886700" cy="4351338"/>
          </a:xfrm>
        </p:spPr>
        <p:txBody>
          <a:bodyPr>
            <a:normAutofit/>
          </a:bodyPr>
          <a:lstStyle/>
          <a:p>
            <a:pPr marL="514350" indent="-514350">
              <a:buFont typeface="+mj-lt"/>
              <a:buAutoNum type="arabicPeriod"/>
            </a:pPr>
            <a:r>
              <a:rPr lang="en-US" b="1" dirty="0"/>
              <a:t>Jesus is the sin offering. </a:t>
            </a:r>
          </a:p>
          <a:p>
            <a:pPr lvl="1"/>
            <a:r>
              <a:rPr lang="en-US" b="1"/>
              <a:t>Hebrews 10:10-14 </a:t>
            </a:r>
            <a:endParaRPr lang="en-US" b="1" dirty="0"/>
          </a:p>
          <a:p>
            <a:pPr marL="514350" indent="-514350">
              <a:buFont typeface="+mj-lt"/>
              <a:buAutoNum type="arabicPeriod"/>
            </a:pPr>
            <a:r>
              <a:rPr lang="en-US" b="1" dirty="0"/>
              <a:t>Jesus is the scapegoat. </a:t>
            </a:r>
          </a:p>
          <a:p>
            <a:pPr lvl="1"/>
            <a:r>
              <a:rPr lang="en-US" b="1" dirty="0"/>
              <a:t>Hebrews 9:28; John 1:29 </a:t>
            </a:r>
          </a:p>
          <a:p>
            <a:pPr marL="514350" indent="-514350">
              <a:buFont typeface="+mj-lt"/>
              <a:buAutoNum type="arabicPeriod"/>
            </a:pPr>
            <a:r>
              <a:rPr lang="en-US" b="1" dirty="0"/>
              <a:t>Jesus is the High Priest</a:t>
            </a:r>
          </a:p>
          <a:p>
            <a:pPr lvl="1"/>
            <a:r>
              <a:rPr lang="en-US" b="1" dirty="0"/>
              <a:t>Hebrews 9:11-12, 24</a:t>
            </a:r>
          </a:p>
        </p:txBody>
      </p:sp>
      <p:pic>
        <p:nvPicPr>
          <p:cNvPr id="4" name="Picture 2" descr="Join Him in His Reproach - CultureWatch">
            <a:extLst>
              <a:ext uri="{FF2B5EF4-FFF2-40B4-BE49-F238E27FC236}">
                <a16:creationId xmlns:a16="http://schemas.microsoft.com/office/drawing/2014/main" id="{B8512598-44D3-4FC3-BFB5-AEAAA22B99B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77299" y="3296480"/>
            <a:ext cx="4038932" cy="331967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0785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left)">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7F94C-E92C-4503-A92F-A7714B8BCD4C}"/>
              </a:ext>
            </a:extLst>
          </p:cNvPr>
          <p:cNvSpPr>
            <a:spLocks noGrp="1"/>
          </p:cNvSpPr>
          <p:nvPr>
            <p:ph idx="1"/>
          </p:nvPr>
        </p:nvSpPr>
        <p:spPr>
          <a:xfrm>
            <a:off x="357808" y="357809"/>
            <a:ext cx="8375374" cy="6268278"/>
          </a:xfrm>
        </p:spPr>
        <p:txBody>
          <a:bodyPr>
            <a:normAutofit/>
          </a:bodyPr>
          <a:lstStyle/>
          <a:p>
            <a:pPr marL="514350" indent="-514350">
              <a:buFont typeface="+mj-lt"/>
              <a:buAutoNum type="arabicPeriod" startAt="10"/>
            </a:pPr>
            <a:r>
              <a:rPr lang="en-US" b="1" dirty="0"/>
              <a:t>Yet it pleased the Lord to bruise Him; He has put Him to grief. When You make His soul an offering for sin, He shall see His seed, He shall prolong His days, and the pleasure of the Lord shall prosper in His hand. </a:t>
            </a:r>
          </a:p>
          <a:p>
            <a:pPr marL="514350" indent="-514350">
              <a:buFont typeface="+mj-lt"/>
              <a:buAutoNum type="arabicPeriod" startAt="10"/>
            </a:pPr>
            <a:r>
              <a:rPr lang="en-US" b="1" dirty="0"/>
              <a:t>He shall see the labor of His soul, and be satisfied. By His knowledge My righteous Servant shall justify many, for He shall bear their iniquities. </a:t>
            </a:r>
          </a:p>
          <a:p>
            <a:pPr marL="514350" indent="-514350">
              <a:buFont typeface="+mj-lt"/>
              <a:buAutoNum type="arabicPeriod" startAt="10"/>
            </a:pPr>
            <a:r>
              <a:rPr lang="en-US" b="1" dirty="0"/>
              <a:t>Therefore I will divide Him a portion with the great, and He shall divide the spoil with the strong, because He poured out His soul unto death, and He was numbered with the transgressors, and He bore the sin of many, and made intercession for the transgressors. </a:t>
            </a:r>
          </a:p>
          <a:p>
            <a:pPr marL="0" indent="0" algn="r">
              <a:buNone/>
            </a:pPr>
            <a:r>
              <a:rPr lang="en-US" b="1" dirty="0"/>
              <a:t>Isaiah 53:10-12</a:t>
            </a:r>
          </a:p>
        </p:txBody>
      </p:sp>
    </p:spTree>
    <p:extLst>
      <p:ext uri="{BB962C8B-B14F-4D97-AF65-F5344CB8AC3E}">
        <p14:creationId xmlns:p14="http://schemas.microsoft.com/office/powerpoint/2010/main" val="387139790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7F94C-E92C-4503-A92F-A7714B8BCD4C}"/>
              </a:ext>
            </a:extLst>
          </p:cNvPr>
          <p:cNvSpPr>
            <a:spLocks noGrp="1"/>
          </p:cNvSpPr>
          <p:nvPr>
            <p:ph idx="1"/>
          </p:nvPr>
        </p:nvSpPr>
        <p:spPr>
          <a:xfrm>
            <a:off x="357808" y="357809"/>
            <a:ext cx="8375374" cy="6268278"/>
          </a:xfrm>
        </p:spPr>
        <p:txBody>
          <a:bodyPr>
            <a:normAutofit/>
          </a:bodyPr>
          <a:lstStyle/>
          <a:p>
            <a:pPr marL="514350" indent="-514350">
              <a:buFont typeface="+mj-lt"/>
              <a:buAutoNum type="arabicPeriod" startAt="10"/>
            </a:pPr>
            <a:r>
              <a:rPr lang="en-US" b="1" dirty="0"/>
              <a:t>Yet it pleased the Lord to bruise Him; He has put Him to grief. When </a:t>
            </a:r>
            <a:r>
              <a:rPr lang="en-US" b="1" dirty="0">
                <a:highlight>
                  <a:srgbClr val="FF00FF"/>
                </a:highlight>
              </a:rPr>
              <a:t>You make His soul an offering for sin</a:t>
            </a:r>
            <a:r>
              <a:rPr lang="en-US" b="1" dirty="0"/>
              <a:t>, He shall see His seed, He shall prolong His days, and the pleasure of the Lord shall prosper in His hand. </a:t>
            </a:r>
          </a:p>
          <a:p>
            <a:pPr marL="514350" indent="-514350">
              <a:buFont typeface="+mj-lt"/>
              <a:buAutoNum type="arabicPeriod" startAt="10"/>
            </a:pPr>
            <a:r>
              <a:rPr lang="en-US" b="1" dirty="0"/>
              <a:t>He shall see the labor of His soul, and be satisfied. By His knowledge My righteous Servant shall justify many, for He shall bear their iniquities. </a:t>
            </a:r>
          </a:p>
          <a:p>
            <a:pPr marL="514350" indent="-514350">
              <a:buFont typeface="+mj-lt"/>
              <a:buAutoNum type="arabicPeriod" startAt="10"/>
            </a:pPr>
            <a:r>
              <a:rPr lang="en-US" b="1" dirty="0"/>
              <a:t>Therefore I will divide Him a portion with the great, and He shall divide the spoil with the strong, because He poured out His soul unto death, and He was numbered with the transgressors, and He bore the sin of many, and made intercession for the transgressors. </a:t>
            </a:r>
          </a:p>
          <a:p>
            <a:pPr marL="0" indent="0" algn="r">
              <a:buNone/>
            </a:pPr>
            <a:r>
              <a:rPr lang="en-US" b="1" dirty="0"/>
              <a:t>Isaiah 53:10-12</a:t>
            </a:r>
          </a:p>
        </p:txBody>
      </p:sp>
    </p:spTree>
    <p:extLst>
      <p:ext uri="{BB962C8B-B14F-4D97-AF65-F5344CB8AC3E}">
        <p14:creationId xmlns:p14="http://schemas.microsoft.com/office/powerpoint/2010/main" val="343278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7F94C-E92C-4503-A92F-A7714B8BCD4C}"/>
              </a:ext>
            </a:extLst>
          </p:cNvPr>
          <p:cNvSpPr>
            <a:spLocks noGrp="1"/>
          </p:cNvSpPr>
          <p:nvPr>
            <p:ph idx="1"/>
          </p:nvPr>
        </p:nvSpPr>
        <p:spPr>
          <a:xfrm>
            <a:off x="357808" y="357809"/>
            <a:ext cx="8375374" cy="6268278"/>
          </a:xfrm>
        </p:spPr>
        <p:txBody>
          <a:bodyPr>
            <a:normAutofit/>
          </a:bodyPr>
          <a:lstStyle/>
          <a:p>
            <a:pPr marL="514350" indent="-514350">
              <a:buFont typeface="+mj-lt"/>
              <a:buAutoNum type="arabicPeriod" startAt="10"/>
            </a:pPr>
            <a:r>
              <a:rPr lang="en-US" b="1" dirty="0"/>
              <a:t>Yet it pleased the Lord to bruise Him; He has put Him to grief. When </a:t>
            </a:r>
            <a:r>
              <a:rPr lang="en-US" b="1" dirty="0">
                <a:highlight>
                  <a:srgbClr val="FF00FF"/>
                </a:highlight>
              </a:rPr>
              <a:t>You make His soul an offering for sin</a:t>
            </a:r>
            <a:r>
              <a:rPr lang="en-US" b="1" dirty="0"/>
              <a:t>, He shall see His seed, He shall prolong His days, and the pleasure of the Lord shall prosper in His hand. </a:t>
            </a:r>
          </a:p>
          <a:p>
            <a:pPr marL="514350" indent="-514350">
              <a:buFont typeface="+mj-lt"/>
              <a:buAutoNum type="arabicPeriod" startAt="10"/>
            </a:pPr>
            <a:r>
              <a:rPr lang="en-US" b="1" dirty="0"/>
              <a:t>He shall see the labor of His soul, and be satisfied. By His knowledge My righteous Servant shall justify many, for </a:t>
            </a:r>
            <a:r>
              <a:rPr lang="en-US" b="1" dirty="0">
                <a:highlight>
                  <a:srgbClr val="FFFF00"/>
                </a:highlight>
              </a:rPr>
              <a:t>He shall bear their iniquities</a:t>
            </a:r>
            <a:r>
              <a:rPr lang="en-US" b="1" dirty="0"/>
              <a:t>. </a:t>
            </a:r>
          </a:p>
          <a:p>
            <a:pPr marL="514350" indent="-514350">
              <a:buFont typeface="+mj-lt"/>
              <a:buAutoNum type="arabicPeriod" startAt="10"/>
            </a:pPr>
            <a:r>
              <a:rPr lang="en-US" b="1" dirty="0"/>
              <a:t>Therefore I will divide Him a portion with the great, and He shall divide the spoil with the strong, because He poured out His soul unto death, and He was numbered with the transgressors, and </a:t>
            </a:r>
            <a:r>
              <a:rPr lang="en-US" b="1" dirty="0">
                <a:highlight>
                  <a:srgbClr val="FFFF00"/>
                </a:highlight>
              </a:rPr>
              <a:t>He bore the sin of many</a:t>
            </a:r>
            <a:r>
              <a:rPr lang="en-US" b="1" dirty="0"/>
              <a:t>, and made intercession for the transgressors. </a:t>
            </a:r>
          </a:p>
          <a:p>
            <a:pPr marL="0" indent="0" algn="r">
              <a:buNone/>
            </a:pPr>
            <a:r>
              <a:rPr lang="en-US" b="1" dirty="0"/>
              <a:t>Isaiah 53:10-12</a:t>
            </a:r>
          </a:p>
        </p:txBody>
      </p:sp>
    </p:spTree>
    <p:extLst>
      <p:ext uri="{BB962C8B-B14F-4D97-AF65-F5344CB8AC3E}">
        <p14:creationId xmlns:p14="http://schemas.microsoft.com/office/powerpoint/2010/main" val="1444943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7F94C-E92C-4503-A92F-A7714B8BCD4C}"/>
              </a:ext>
            </a:extLst>
          </p:cNvPr>
          <p:cNvSpPr>
            <a:spLocks noGrp="1"/>
          </p:cNvSpPr>
          <p:nvPr>
            <p:ph idx="1"/>
          </p:nvPr>
        </p:nvSpPr>
        <p:spPr>
          <a:xfrm>
            <a:off x="357808" y="357809"/>
            <a:ext cx="8375374" cy="6268278"/>
          </a:xfrm>
        </p:spPr>
        <p:txBody>
          <a:bodyPr>
            <a:normAutofit/>
          </a:bodyPr>
          <a:lstStyle/>
          <a:p>
            <a:pPr marL="514350" indent="-514350">
              <a:buFont typeface="+mj-lt"/>
              <a:buAutoNum type="arabicPeriod" startAt="10"/>
            </a:pPr>
            <a:r>
              <a:rPr lang="en-US" b="1" dirty="0"/>
              <a:t>Yet it pleased the Lord to bruise Him; He has put Him to grief. When </a:t>
            </a:r>
            <a:r>
              <a:rPr lang="en-US" b="1" dirty="0">
                <a:highlight>
                  <a:srgbClr val="FF00FF"/>
                </a:highlight>
              </a:rPr>
              <a:t>You make His soul an offering for sin</a:t>
            </a:r>
            <a:r>
              <a:rPr lang="en-US" b="1" dirty="0"/>
              <a:t>, He shall see His seed, He shall prolong His days, and the pleasure of the Lord shall prosper in His hand. </a:t>
            </a:r>
          </a:p>
          <a:p>
            <a:pPr marL="514350" indent="-514350">
              <a:buFont typeface="+mj-lt"/>
              <a:buAutoNum type="arabicPeriod" startAt="10"/>
            </a:pPr>
            <a:r>
              <a:rPr lang="en-US" b="1" dirty="0"/>
              <a:t>He shall see the labor of His soul, and be satisfied. By His knowledge </a:t>
            </a:r>
            <a:r>
              <a:rPr lang="en-US" b="1" dirty="0">
                <a:highlight>
                  <a:srgbClr val="00FFFF"/>
                </a:highlight>
              </a:rPr>
              <a:t>My righteous Servant shall justify many</a:t>
            </a:r>
            <a:r>
              <a:rPr lang="en-US" b="1" dirty="0"/>
              <a:t>, for </a:t>
            </a:r>
            <a:r>
              <a:rPr lang="en-US" b="1" dirty="0">
                <a:highlight>
                  <a:srgbClr val="FFFF00"/>
                </a:highlight>
              </a:rPr>
              <a:t>He shall bear their iniquities</a:t>
            </a:r>
            <a:r>
              <a:rPr lang="en-US" b="1" dirty="0"/>
              <a:t>. </a:t>
            </a:r>
          </a:p>
          <a:p>
            <a:pPr marL="514350" indent="-514350">
              <a:buFont typeface="+mj-lt"/>
              <a:buAutoNum type="arabicPeriod" startAt="10"/>
            </a:pPr>
            <a:r>
              <a:rPr lang="en-US" b="1" dirty="0"/>
              <a:t>Therefore I will divide Him a portion with the great, and He shall divide the spoil with the strong, because He poured out His soul unto death, and He was numbered with the transgressors, and </a:t>
            </a:r>
            <a:r>
              <a:rPr lang="en-US" b="1" dirty="0">
                <a:highlight>
                  <a:srgbClr val="FFFF00"/>
                </a:highlight>
              </a:rPr>
              <a:t>He bore the sin of many</a:t>
            </a:r>
            <a:r>
              <a:rPr lang="en-US" b="1" dirty="0"/>
              <a:t>, and </a:t>
            </a:r>
            <a:r>
              <a:rPr lang="en-US" b="1" dirty="0">
                <a:highlight>
                  <a:srgbClr val="00FFFF"/>
                </a:highlight>
              </a:rPr>
              <a:t>made intercession for the transgressors</a:t>
            </a:r>
            <a:r>
              <a:rPr lang="en-US" b="1" dirty="0"/>
              <a:t>. </a:t>
            </a:r>
          </a:p>
          <a:p>
            <a:pPr marL="0" indent="0" algn="r">
              <a:buNone/>
            </a:pPr>
            <a:r>
              <a:rPr lang="en-US" b="1" dirty="0"/>
              <a:t>Isaiah 53:10-12</a:t>
            </a:r>
          </a:p>
        </p:txBody>
      </p:sp>
    </p:spTree>
    <p:extLst>
      <p:ext uri="{BB962C8B-B14F-4D97-AF65-F5344CB8AC3E}">
        <p14:creationId xmlns:p14="http://schemas.microsoft.com/office/powerpoint/2010/main" val="3242266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00E6-90FC-49C3-BD34-AA70EC37F86A}"/>
              </a:ext>
            </a:extLst>
          </p:cNvPr>
          <p:cNvSpPr>
            <a:spLocks noGrp="1"/>
          </p:cNvSpPr>
          <p:nvPr>
            <p:ph type="title"/>
          </p:nvPr>
        </p:nvSpPr>
        <p:spPr>
          <a:xfrm>
            <a:off x="628650" y="365127"/>
            <a:ext cx="7886700" cy="986596"/>
          </a:xfrm>
        </p:spPr>
        <p:txBody>
          <a:bodyPr>
            <a:normAutofit/>
          </a:bodyPr>
          <a:lstStyle/>
          <a:p>
            <a:pPr algn="ctr"/>
            <a:r>
              <a:rPr lang="en-US" sz="4800" b="1" dirty="0">
                <a:latin typeface="+mn-lt"/>
              </a:rPr>
              <a:t>The Day of Atonement</a:t>
            </a:r>
          </a:p>
        </p:txBody>
      </p:sp>
      <p:sp>
        <p:nvSpPr>
          <p:cNvPr id="3" name="Content Placeholder 2">
            <a:extLst>
              <a:ext uri="{FF2B5EF4-FFF2-40B4-BE49-F238E27FC236}">
                <a16:creationId xmlns:a16="http://schemas.microsoft.com/office/drawing/2014/main" id="{82F71712-81A2-42AF-B949-C1F570D0C546}"/>
              </a:ext>
            </a:extLst>
          </p:cNvPr>
          <p:cNvSpPr>
            <a:spLocks noGrp="1"/>
          </p:cNvSpPr>
          <p:nvPr>
            <p:ph idx="1"/>
          </p:nvPr>
        </p:nvSpPr>
        <p:spPr>
          <a:xfrm>
            <a:off x="490330" y="1986530"/>
            <a:ext cx="4399722" cy="3635133"/>
          </a:xfrm>
        </p:spPr>
        <p:txBody>
          <a:bodyPr>
            <a:normAutofit/>
          </a:bodyPr>
          <a:lstStyle/>
          <a:p>
            <a:r>
              <a:rPr lang="en-US" b="1" dirty="0"/>
              <a:t>Better understanding of God’s holiness. </a:t>
            </a:r>
          </a:p>
          <a:p>
            <a:r>
              <a:rPr lang="en-US" b="1" dirty="0"/>
              <a:t>Helps us take our sin more seriously. </a:t>
            </a:r>
          </a:p>
          <a:p>
            <a:r>
              <a:rPr lang="en-US" b="1" dirty="0"/>
              <a:t>Better appreciate what Jesus did on the cross and continues to do for us today as our High Priest.</a:t>
            </a:r>
          </a:p>
        </p:txBody>
      </p:sp>
      <p:pic>
        <p:nvPicPr>
          <p:cNvPr id="4" name="Picture 2" descr="Join Him in His Reproach - CultureWatch">
            <a:extLst>
              <a:ext uri="{FF2B5EF4-FFF2-40B4-BE49-F238E27FC236}">
                <a16:creationId xmlns:a16="http://schemas.microsoft.com/office/drawing/2014/main" id="{B8512598-44D3-4FC3-BFB5-AEAAA22B99BA}"/>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8034"/>
          <a:stretch/>
        </p:blipFill>
        <p:spPr bwMode="auto">
          <a:xfrm>
            <a:off x="5367134" y="2144261"/>
            <a:ext cx="3310561" cy="331967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036465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1044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Join Him in His Reproach - CultureWatch">
            <a:extLst>
              <a:ext uri="{FF2B5EF4-FFF2-40B4-BE49-F238E27FC236}">
                <a16:creationId xmlns:a16="http://schemas.microsoft.com/office/drawing/2014/main" id="{5DD4F38A-A86A-4A72-B9A1-389B426F8F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6425" y="2227630"/>
            <a:ext cx="5391150" cy="4431082"/>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3CD4A42D-EBC6-449E-92D1-4AE054DC5BC2}"/>
              </a:ext>
            </a:extLst>
          </p:cNvPr>
          <p:cNvSpPr>
            <a:spLocks noGrp="1"/>
          </p:cNvSpPr>
          <p:nvPr>
            <p:ph type="ctrTitle"/>
          </p:nvPr>
        </p:nvSpPr>
        <p:spPr>
          <a:xfrm>
            <a:off x="685800" y="318055"/>
            <a:ext cx="7772400" cy="1046923"/>
          </a:xfrm>
        </p:spPr>
        <p:txBody>
          <a:bodyPr/>
          <a:lstStyle/>
          <a:p>
            <a:r>
              <a:rPr lang="en-US" b="1" dirty="0">
                <a:latin typeface="+mn-lt"/>
              </a:rPr>
              <a:t>The Day of Atonement</a:t>
            </a:r>
          </a:p>
        </p:txBody>
      </p:sp>
      <p:sp>
        <p:nvSpPr>
          <p:cNvPr id="3" name="Subtitle 2">
            <a:extLst>
              <a:ext uri="{FF2B5EF4-FFF2-40B4-BE49-F238E27FC236}">
                <a16:creationId xmlns:a16="http://schemas.microsoft.com/office/drawing/2014/main" id="{13AB6848-B889-411C-89A4-632B8D8FC548}"/>
              </a:ext>
            </a:extLst>
          </p:cNvPr>
          <p:cNvSpPr>
            <a:spLocks noGrp="1"/>
          </p:cNvSpPr>
          <p:nvPr>
            <p:ph type="subTitle" idx="1"/>
          </p:nvPr>
        </p:nvSpPr>
        <p:spPr>
          <a:xfrm>
            <a:off x="1143000" y="1388928"/>
            <a:ext cx="6858000" cy="691666"/>
          </a:xfrm>
        </p:spPr>
        <p:txBody>
          <a:bodyPr>
            <a:normAutofit/>
          </a:bodyPr>
          <a:lstStyle/>
          <a:p>
            <a:r>
              <a:rPr lang="en-US" sz="3200" b="1" i="1" dirty="0"/>
              <a:t>Leviticus 16</a:t>
            </a:r>
          </a:p>
        </p:txBody>
      </p:sp>
    </p:spTree>
    <p:extLst>
      <p:ext uri="{BB962C8B-B14F-4D97-AF65-F5344CB8AC3E}">
        <p14:creationId xmlns:p14="http://schemas.microsoft.com/office/powerpoint/2010/main" val="868242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Samuel and the Tabernacle – Crossroads Bible Church">
            <a:extLst>
              <a:ext uri="{FF2B5EF4-FFF2-40B4-BE49-F238E27FC236}">
                <a16:creationId xmlns:a16="http://schemas.microsoft.com/office/drawing/2014/main" id="{5CF4BFF1-2578-4034-AB51-2DF2E2A838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890587"/>
            <a:ext cx="7620000" cy="507682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6991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The Tabernacle of Moses' Day | Children's Bible Lessons">
            <a:extLst>
              <a:ext uri="{FF2B5EF4-FFF2-40B4-BE49-F238E27FC236}">
                <a16:creationId xmlns:a16="http://schemas.microsoft.com/office/drawing/2014/main" id="{27AC7B1B-570E-40BF-ADEC-99033C5A5F9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29" r="2754"/>
          <a:stretch/>
        </p:blipFill>
        <p:spPr bwMode="auto">
          <a:xfrm>
            <a:off x="185530" y="1143000"/>
            <a:ext cx="8706679" cy="4572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3445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The Tabernacle of Moses' Day | Children's Bible Lessons">
            <a:extLst>
              <a:ext uri="{FF2B5EF4-FFF2-40B4-BE49-F238E27FC236}">
                <a16:creationId xmlns:a16="http://schemas.microsoft.com/office/drawing/2014/main" id="{27AC7B1B-570E-40BF-ADEC-99033C5A5F9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2319" t="10072" r="7246" b="20942"/>
          <a:stretch/>
        </p:blipFill>
        <p:spPr bwMode="auto">
          <a:xfrm>
            <a:off x="106019" y="423003"/>
            <a:ext cx="8915928" cy="6097673"/>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90298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58A7A-ECE3-40C1-9425-916C6B30504E}"/>
              </a:ext>
            </a:extLst>
          </p:cNvPr>
          <p:cNvSpPr>
            <a:spLocks noGrp="1"/>
          </p:cNvSpPr>
          <p:nvPr>
            <p:ph type="title"/>
          </p:nvPr>
        </p:nvSpPr>
        <p:spPr/>
        <p:txBody>
          <a:bodyPr>
            <a:normAutofit/>
          </a:bodyPr>
          <a:lstStyle/>
          <a:p>
            <a:pPr algn="ctr"/>
            <a:r>
              <a:rPr lang="en-US" sz="4000" b="1" dirty="0">
                <a:latin typeface="+mn-lt"/>
              </a:rPr>
              <a:t>Purpose of the Day of Atonement</a:t>
            </a:r>
          </a:p>
        </p:txBody>
      </p:sp>
      <p:sp>
        <p:nvSpPr>
          <p:cNvPr id="3" name="Content Placeholder 2">
            <a:extLst>
              <a:ext uri="{FF2B5EF4-FFF2-40B4-BE49-F238E27FC236}">
                <a16:creationId xmlns:a16="http://schemas.microsoft.com/office/drawing/2014/main" id="{CD1FD615-DA6B-490A-A9DF-11F8C2C27EB3}"/>
              </a:ext>
            </a:extLst>
          </p:cNvPr>
          <p:cNvSpPr>
            <a:spLocks noGrp="1"/>
          </p:cNvSpPr>
          <p:nvPr>
            <p:ph idx="1"/>
          </p:nvPr>
        </p:nvSpPr>
        <p:spPr/>
        <p:txBody>
          <a:bodyPr/>
          <a:lstStyle/>
          <a:p>
            <a:r>
              <a:rPr lang="en-US" b="1" dirty="0"/>
              <a:t>Was not a day of celebration and thanksgiving. </a:t>
            </a:r>
          </a:p>
          <a:p>
            <a:r>
              <a:rPr lang="en-US" b="1" dirty="0"/>
              <a:t>It was a day of seeking God’s forgiveness and cleansing the nation of its sins. </a:t>
            </a:r>
          </a:p>
          <a:p>
            <a:r>
              <a:rPr lang="en-US" b="1" dirty="0"/>
              <a:t>To avert God’s wrath and insure His continued dwelling among them. </a:t>
            </a:r>
          </a:p>
        </p:txBody>
      </p:sp>
    </p:spTree>
    <p:extLst>
      <p:ext uri="{BB962C8B-B14F-4D97-AF65-F5344CB8AC3E}">
        <p14:creationId xmlns:p14="http://schemas.microsoft.com/office/powerpoint/2010/main" val="2141268173"/>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00E6-90FC-49C3-BD34-AA70EC37F86A}"/>
              </a:ext>
            </a:extLst>
          </p:cNvPr>
          <p:cNvSpPr>
            <a:spLocks noGrp="1"/>
          </p:cNvSpPr>
          <p:nvPr>
            <p:ph type="title"/>
          </p:nvPr>
        </p:nvSpPr>
        <p:spPr>
          <a:xfrm>
            <a:off x="628650" y="365127"/>
            <a:ext cx="7886700" cy="986596"/>
          </a:xfrm>
        </p:spPr>
        <p:txBody>
          <a:bodyPr>
            <a:normAutofit/>
          </a:bodyPr>
          <a:lstStyle/>
          <a:p>
            <a:pPr algn="ctr"/>
            <a:r>
              <a:rPr lang="en-US" sz="3600" b="1" dirty="0">
                <a:latin typeface="+mn-lt"/>
              </a:rPr>
              <a:t>God’s Holiness Must Be Taken Seriously</a:t>
            </a:r>
          </a:p>
        </p:txBody>
      </p:sp>
      <p:sp>
        <p:nvSpPr>
          <p:cNvPr id="5" name="Content Placeholder 4">
            <a:extLst>
              <a:ext uri="{FF2B5EF4-FFF2-40B4-BE49-F238E27FC236}">
                <a16:creationId xmlns:a16="http://schemas.microsoft.com/office/drawing/2014/main" id="{943FEB00-8CA6-40D3-B93F-A362C7F3353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962482028"/>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00E6-90FC-49C3-BD34-AA70EC37F86A}"/>
              </a:ext>
            </a:extLst>
          </p:cNvPr>
          <p:cNvSpPr>
            <a:spLocks noGrp="1"/>
          </p:cNvSpPr>
          <p:nvPr>
            <p:ph type="title"/>
          </p:nvPr>
        </p:nvSpPr>
        <p:spPr>
          <a:xfrm>
            <a:off x="628650" y="365127"/>
            <a:ext cx="7886700" cy="986596"/>
          </a:xfrm>
        </p:spPr>
        <p:txBody>
          <a:bodyPr>
            <a:normAutofit/>
          </a:bodyPr>
          <a:lstStyle/>
          <a:p>
            <a:pPr algn="ctr"/>
            <a:r>
              <a:rPr lang="en-US" sz="3600" b="1" dirty="0">
                <a:latin typeface="+mn-lt"/>
              </a:rPr>
              <a:t>God’s Holiness Must Be Taken Seriously</a:t>
            </a:r>
          </a:p>
        </p:txBody>
      </p:sp>
      <p:sp>
        <p:nvSpPr>
          <p:cNvPr id="3" name="Content Placeholder 2">
            <a:extLst>
              <a:ext uri="{FF2B5EF4-FFF2-40B4-BE49-F238E27FC236}">
                <a16:creationId xmlns:a16="http://schemas.microsoft.com/office/drawing/2014/main" id="{82F71712-81A2-42AF-B949-C1F570D0C546}"/>
              </a:ext>
            </a:extLst>
          </p:cNvPr>
          <p:cNvSpPr>
            <a:spLocks noGrp="1"/>
          </p:cNvSpPr>
          <p:nvPr>
            <p:ph idx="1"/>
          </p:nvPr>
        </p:nvSpPr>
        <p:spPr/>
        <p:txBody>
          <a:bodyPr/>
          <a:lstStyle/>
          <a:p>
            <a:pPr marL="514350" indent="-514350">
              <a:buFont typeface="+mj-lt"/>
              <a:buAutoNum type="arabicPeriod"/>
            </a:pPr>
            <a:r>
              <a:rPr lang="en-US" b="1" dirty="0"/>
              <a:t>Now the Lord spoke to Moses after the death of the two sons of Aaron, when they offered profane fire before the Lord, and died; </a:t>
            </a:r>
          </a:p>
          <a:p>
            <a:pPr marL="514350" indent="-514350">
              <a:buFont typeface="+mj-lt"/>
              <a:buAutoNum type="arabicPeriod"/>
            </a:pPr>
            <a:r>
              <a:rPr lang="en-US" b="1" dirty="0"/>
              <a:t>and the Lord said to Moses: “Tell Aaron your brother not to come at just any time into the Holy Place inside the veil, before the mercy seat which is on the ark, </a:t>
            </a:r>
            <a:r>
              <a:rPr lang="en-US" b="1" u="sng" dirty="0"/>
              <a:t>lest he die</a:t>
            </a:r>
            <a:r>
              <a:rPr lang="en-US" b="1" dirty="0"/>
              <a:t>; for I will appear in the cloud above the mercy seat.” </a:t>
            </a:r>
          </a:p>
          <a:p>
            <a:pPr marL="0" indent="0" algn="r">
              <a:buNone/>
            </a:pPr>
            <a:r>
              <a:rPr lang="en-US" b="1" dirty="0"/>
              <a:t>Leviticus 16:1-2</a:t>
            </a:r>
          </a:p>
        </p:txBody>
      </p:sp>
    </p:spTree>
    <p:extLst>
      <p:ext uri="{BB962C8B-B14F-4D97-AF65-F5344CB8AC3E}">
        <p14:creationId xmlns:p14="http://schemas.microsoft.com/office/powerpoint/2010/main" val="1181000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00E6-90FC-49C3-BD34-AA70EC37F86A}"/>
              </a:ext>
            </a:extLst>
          </p:cNvPr>
          <p:cNvSpPr>
            <a:spLocks noGrp="1"/>
          </p:cNvSpPr>
          <p:nvPr>
            <p:ph type="title"/>
          </p:nvPr>
        </p:nvSpPr>
        <p:spPr>
          <a:xfrm>
            <a:off x="628650" y="365127"/>
            <a:ext cx="7886700" cy="986596"/>
          </a:xfrm>
        </p:spPr>
        <p:txBody>
          <a:bodyPr>
            <a:normAutofit/>
          </a:bodyPr>
          <a:lstStyle/>
          <a:p>
            <a:pPr algn="ctr"/>
            <a:r>
              <a:rPr lang="en-US" sz="3600" b="1" dirty="0">
                <a:latin typeface="+mn-lt"/>
              </a:rPr>
              <a:t>God’s Holiness Must Be Taken Seriously</a:t>
            </a:r>
          </a:p>
        </p:txBody>
      </p:sp>
      <p:sp>
        <p:nvSpPr>
          <p:cNvPr id="3" name="Content Placeholder 2">
            <a:extLst>
              <a:ext uri="{FF2B5EF4-FFF2-40B4-BE49-F238E27FC236}">
                <a16:creationId xmlns:a16="http://schemas.microsoft.com/office/drawing/2014/main" id="{82F71712-81A2-42AF-B949-C1F570D0C546}"/>
              </a:ext>
            </a:extLst>
          </p:cNvPr>
          <p:cNvSpPr>
            <a:spLocks noGrp="1"/>
          </p:cNvSpPr>
          <p:nvPr>
            <p:ph idx="1"/>
          </p:nvPr>
        </p:nvSpPr>
        <p:spPr/>
        <p:txBody>
          <a:bodyPr>
            <a:normAutofit/>
          </a:bodyPr>
          <a:lstStyle/>
          <a:p>
            <a:r>
              <a:rPr lang="en-US" b="1" dirty="0"/>
              <a:t>The High Priest first washed himself and put on clean, white linen clothes (v. 4). </a:t>
            </a:r>
          </a:p>
          <a:p>
            <a:r>
              <a:rPr lang="en-US" b="1" dirty="0"/>
              <a:t>Those who participated had to be prepared </a:t>
            </a:r>
            <a:br>
              <a:rPr lang="en-US" b="1" dirty="0"/>
            </a:br>
            <a:r>
              <a:rPr lang="en-US" b="1" dirty="0"/>
              <a:t>(v. 21). </a:t>
            </a:r>
          </a:p>
          <a:p>
            <a:r>
              <a:rPr lang="en-US" b="1" dirty="0"/>
              <a:t>All the people, even the foreigners in the land, had to rest from work and fast (vs. 29, 31). </a:t>
            </a:r>
          </a:p>
        </p:txBody>
      </p:sp>
    </p:spTree>
    <p:extLst>
      <p:ext uri="{BB962C8B-B14F-4D97-AF65-F5344CB8AC3E}">
        <p14:creationId xmlns:p14="http://schemas.microsoft.com/office/powerpoint/2010/main" val="1889393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1168</Words>
  <Application>Microsoft Office PowerPoint</Application>
  <PresentationFormat>On-screen Show (4:3)</PresentationFormat>
  <Paragraphs>66</Paragraphs>
  <Slides>19</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19</vt:i4>
      </vt:variant>
    </vt:vector>
  </HeadingPairs>
  <TitlesOfParts>
    <vt:vector size="24" baseType="lpstr">
      <vt:lpstr>Arial</vt:lpstr>
      <vt:lpstr>Calibri</vt:lpstr>
      <vt:lpstr>Calibri Light</vt:lpstr>
      <vt:lpstr>3_Office Theme</vt:lpstr>
      <vt:lpstr>4_Office Theme</vt:lpstr>
      <vt:lpstr>PowerPoint Presentation</vt:lpstr>
      <vt:lpstr>The Day of Atonement</vt:lpstr>
      <vt:lpstr>PowerPoint Presentation</vt:lpstr>
      <vt:lpstr>PowerPoint Presentation</vt:lpstr>
      <vt:lpstr>PowerPoint Presentation</vt:lpstr>
      <vt:lpstr>Purpose of the Day of Atonement</vt:lpstr>
      <vt:lpstr>God’s Holiness Must Be Taken Seriously</vt:lpstr>
      <vt:lpstr>God’s Holiness Must Be Taken Seriously</vt:lpstr>
      <vt:lpstr>God’s Holiness Must Be Taken Seriously</vt:lpstr>
      <vt:lpstr>Our Sin Must Be Taken Seriously</vt:lpstr>
      <vt:lpstr>Our Sin Must Be Taken Seriously</vt:lpstr>
      <vt:lpstr>Our Sin Must Be Taken Seriously</vt:lpstr>
      <vt:lpstr>The Day of Atonement Points to Jesus</vt:lpstr>
      <vt:lpstr>PowerPoint Presentation</vt:lpstr>
      <vt:lpstr>PowerPoint Presentation</vt:lpstr>
      <vt:lpstr>PowerPoint Presentation</vt:lpstr>
      <vt:lpstr>PowerPoint Presentation</vt:lpstr>
      <vt:lpstr>The Day of Atonement</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37</cp:revision>
  <dcterms:created xsi:type="dcterms:W3CDTF">2008-03-16T18:22:36Z</dcterms:created>
  <dcterms:modified xsi:type="dcterms:W3CDTF">2021-01-05T21:22:50Z</dcterms:modified>
</cp:coreProperties>
</file>