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10"/>
  </p:notesMasterIdLst>
  <p:sldIdLst>
    <p:sldId id="259" r:id="rId2"/>
    <p:sldId id="256" r:id="rId3"/>
    <p:sldId id="257" r:id="rId4"/>
    <p:sldId id="260" r:id="rId5"/>
    <p:sldId id="480" r:id="rId6"/>
    <p:sldId id="481" r:id="rId7"/>
    <p:sldId id="482" r:id="rId8"/>
    <p:sldId id="48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23" autoAdjust="0"/>
    <p:restoredTop sz="86325" autoAdjust="0"/>
  </p:normalViewPr>
  <p:slideViewPr>
    <p:cSldViewPr>
      <p:cViewPr varScale="1">
        <p:scale>
          <a:sx n="68" d="100"/>
          <a:sy n="68" d="100"/>
        </p:scale>
        <p:origin x="293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12/28/2020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8243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3E98F-7712-4BA1-AEED-20621592C90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7C336-F0EE-4C7D-A7FF-9BE0E31EA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104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3E98F-7712-4BA1-AEED-20621592C90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7C336-F0EE-4C7D-A7FF-9BE0E31EA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893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3E98F-7712-4BA1-AEED-20621592C90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7C336-F0EE-4C7D-A7FF-9BE0E31EA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42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3E98F-7712-4BA1-AEED-20621592C90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7C336-F0EE-4C7D-A7FF-9BE0E31EA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759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3E98F-7712-4BA1-AEED-20621592C90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7C336-F0EE-4C7D-A7FF-9BE0E31EA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042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3E98F-7712-4BA1-AEED-20621592C90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7C336-F0EE-4C7D-A7FF-9BE0E31EA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377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3E98F-7712-4BA1-AEED-20621592C90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7C336-F0EE-4C7D-A7FF-9BE0E31EA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560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3E98F-7712-4BA1-AEED-20621592C90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7C336-F0EE-4C7D-A7FF-9BE0E31EA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248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3E98F-7712-4BA1-AEED-20621592C90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7C336-F0EE-4C7D-A7FF-9BE0E31EA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077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3E98F-7712-4BA1-AEED-20621592C90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7C336-F0EE-4C7D-A7FF-9BE0E31EA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122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3E98F-7712-4BA1-AEED-20621592C90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7C336-F0EE-4C7D-A7FF-9BE0E31EA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787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3E98F-7712-4BA1-AEED-20621592C90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7C336-F0EE-4C7D-A7FF-9BE0E31EA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2984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0231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66602-6692-4336-89CC-C226F9EB43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3036" y="884586"/>
            <a:ext cx="7772400" cy="1909763"/>
          </a:xfrm>
        </p:spPr>
        <p:txBody>
          <a:bodyPr/>
          <a:lstStyle/>
          <a:p>
            <a:pPr algn="l"/>
            <a:r>
              <a:rPr lang="en-US" b="1" dirty="0">
                <a:latin typeface="+mn-lt"/>
              </a:rPr>
              <a:t>The Parable of the Unforgiving Servant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FD8336-EE6A-4660-879E-D08A76BEEA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3036" y="2886425"/>
            <a:ext cx="7315200" cy="1655762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/>
              <a:t>Matthew 18:21-35</a:t>
            </a:r>
          </a:p>
        </p:txBody>
      </p:sp>
      <p:pic>
        <p:nvPicPr>
          <p:cNvPr id="1028" name="Picture 4" descr="AliveOnMoonRocks | Apathetic Prison - Relaxing Fantasy Music - YouTube">
            <a:extLst>
              <a:ext uri="{FF2B5EF4-FFF2-40B4-BE49-F238E27FC236}">
                <a16:creationId xmlns:a16="http://schemas.microsoft.com/office/drawing/2014/main" id="{92C983D7-2625-403C-B25B-6A5D0E6023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1548" y="3039713"/>
            <a:ext cx="45720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626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A9BE5-B6C9-418E-A2D0-E80C11E83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latin typeface="+mn-lt"/>
              </a:rPr>
              <a:t>Peter’s Number vs. the Lord’s Number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EF6434-EAA2-4338-9D7A-1FAE3E4E20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b="1" dirty="0"/>
              <a:t>Peter – </a:t>
            </a:r>
            <a:r>
              <a:rPr lang="en-US" sz="3000" b="1" i="1" dirty="0"/>
              <a:t>“seven times” </a:t>
            </a:r>
          </a:p>
          <a:p>
            <a:r>
              <a:rPr lang="en-US" sz="3000" b="1" dirty="0"/>
              <a:t>Jesus – </a:t>
            </a:r>
            <a:r>
              <a:rPr lang="en-US" sz="3000" b="1" i="1" dirty="0"/>
              <a:t>“seventy times seven”</a:t>
            </a:r>
          </a:p>
          <a:p>
            <a:endParaRPr lang="en-US" sz="3000" b="1" dirty="0"/>
          </a:p>
          <a:p>
            <a:r>
              <a:rPr lang="en-US" sz="3000" b="1" dirty="0"/>
              <a:t>Peter was looking for a limit. </a:t>
            </a:r>
          </a:p>
          <a:p>
            <a:r>
              <a:rPr lang="en-US" sz="3000" b="1" dirty="0"/>
              <a:t>Our willingness to forgive must be </a:t>
            </a:r>
            <a:br>
              <a:rPr lang="en-US" sz="3000" b="1" dirty="0"/>
            </a:br>
            <a:r>
              <a:rPr lang="en-US" sz="3000" b="1" dirty="0"/>
              <a:t>without limit.  </a:t>
            </a:r>
          </a:p>
        </p:txBody>
      </p:sp>
    </p:spTree>
    <p:extLst>
      <p:ext uri="{BB962C8B-B14F-4D97-AF65-F5344CB8AC3E}">
        <p14:creationId xmlns:p14="http://schemas.microsoft.com/office/powerpoint/2010/main" val="2872208405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A9BE5-B6C9-418E-A2D0-E80C11E83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The Two Debts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EF6434-EAA2-4338-9D7A-1FAE3E4E20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000" b="1" dirty="0"/>
              <a:t>10,000 talents ($2 million) </a:t>
            </a:r>
          </a:p>
          <a:p>
            <a:pPr marL="514350" indent="-514350">
              <a:buFont typeface="+mj-lt"/>
              <a:buAutoNum type="arabicPeriod"/>
            </a:pPr>
            <a:endParaRPr lang="en-US" sz="800" b="1" dirty="0"/>
          </a:p>
          <a:p>
            <a:pPr lvl="1"/>
            <a:r>
              <a:rPr lang="en-US" sz="2800" b="1" dirty="0"/>
              <a:t>He had no hope of repaying this debt! </a:t>
            </a:r>
          </a:p>
          <a:p>
            <a:pPr marL="457200" lvl="1" indent="0">
              <a:buNone/>
            </a:pPr>
            <a:endParaRPr lang="en-US" sz="800" b="1" dirty="0"/>
          </a:p>
          <a:p>
            <a:pPr marL="457200" lvl="1" indent="0">
              <a:buNone/>
            </a:pPr>
            <a:endParaRPr lang="en-US" sz="800" b="1" dirty="0"/>
          </a:p>
          <a:p>
            <a:pPr marL="514350" indent="-514350">
              <a:buFont typeface="+mj-lt"/>
              <a:buAutoNum type="arabicPeriod"/>
            </a:pPr>
            <a:r>
              <a:rPr lang="en-US" sz="3000" b="1" dirty="0"/>
              <a:t>100 </a:t>
            </a:r>
            <a:r>
              <a:rPr lang="en-US" sz="3000" b="1"/>
              <a:t>denarii ($6,840)</a:t>
            </a:r>
            <a:r>
              <a:rPr lang="en-US" sz="3000" b="1" i="1"/>
              <a:t> </a:t>
            </a:r>
            <a:endParaRPr lang="en-US" sz="3000" b="1" i="1" dirty="0"/>
          </a:p>
          <a:p>
            <a:pPr marL="514350" indent="-514350">
              <a:buFont typeface="+mj-lt"/>
              <a:buAutoNum type="arabicPeriod"/>
            </a:pPr>
            <a:endParaRPr lang="en-US" sz="800" b="1" dirty="0"/>
          </a:p>
          <a:p>
            <a:pPr lvl="1"/>
            <a:r>
              <a:rPr lang="en-US" sz="2800" b="1" dirty="0"/>
              <a:t>There is </a:t>
            </a:r>
            <a:r>
              <a:rPr lang="en-US" sz="2800" b="1" u="sng" dirty="0"/>
              <a:t>no comparison</a:t>
            </a:r>
            <a:r>
              <a:rPr lang="en-US" sz="2800" b="1" dirty="0"/>
              <a:t> between the debt we owe God and the debts owed to us by our brethren. </a:t>
            </a:r>
          </a:p>
        </p:txBody>
      </p:sp>
    </p:spTree>
    <p:extLst>
      <p:ext uri="{BB962C8B-B14F-4D97-AF65-F5344CB8AC3E}">
        <p14:creationId xmlns:p14="http://schemas.microsoft.com/office/powerpoint/2010/main" val="125705043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A9BE5-B6C9-418E-A2D0-E80C11E83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The Two Creditors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EF6434-EAA2-4338-9D7A-1FAE3E4E20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000" b="1" dirty="0"/>
              <a:t>The master had mercy and compassion. </a:t>
            </a:r>
            <a:endParaRPr lang="en-US" sz="800" b="1" dirty="0"/>
          </a:p>
          <a:p>
            <a:pPr lvl="1"/>
            <a:r>
              <a:rPr lang="en-US" sz="2800" b="1" dirty="0"/>
              <a:t>Psalm 103:1-4, 11-14</a:t>
            </a:r>
          </a:p>
          <a:p>
            <a:pPr lvl="1"/>
            <a:r>
              <a:rPr lang="en-US" sz="2800" b="1" dirty="0"/>
              <a:t>1 John 1:9 </a:t>
            </a:r>
          </a:p>
          <a:p>
            <a:pPr marL="457200" lvl="1" indent="0">
              <a:buNone/>
            </a:pPr>
            <a:endParaRPr lang="en-US" sz="800" b="1" dirty="0"/>
          </a:p>
          <a:p>
            <a:pPr marL="514350" indent="-514350">
              <a:buFont typeface="+mj-lt"/>
              <a:buAutoNum type="arabicPeriod"/>
            </a:pPr>
            <a:r>
              <a:rPr lang="en-US" sz="3000" b="1" dirty="0"/>
              <a:t>The forgiven servant was heartless and hypocritical. </a:t>
            </a:r>
            <a:endParaRPr lang="en-US" sz="800" b="1" dirty="0"/>
          </a:p>
          <a:p>
            <a:pPr lvl="1"/>
            <a:r>
              <a:rPr lang="en-US" sz="2800" b="1" dirty="0"/>
              <a:t>James 2:13</a:t>
            </a:r>
          </a:p>
          <a:p>
            <a:pPr lvl="1"/>
            <a:r>
              <a:rPr lang="en-US" sz="2800" b="1" dirty="0"/>
              <a:t>Luke 6:37-38</a:t>
            </a:r>
          </a:p>
        </p:txBody>
      </p:sp>
    </p:spTree>
    <p:extLst>
      <p:ext uri="{BB962C8B-B14F-4D97-AF65-F5344CB8AC3E}">
        <p14:creationId xmlns:p14="http://schemas.microsoft.com/office/powerpoint/2010/main" val="473515196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A9BE5-B6C9-418E-A2D0-E80C11E83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latin typeface="+mn-lt"/>
              </a:rPr>
              <a:t>The Master’s Treatment of the Servant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EF6434-EAA2-4338-9D7A-1FAE3E4E20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000" b="1" dirty="0"/>
              <a:t>First time: he showed mercy. </a:t>
            </a:r>
          </a:p>
          <a:p>
            <a:pPr marL="514350" indent="-514350">
              <a:buFont typeface="+mj-lt"/>
              <a:buAutoNum type="arabicPeriod"/>
            </a:pPr>
            <a:endParaRPr lang="en-US" sz="800" b="1" dirty="0"/>
          </a:p>
          <a:p>
            <a:pPr marL="514350" indent="-514350">
              <a:buFont typeface="+mj-lt"/>
              <a:buAutoNum type="arabicPeriod"/>
            </a:pPr>
            <a:r>
              <a:rPr lang="en-US" sz="3000" b="1" dirty="0"/>
              <a:t>Second time: </a:t>
            </a:r>
            <a:endParaRPr lang="en-US" sz="800" b="1" dirty="0"/>
          </a:p>
          <a:p>
            <a:pPr lvl="1"/>
            <a:r>
              <a:rPr lang="en-US" sz="2800" b="1" i="1" dirty="0"/>
              <a:t>“You wicked servant!” </a:t>
            </a:r>
            <a:r>
              <a:rPr lang="en-US" sz="2800" b="1" dirty="0"/>
              <a:t>(v. 32)</a:t>
            </a:r>
          </a:p>
          <a:p>
            <a:pPr lvl="1"/>
            <a:r>
              <a:rPr lang="en-US" sz="2800" b="1" i="1" dirty="0"/>
              <a:t>“moved with anger” </a:t>
            </a:r>
            <a:r>
              <a:rPr lang="en-US" sz="2800" b="1" dirty="0"/>
              <a:t>(v. 34 </a:t>
            </a:r>
            <a:r>
              <a:rPr lang="en-US" b="1" dirty="0"/>
              <a:t>NASU</a:t>
            </a:r>
            <a:r>
              <a:rPr lang="en-US" sz="2800" b="1" dirty="0"/>
              <a:t>) </a:t>
            </a:r>
          </a:p>
          <a:p>
            <a:pPr lvl="1"/>
            <a:r>
              <a:rPr lang="en-US" sz="2800" b="1" i="1" dirty="0"/>
              <a:t>“delivered him to the torturers”  </a:t>
            </a:r>
          </a:p>
        </p:txBody>
      </p:sp>
    </p:spTree>
    <p:extLst>
      <p:ext uri="{BB962C8B-B14F-4D97-AF65-F5344CB8AC3E}">
        <p14:creationId xmlns:p14="http://schemas.microsoft.com/office/powerpoint/2010/main" val="4140254381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EF6434-EAA2-4338-9D7A-1FAE3E4E2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795131"/>
            <a:ext cx="7886700" cy="2633870"/>
          </a:xfrm>
        </p:spPr>
        <p:txBody>
          <a:bodyPr>
            <a:normAutofit/>
          </a:bodyPr>
          <a:lstStyle/>
          <a:p>
            <a:r>
              <a:rPr lang="en-US" sz="3200" b="1" dirty="0"/>
              <a:t>“How often shall my brother sin against me and I forgive him?” </a:t>
            </a:r>
          </a:p>
          <a:p>
            <a:endParaRPr lang="en-US" sz="900" b="1" dirty="0"/>
          </a:p>
          <a:p>
            <a:r>
              <a:rPr lang="en-US" sz="3200" b="1" dirty="0"/>
              <a:t>How often do I want God to forgive me when I sin?</a:t>
            </a:r>
            <a:endParaRPr lang="en-US" sz="900" b="1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8AA2925-776D-4B48-B256-93E6351B9E31}"/>
              </a:ext>
            </a:extLst>
          </p:cNvPr>
          <p:cNvSpPr/>
          <p:nvPr/>
        </p:nvSpPr>
        <p:spPr>
          <a:xfrm>
            <a:off x="1046922" y="3429000"/>
            <a:ext cx="7050156" cy="2906256"/>
          </a:xfrm>
          <a:prstGeom prst="roundRect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6C5409D-C84D-4F71-870A-36914BC66B2C}"/>
              </a:ext>
            </a:extLst>
          </p:cNvPr>
          <p:cNvSpPr txBox="1"/>
          <p:nvPr/>
        </p:nvSpPr>
        <p:spPr>
          <a:xfrm>
            <a:off x="1437861" y="3551586"/>
            <a:ext cx="626827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“For if you forgive men their trespasses, your heavenly Father will also forgive you. But if you do not forgive men their trespasses, neither will your Father forgive your trespasses.”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Matthew 6:14-15</a:t>
            </a:r>
          </a:p>
        </p:txBody>
      </p:sp>
    </p:spTree>
    <p:extLst>
      <p:ext uri="{BB962C8B-B14F-4D97-AF65-F5344CB8AC3E}">
        <p14:creationId xmlns:p14="http://schemas.microsoft.com/office/powerpoint/2010/main" val="191105898"/>
      </p:ext>
    </p:extLst>
  </p:cSld>
  <p:clrMapOvr>
    <a:masterClrMapping/>
  </p:clrMapOvr>
  <p:transition spd="slow">
    <p:strips dir="r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1448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226</Words>
  <Application>Microsoft Office PowerPoint</Application>
  <PresentationFormat>On-screen Show (4:3)</PresentationFormat>
  <Paragraphs>38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3_Office Theme</vt:lpstr>
      <vt:lpstr>PowerPoint Presentation</vt:lpstr>
      <vt:lpstr>The Parable of the Unforgiving Servant</vt:lpstr>
      <vt:lpstr>Peter’s Number vs. the Lord’s Number</vt:lpstr>
      <vt:lpstr>The Two Debts</vt:lpstr>
      <vt:lpstr>The Two Creditors</vt:lpstr>
      <vt:lpstr>The Master’s Treatment of the Servant</vt:lpstr>
      <vt:lpstr>PowerPoint Presentation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37</cp:revision>
  <dcterms:created xsi:type="dcterms:W3CDTF">2008-03-16T18:22:36Z</dcterms:created>
  <dcterms:modified xsi:type="dcterms:W3CDTF">2020-12-28T14:26:50Z</dcterms:modified>
</cp:coreProperties>
</file>