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88" r:id="rId2"/>
  </p:sldMasterIdLst>
  <p:notesMasterIdLst>
    <p:notesMasterId r:id="rId20"/>
  </p:notesMasterIdLst>
  <p:sldIdLst>
    <p:sldId id="259" r:id="rId3"/>
    <p:sldId id="256" r:id="rId4"/>
    <p:sldId id="272" r:id="rId5"/>
    <p:sldId id="273" r:id="rId6"/>
    <p:sldId id="275" r:id="rId7"/>
    <p:sldId id="257" r:id="rId8"/>
    <p:sldId id="264" r:id="rId9"/>
    <p:sldId id="266" r:id="rId10"/>
    <p:sldId id="267" r:id="rId11"/>
    <p:sldId id="268" r:id="rId12"/>
    <p:sldId id="480" r:id="rId13"/>
    <p:sldId id="269" r:id="rId14"/>
    <p:sldId id="481" r:id="rId15"/>
    <p:sldId id="270" r:id="rId16"/>
    <p:sldId id="271" r:id="rId17"/>
    <p:sldId id="276" r:id="rId18"/>
    <p:sldId id="48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6" d="100"/>
          <a:sy n="46" d="100"/>
        </p:scale>
        <p:origin x="28" y="9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12/20/2020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230547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834637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927941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9961491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548244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41337838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BF71B1-2C4F-4468-B202-D2D85F35EB88}" type="datetimeFigureOut">
              <a:rPr lang="en-US" smtClean="0"/>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0565428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BF71B1-2C4F-4468-B202-D2D85F35EB88}" type="datetimeFigureOut">
              <a:rPr lang="en-US" smtClean="0"/>
              <a:t>12/20/2020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7386566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BF71B1-2C4F-4468-B202-D2D85F35EB88}" type="datetimeFigureOut">
              <a:rPr lang="en-US" smtClean="0"/>
              <a:t>12/20/2020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2874762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BF71B1-2C4F-4468-B202-D2D85F35EB88}" type="datetimeFigureOut">
              <a:rPr lang="en-US" smtClean="0"/>
              <a:t>12/20/2020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9533354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7839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41783254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8387748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570649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444531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BF71B1-2C4F-4468-B202-D2D85F35EB88}" type="datetimeFigureOut">
              <a:rPr lang="en-US" smtClean="0"/>
              <a:t>12/20/2020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44726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BF71B1-2C4F-4468-B202-D2D85F35EB88}" type="datetimeFigureOut">
              <a:rPr lang="en-US" smtClean="0"/>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675805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BF71B1-2C4F-4468-B202-D2D85F35EB88}" type="datetimeFigureOut">
              <a:rPr lang="en-US" smtClean="0"/>
              <a:t>12/20/2020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638422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BF71B1-2C4F-4468-B202-D2D85F35EB88}" type="datetimeFigureOut">
              <a:rPr lang="en-US" smtClean="0"/>
              <a:t>12/20/2020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1434535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BF71B1-2C4F-4468-B202-D2D85F35EB88}" type="datetimeFigureOut">
              <a:rPr lang="en-US" smtClean="0"/>
              <a:t>12/20/2020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3805390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2657286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BF71B1-2C4F-4468-B202-D2D85F35EB88}" type="datetimeFigureOut">
              <a:rPr lang="en-US" smtClean="0"/>
              <a:t>12/20/2020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BD273-AC3C-4D67-AA2E-67275A4E46A0}" type="slidenum">
              <a:rPr lang="en-US" smtClean="0"/>
              <a:t>‹#›</a:t>
            </a:fld>
            <a:endParaRPr lang="en-US"/>
          </a:p>
        </p:txBody>
      </p:sp>
    </p:spTree>
    <p:extLst>
      <p:ext uri="{BB962C8B-B14F-4D97-AF65-F5344CB8AC3E}">
        <p14:creationId xmlns:p14="http://schemas.microsoft.com/office/powerpoint/2010/main" val="8055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BF71B1-2C4F-4468-B202-D2D85F35EB88}" type="datetimeFigureOut">
              <a:rPr lang="en-US" smtClean="0"/>
              <a:t>12/20/2020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BD273-AC3C-4D67-AA2E-67275A4E46A0}" type="slidenum">
              <a:rPr lang="en-US" smtClean="0"/>
              <a:t>‹#›</a:t>
            </a:fld>
            <a:endParaRPr lang="en-US"/>
          </a:p>
        </p:txBody>
      </p:sp>
    </p:spTree>
    <p:extLst>
      <p:ext uri="{BB962C8B-B14F-4D97-AF65-F5344CB8AC3E}">
        <p14:creationId xmlns:p14="http://schemas.microsoft.com/office/powerpoint/2010/main" val="3849015393"/>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BF71B1-2C4F-4468-B202-D2D85F35EB88}" type="datetimeFigureOut">
              <a:rPr lang="en-US" smtClean="0"/>
              <a:t>12/20/2020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BD273-AC3C-4D67-AA2E-67275A4E46A0}" type="slidenum">
              <a:rPr lang="en-US" smtClean="0"/>
              <a:t>‹#›</a:t>
            </a:fld>
            <a:endParaRPr lang="en-US"/>
          </a:p>
        </p:txBody>
      </p:sp>
    </p:spTree>
    <p:extLst>
      <p:ext uri="{BB962C8B-B14F-4D97-AF65-F5344CB8AC3E}">
        <p14:creationId xmlns:p14="http://schemas.microsoft.com/office/powerpoint/2010/main" val="3504075835"/>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1811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Jesus Increased the Faith </a:t>
            </a:r>
            <a:br>
              <a:rPr lang="en-US" b="1" dirty="0">
                <a:solidFill>
                  <a:schemeClr val="bg1"/>
                </a:solidFill>
                <a:latin typeface="+mn-lt"/>
              </a:rPr>
            </a:br>
            <a:r>
              <a:rPr lang="en-US" b="1" dirty="0">
                <a:solidFill>
                  <a:schemeClr val="bg1"/>
                </a:solidFill>
                <a:latin typeface="+mn-lt"/>
              </a:rPr>
              <a:t>of His Apostles</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a:xfrm>
            <a:off x="628650" y="1984649"/>
            <a:ext cx="7886700" cy="4351338"/>
          </a:xfrm>
        </p:spPr>
        <p:txBody>
          <a:bodyPr>
            <a:normAutofit/>
          </a:bodyPr>
          <a:lstStyle/>
          <a:p>
            <a:pPr marL="514350" indent="-514350">
              <a:buFont typeface="+mj-lt"/>
              <a:buAutoNum type="arabicPeriod" startAt="15"/>
            </a:pPr>
            <a:r>
              <a:rPr lang="en-US" b="1" dirty="0"/>
              <a:t>When it was evening, His disciples came to Him, saying, “This is a deserted place, and the hour is already late. Send the multitudes away, that they may go into the villages and buy themselves food.” </a:t>
            </a:r>
          </a:p>
          <a:p>
            <a:pPr marL="514350" indent="-514350">
              <a:buFont typeface="+mj-lt"/>
              <a:buAutoNum type="arabicPeriod" startAt="15"/>
            </a:pPr>
            <a:r>
              <a:rPr lang="en-US" b="1" dirty="0"/>
              <a:t>But Jesus said to them, “They do not need to go away. </a:t>
            </a:r>
            <a:r>
              <a:rPr lang="en-US" b="1" u="sng" dirty="0"/>
              <a:t>You</a:t>
            </a:r>
            <a:r>
              <a:rPr lang="en-US" b="1" dirty="0"/>
              <a:t> give them something to eat.” </a:t>
            </a:r>
          </a:p>
          <a:p>
            <a:pPr marL="0" indent="0" algn="r">
              <a:buNone/>
            </a:pPr>
            <a:r>
              <a:rPr lang="en-US" b="1" dirty="0"/>
              <a:t>Matthew 14:15-16</a:t>
            </a:r>
          </a:p>
        </p:txBody>
      </p:sp>
      <p:sp>
        <p:nvSpPr>
          <p:cNvPr id="4" name="Oval 3">
            <a:extLst>
              <a:ext uri="{FF2B5EF4-FFF2-40B4-BE49-F238E27FC236}">
                <a16:creationId xmlns:a16="http://schemas.microsoft.com/office/drawing/2014/main" id="{21E450E1-DB5E-427A-99DF-05A0C57ADFBF}"/>
              </a:ext>
            </a:extLst>
          </p:cNvPr>
          <p:cNvSpPr/>
          <p:nvPr/>
        </p:nvSpPr>
        <p:spPr>
          <a:xfrm>
            <a:off x="808382" y="5261114"/>
            <a:ext cx="2676939" cy="1219201"/>
          </a:xfrm>
          <a:prstGeom prst="ellipse">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4E7B9101-94F1-4375-9551-52A9FBC2F0FB}"/>
              </a:ext>
            </a:extLst>
          </p:cNvPr>
          <p:cNvSpPr txBox="1"/>
          <p:nvPr/>
        </p:nvSpPr>
        <p:spPr>
          <a:xfrm>
            <a:off x="1113184" y="5579163"/>
            <a:ext cx="2093843"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Luke 9:13-17</a:t>
            </a:r>
          </a:p>
        </p:txBody>
      </p:sp>
    </p:spTree>
    <p:extLst>
      <p:ext uri="{BB962C8B-B14F-4D97-AF65-F5344CB8AC3E}">
        <p14:creationId xmlns:p14="http://schemas.microsoft.com/office/powerpoint/2010/main" val="1126871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Jesus Made Use of the Smallest Contribution</a:t>
            </a:r>
          </a:p>
        </p:txBody>
      </p:sp>
    </p:spTree>
    <p:extLst>
      <p:ext uri="{BB962C8B-B14F-4D97-AF65-F5344CB8AC3E}">
        <p14:creationId xmlns:p14="http://schemas.microsoft.com/office/powerpoint/2010/main" val="3821688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3. Jesus Made Use of the Smallest Contribution</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a:xfrm>
            <a:off x="628650" y="2170180"/>
            <a:ext cx="7886700" cy="2878898"/>
          </a:xfrm>
        </p:spPr>
        <p:txBody>
          <a:bodyPr/>
          <a:lstStyle/>
          <a:p>
            <a:pPr marL="514350" indent="-514350">
              <a:buFont typeface="+mj-lt"/>
              <a:buAutoNum type="arabicPeriod" startAt="8"/>
            </a:pPr>
            <a:r>
              <a:rPr lang="en-US" b="1" dirty="0"/>
              <a:t>One of His disciples, Andrew, Simon Peter’s brother, said to Him, </a:t>
            </a:r>
          </a:p>
          <a:p>
            <a:pPr marL="514350" indent="-514350">
              <a:buFont typeface="+mj-lt"/>
              <a:buAutoNum type="arabicPeriod" startAt="8"/>
            </a:pPr>
            <a:r>
              <a:rPr lang="en-US" b="1" dirty="0"/>
              <a:t>“There is a lad here who has five barley loaves and two small fish, but what are they among so many?” </a:t>
            </a:r>
          </a:p>
          <a:p>
            <a:pPr marL="0" indent="0" algn="r">
              <a:buNone/>
            </a:pPr>
            <a:r>
              <a:rPr lang="en-US" b="1" dirty="0"/>
              <a:t>John 6:8-9</a:t>
            </a:r>
          </a:p>
          <a:p>
            <a:endParaRPr lang="en-US" b="1" dirty="0"/>
          </a:p>
        </p:txBody>
      </p:sp>
    </p:spTree>
    <p:extLst>
      <p:ext uri="{BB962C8B-B14F-4D97-AF65-F5344CB8AC3E}">
        <p14:creationId xmlns:p14="http://schemas.microsoft.com/office/powerpoint/2010/main" val="2503655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4. Jesus Blessed in Abundance</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232890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4. Jesus Blessed in Abundance</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a:xfrm>
            <a:off x="628650" y="1997901"/>
            <a:ext cx="7886700" cy="4351338"/>
          </a:xfrm>
        </p:spPr>
        <p:txBody>
          <a:bodyPr/>
          <a:lstStyle/>
          <a:p>
            <a:pPr marL="514350" indent="-514350">
              <a:buFont typeface="+mj-lt"/>
              <a:buAutoNum type="arabicPeriod" startAt="12"/>
            </a:pPr>
            <a:r>
              <a:rPr lang="en-US" b="1" dirty="0"/>
              <a:t>So when they were filled, He said to His disciples, “Gather up the fragments that remain, so that nothing is lost.”  </a:t>
            </a:r>
          </a:p>
          <a:p>
            <a:pPr marL="514350" indent="-514350">
              <a:buFont typeface="+mj-lt"/>
              <a:buAutoNum type="arabicPeriod" startAt="12"/>
            </a:pPr>
            <a:r>
              <a:rPr lang="en-US" b="1" dirty="0"/>
              <a:t>Therefore they gathered them up, and filled twelve baskets with the fragments of the five barley loaves which were left over by those who had eaten. </a:t>
            </a:r>
          </a:p>
          <a:p>
            <a:pPr marL="0" indent="0" algn="r">
              <a:buNone/>
            </a:pPr>
            <a:r>
              <a:rPr lang="en-US" b="1" dirty="0"/>
              <a:t>John 6:12-13</a:t>
            </a:r>
          </a:p>
        </p:txBody>
      </p:sp>
    </p:spTree>
    <p:extLst>
      <p:ext uri="{BB962C8B-B14F-4D97-AF65-F5344CB8AC3E}">
        <p14:creationId xmlns:p14="http://schemas.microsoft.com/office/powerpoint/2010/main" val="2455571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4. Jesus Blessed in Abundance</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a:xfrm>
            <a:off x="628650" y="2302701"/>
            <a:ext cx="7886700" cy="3581264"/>
          </a:xfrm>
        </p:spPr>
        <p:txBody>
          <a:bodyPr>
            <a:normAutofit/>
          </a:bodyPr>
          <a:lstStyle/>
          <a:p>
            <a:pPr marL="514350" indent="-514350">
              <a:buFont typeface="+mj-lt"/>
              <a:buAutoNum type="arabicPeriod" startAt="20"/>
            </a:pPr>
            <a:r>
              <a:rPr lang="en-US" b="1" dirty="0"/>
              <a:t>Now to Him who is able to do exceedingly abundantly above all that we ask or think, according to the power that works in us, </a:t>
            </a:r>
          </a:p>
          <a:p>
            <a:pPr marL="514350" indent="-514350">
              <a:buFont typeface="+mj-lt"/>
              <a:buAutoNum type="arabicPeriod" startAt="20"/>
            </a:pPr>
            <a:r>
              <a:rPr lang="en-US" b="1" dirty="0"/>
              <a:t>to Him be glory in the church by Christ Jesus to all generations, forever and ever. Amen. </a:t>
            </a:r>
          </a:p>
          <a:p>
            <a:pPr marL="0" indent="0" algn="r">
              <a:buNone/>
            </a:pPr>
            <a:r>
              <a:rPr lang="en-US" b="1" dirty="0"/>
              <a:t>Ephesians 3:20-21</a:t>
            </a:r>
          </a:p>
        </p:txBody>
      </p:sp>
    </p:spTree>
    <p:extLst>
      <p:ext uri="{BB962C8B-B14F-4D97-AF65-F5344CB8AC3E}">
        <p14:creationId xmlns:p14="http://schemas.microsoft.com/office/powerpoint/2010/main" val="3050528949"/>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ethsaida | Ferrell's Travel Blog">
            <a:extLst>
              <a:ext uri="{FF2B5EF4-FFF2-40B4-BE49-F238E27FC236}">
                <a16:creationId xmlns:a16="http://schemas.microsoft.com/office/drawing/2014/main" id="{5DE05CAC-4077-43DF-9223-3EDC5E0855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 b="17"/>
          <a:stretch/>
        </p:blipFill>
        <p:spPr bwMode="auto">
          <a:xfrm>
            <a:off x="313634" y="198782"/>
            <a:ext cx="8516731" cy="63865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F102A10-9B4F-4DC5-AB55-5102EEEF2151}"/>
              </a:ext>
            </a:extLst>
          </p:cNvPr>
          <p:cNvSpPr/>
          <p:nvPr/>
        </p:nvSpPr>
        <p:spPr>
          <a:xfrm>
            <a:off x="967410" y="1311970"/>
            <a:ext cx="7089909" cy="3684101"/>
          </a:xfrm>
          <a:prstGeom prst="rect">
            <a:avLst/>
          </a:prstGeom>
          <a:solidFill>
            <a:schemeClr val="tx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079D23B9-66D7-4AD0-8986-F32AE2FD518E}"/>
              </a:ext>
            </a:extLst>
          </p:cNvPr>
          <p:cNvSpPr>
            <a:spLocks noGrp="1"/>
          </p:cNvSpPr>
          <p:nvPr>
            <p:ph idx="1"/>
          </p:nvPr>
        </p:nvSpPr>
        <p:spPr>
          <a:xfrm>
            <a:off x="1192697" y="1457743"/>
            <a:ext cx="6626085" cy="3392555"/>
          </a:xfrm>
        </p:spPr>
        <p:txBody>
          <a:bodyPr>
            <a:normAutofit/>
          </a:bodyPr>
          <a:lstStyle/>
          <a:p>
            <a:pPr marL="0" indent="0" algn="ctr">
              <a:buNone/>
            </a:pPr>
            <a:r>
              <a:rPr lang="en-US" sz="3600" b="1" i="1" dirty="0">
                <a:solidFill>
                  <a:schemeClr val="bg1"/>
                </a:solidFill>
              </a:rPr>
              <a:t>Lessons We Learn About Jesus</a:t>
            </a:r>
          </a:p>
          <a:p>
            <a:pPr marL="0" indent="0" algn="ctr">
              <a:buNone/>
            </a:pPr>
            <a:endParaRPr lang="en-US" sz="800" b="1" i="1" dirty="0">
              <a:solidFill>
                <a:schemeClr val="bg1"/>
              </a:solidFill>
            </a:endParaRPr>
          </a:p>
          <a:p>
            <a:r>
              <a:rPr lang="en-US" b="1" dirty="0">
                <a:solidFill>
                  <a:schemeClr val="bg1"/>
                </a:solidFill>
              </a:rPr>
              <a:t>Jesus always has time for us. </a:t>
            </a:r>
          </a:p>
          <a:p>
            <a:r>
              <a:rPr lang="en-US" b="1" dirty="0">
                <a:solidFill>
                  <a:schemeClr val="bg1"/>
                </a:solidFill>
              </a:rPr>
              <a:t>Jesus challenges us to increase our faith. </a:t>
            </a:r>
          </a:p>
          <a:p>
            <a:r>
              <a:rPr lang="en-US" b="1" dirty="0">
                <a:solidFill>
                  <a:schemeClr val="bg1"/>
                </a:solidFill>
              </a:rPr>
              <a:t>Jesus makes great use of our smallest sacrifices. </a:t>
            </a:r>
          </a:p>
          <a:p>
            <a:r>
              <a:rPr lang="en-US" b="1" dirty="0">
                <a:solidFill>
                  <a:schemeClr val="bg1"/>
                </a:solidFill>
              </a:rPr>
              <a:t>Jesus always gives us more than we need. </a:t>
            </a:r>
          </a:p>
        </p:txBody>
      </p:sp>
    </p:spTree>
    <p:extLst>
      <p:ext uri="{BB962C8B-B14F-4D97-AF65-F5344CB8AC3E}">
        <p14:creationId xmlns:p14="http://schemas.microsoft.com/office/powerpoint/2010/main" val="2966145230"/>
      </p:ext>
    </p:extLst>
  </p:cSld>
  <p:clrMapOvr>
    <a:masterClrMapping/>
  </p:clrMapOvr>
  <p:transition spd="slow">
    <p:wheel spokes="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926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ethsaida | Ferrell's Travel Blog">
            <a:extLst>
              <a:ext uri="{FF2B5EF4-FFF2-40B4-BE49-F238E27FC236}">
                <a16:creationId xmlns:a16="http://schemas.microsoft.com/office/drawing/2014/main" id="{5DE05CAC-4077-43DF-9223-3EDC5E0855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 b="17"/>
          <a:stretch/>
        </p:blipFill>
        <p:spPr bwMode="auto">
          <a:xfrm>
            <a:off x="313634" y="225287"/>
            <a:ext cx="8516731" cy="63865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F172C77-0BC5-4F73-A6C2-832BDFB09414}"/>
              </a:ext>
            </a:extLst>
          </p:cNvPr>
          <p:cNvSpPr>
            <a:spLocks noGrp="1"/>
          </p:cNvSpPr>
          <p:nvPr>
            <p:ph type="ctrTitle"/>
          </p:nvPr>
        </p:nvSpPr>
        <p:spPr>
          <a:xfrm>
            <a:off x="685800" y="318055"/>
            <a:ext cx="7772400" cy="1152935"/>
          </a:xfrm>
        </p:spPr>
        <p:txBody>
          <a:bodyPr>
            <a:normAutofit/>
          </a:bodyPr>
          <a:lstStyle/>
          <a:p>
            <a:r>
              <a:rPr lang="en-US" sz="6600" b="1" dirty="0">
                <a:ln w="3175">
                  <a:solidFill>
                    <a:schemeClr val="bg1"/>
                  </a:solidFill>
                </a:ln>
                <a:effectLst>
                  <a:outerShdw blurRad="50800" dist="38100" dir="2700000" algn="tl" rotWithShape="0">
                    <a:prstClr val="black">
                      <a:alpha val="40000"/>
                    </a:prstClr>
                  </a:outerShdw>
                </a:effectLst>
                <a:latin typeface="+mn-lt"/>
              </a:rPr>
              <a:t>Jesus Feeds the 5,000</a:t>
            </a:r>
          </a:p>
        </p:txBody>
      </p:sp>
    </p:spTree>
    <p:extLst>
      <p:ext uri="{BB962C8B-B14F-4D97-AF65-F5344CB8AC3E}">
        <p14:creationId xmlns:p14="http://schemas.microsoft.com/office/powerpoint/2010/main" val="33787374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ethsaida | Ferrell's Travel Blog">
            <a:extLst>
              <a:ext uri="{FF2B5EF4-FFF2-40B4-BE49-F238E27FC236}">
                <a16:creationId xmlns:a16="http://schemas.microsoft.com/office/drawing/2014/main" id="{5DE05CAC-4077-43DF-9223-3EDC5E0855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 b="17"/>
          <a:stretch/>
        </p:blipFill>
        <p:spPr bwMode="auto">
          <a:xfrm>
            <a:off x="313634" y="198782"/>
            <a:ext cx="8516731" cy="63865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CF102A10-9B4F-4DC5-AB55-5102EEEF2151}"/>
              </a:ext>
            </a:extLst>
          </p:cNvPr>
          <p:cNvSpPr/>
          <p:nvPr/>
        </p:nvSpPr>
        <p:spPr>
          <a:xfrm>
            <a:off x="954158" y="238542"/>
            <a:ext cx="7315200" cy="4890050"/>
          </a:xfrm>
          <a:prstGeom prst="rect">
            <a:avLst/>
          </a:prstGeom>
          <a:solidFill>
            <a:schemeClr val="tx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079D23B9-66D7-4AD0-8986-F32AE2FD518E}"/>
              </a:ext>
            </a:extLst>
          </p:cNvPr>
          <p:cNvSpPr>
            <a:spLocks noGrp="1"/>
          </p:cNvSpPr>
          <p:nvPr>
            <p:ph idx="1"/>
          </p:nvPr>
        </p:nvSpPr>
        <p:spPr>
          <a:xfrm>
            <a:off x="1152941" y="397567"/>
            <a:ext cx="6991350" cy="4731024"/>
          </a:xfrm>
        </p:spPr>
        <p:txBody>
          <a:bodyPr>
            <a:normAutofit/>
          </a:bodyPr>
          <a:lstStyle/>
          <a:p>
            <a:pPr marL="514350" indent="-514350">
              <a:buFont typeface="+mj-lt"/>
              <a:buAutoNum type="arabicPeriod" startAt="30"/>
            </a:pPr>
            <a:r>
              <a:rPr lang="en-US" b="1" dirty="0">
                <a:solidFill>
                  <a:schemeClr val="bg1"/>
                </a:solidFill>
              </a:rPr>
              <a:t>Then the apostles gathered to Jesus and told Him all things, both what they had done and what they had taught. </a:t>
            </a:r>
          </a:p>
          <a:p>
            <a:pPr marL="514350" indent="-514350">
              <a:buFont typeface="+mj-lt"/>
              <a:buAutoNum type="arabicPeriod" startAt="30"/>
            </a:pPr>
            <a:r>
              <a:rPr lang="en-US" b="1" dirty="0">
                <a:solidFill>
                  <a:schemeClr val="bg1"/>
                </a:solidFill>
              </a:rPr>
              <a:t>And He said to them, “Come aside by yourselves to a deserted place and rest a while.” For there were many coming and going, and they did not even have time to eat. </a:t>
            </a:r>
          </a:p>
          <a:p>
            <a:pPr marL="514350" indent="-514350">
              <a:buFont typeface="+mj-lt"/>
              <a:buAutoNum type="arabicPeriod" startAt="30"/>
            </a:pPr>
            <a:r>
              <a:rPr lang="en-US" b="1" dirty="0">
                <a:solidFill>
                  <a:schemeClr val="bg1"/>
                </a:solidFill>
              </a:rPr>
              <a:t>So they departed to a deserted place in the boat by themselves. </a:t>
            </a:r>
          </a:p>
          <a:p>
            <a:pPr marL="0" indent="0" algn="r">
              <a:buNone/>
            </a:pPr>
            <a:r>
              <a:rPr lang="en-US" b="1" dirty="0">
                <a:solidFill>
                  <a:schemeClr val="bg1"/>
                </a:solidFill>
              </a:rPr>
              <a:t>Mark 6:30-32</a:t>
            </a:r>
          </a:p>
        </p:txBody>
      </p:sp>
    </p:spTree>
    <p:extLst>
      <p:ext uri="{BB962C8B-B14F-4D97-AF65-F5344CB8AC3E}">
        <p14:creationId xmlns:p14="http://schemas.microsoft.com/office/powerpoint/2010/main" val="1370242322"/>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ethsaida | Ferrell's Travel Blog">
            <a:extLst>
              <a:ext uri="{FF2B5EF4-FFF2-40B4-BE49-F238E27FC236}">
                <a16:creationId xmlns:a16="http://schemas.microsoft.com/office/drawing/2014/main" id="{5DE05CAC-4077-43DF-9223-3EDC5E0855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 b="17"/>
          <a:stretch/>
        </p:blipFill>
        <p:spPr bwMode="auto">
          <a:xfrm>
            <a:off x="313634" y="212035"/>
            <a:ext cx="8516731" cy="63865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65617003-6B87-42FE-81D7-7A9E5C024416}"/>
              </a:ext>
            </a:extLst>
          </p:cNvPr>
          <p:cNvSpPr/>
          <p:nvPr/>
        </p:nvSpPr>
        <p:spPr>
          <a:xfrm>
            <a:off x="503583" y="238542"/>
            <a:ext cx="8110330" cy="1974572"/>
          </a:xfrm>
          <a:prstGeom prst="rect">
            <a:avLst/>
          </a:prstGeom>
          <a:solidFill>
            <a:schemeClr val="tx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DD90221F-9D40-4A84-B2B8-EA3178EB82F0}"/>
              </a:ext>
            </a:extLst>
          </p:cNvPr>
          <p:cNvSpPr>
            <a:spLocks noGrp="1"/>
          </p:cNvSpPr>
          <p:nvPr>
            <p:ph idx="1"/>
          </p:nvPr>
        </p:nvSpPr>
        <p:spPr>
          <a:xfrm>
            <a:off x="814180" y="397565"/>
            <a:ext cx="7561193" cy="1815548"/>
          </a:xfrm>
        </p:spPr>
        <p:txBody>
          <a:bodyPr/>
          <a:lstStyle/>
          <a:p>
            <a:pPr marL="0" indent="0">
              <a:buNone/>
            </a:pPr>
            <a:r>
              <a:rPr lang="en-US" b="1" dirty="0">
                <a:solidFill>
                  <a:schemeClr val="bg1"/>
                </a:solidFill>
              </a:rPr>
              <a:t>  And the apostles, when they had returned, told Him all that they had done. Then He took them and went aside privately into a deserted place belonging to the city called Bethsaida (Luke 9:10). </a:t>
            </a:r>
          </a:p>
        </p:txBody>
      </p:sp>
    </p:spTree>
    <p:extLst>
      <p:ext uri="{BB962C8B-B14F-4D97-AF65-F5344CB8AC3E}">
        <p14:creationId xmlns:p14="http://schemas.microsoft.com/office/powerpoint/2010/main" val="3433937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Bethsaida | Ferrell's Travel Blog">
            <a:extLst>
              <a:ext uri="{FF2B5EF4-FFF2-40B4-BE49-F238E27FC236}">
                <a16:creationId xmlns:a16="http://schemas.microsoft.com/office/drawing/2014/main" id="{5DE05CAC-4077-43DF-9223-3EDC5E0855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 b="17"/>
          <a:stretch/>
        </p:blipFill>
        <p:spPr bwMode="auto">
          <a:xfrm>
            <a:off x="313634" y="212035"/>
            <a:ext cx="8516731" cy="6386528"/>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8" name="Rectangle 7">
            <a:extLst>
              <a:ext uri="{FF2B5EF4-FFF2-40B4-BE49-F238E27FC236}">
                <a16:creationId xmlns:a16="http://schemas.microsoft.com/office/drawing/2014/main" id="{65617003-6B87-42FE-81D7-7A9E5C024416}"/>
              </a:ext>
            </a:extLst>
          </p:cNvPr>
          <p:cNvSpPr/>
          <p:nvPr/>
        </p:nvSpPr>
        <p:spPr>
          <a:xfrm>
            <a:off x="503583" y="238542"/>
            <a:ext cx="8110330" cy="1974572"/>
          </a:xfrm>
          <a:prstGeom prst="rect">
            <a:avLst/>
          </a:prstGeom>
          <a:solidFill>
            <a:schemeClr val="tx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Content Placeholder 5">
            <a:extLst>
              <a:ext uri="{FF2B5EF4-FFF2-40B4-BE49-F238E27FC236}">
                <a16:creationId xmlns:a16="http://schemas.microsoft.com/office/drawing/2014/main" id="{DD90221F-9D40-4A84-B2B8-EA3178EB82F0}"/>
              </a:ext>
            </a:extLst>
          </p:cNvPr>
          <p:cNvSpPr>
            <a:spLocks noGrp="1"/>
          </p:cNvSpPr>
          <p:nvPr>
            <p:ph idx="1"/>
          </p:nvPr>
        </p:nvSpPr>
        <p:spPr>
          <a:xfrm>
            <a:off x="814180" y="397565"/>
            <a:ext cx="7561193" cy="1709531"/>
          </a:xfrm>
        </p:spPr>
        <p:txBody>
          <a:bodyPr>
            <a:normAutofit/>
          </a:bodyPr>
          <a:lstStyle/>
          <a:p>
            <a:pPr marL="0" indent="0">
              <a:buNone/>
            </a:pPr>
            <a:r>
              <a:rPr lang="en-US" b="1" dirty="0">
                <a:solidFill>
                  <a:schemeClr val="bg1"/>
                </a:solidFill>
              </a:rPr>
              <a:t>But the multitudes saw them departing, and many knew Him and ran there on foot from all the cities. They arrived before them and came together to Him (Mark 6:33). </a:t>
            </a:r>
          </a:p>
        </p:txBody>
      </p:sp>
    </p:spTree>
    <p:extLst>
      <p:ext uri="{BB962C8B-B14F-4D97-AF65-F5344CB8AC3E}">
        <p14:creationId xmlns:p14="http://schemas.microsoft.com/office/powerpoint/2010/main" val="2157362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1. Jesus Made Time for Those Who Needed Him</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a:xfrm>
            <a:off x="628650" y="1918389"/>
            <a:ext cx="7886700" cy="4351338"/>
          </a:xfrm>
        </p:spPr>
        <p:txBody>
          <a:bodyPr>
            <a:normAutofit/>
          </a:bodyPr>
          <a:lstStyle/>
          <a:p>
            <a:r>
              <a:rPr lang="en-US" b="1" dirty="0"/>
              <a:t>“And Jesus, when He came out, saw a great multitude and was moved with compassion for them, because they were like sheep not having a shepherd…” (Mark 6:34). </a:t>
            </a:r>
          </a:p>
          <a:p>
            <a:endParaRPr lang="en-US" sz="800" b="1" dirty="0"/>
          </a:p>
          <a:p>
            <a:r>
              <a:rPr lang="en-US" b="1" dirty="0"/>
              <a:t>“…and He received them and spoke to them about the kingdom of God, and healed those who had need of healing. When the day began to wear away, the twelve came and said to Him…” </a:t>
            </a:r>
            <a:br>
              <a:rPr lang="en-US" b="1" dirty="0"/>
            </a:br>
            <a:r>
              <a:rPr lang="en-US" b="1" dirty="0"/>
              <a:t>(Luke 9:11-12). </a:t>
            </a:r>
          </a:p>
        </p:txBody>
      </p:sp>
    </p:spTree>
    <p:extLst>
      <p:ext uri="{BB962C8B-B14F-4D97-AF65-F5344CB8AC3E}">
        <p14:creationId xmlns:p14="http://schemas.microsoft.com/office/powerpoint/2010/main" val="3933078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Jesus Increased the Faith </a:t>
            </a:r>
            <a:br>
              <a:rPr lang="en-US" b="1" dirty="0">
                <a:solidFill>
                  <a:schemeClr val="bg1"/>
                </a:solidFill>
                <a:latin typeface="+mn-lt"/>
              </a:rPr>
            </a:br>
            <a:r>
              <a:rPr lang="en-US" b="1" dirty="0">
                <a:solidFill>
                  <a:schemeClr val="bg1"/>
                </a:solidFill>
                <a:latin typeface="+mn-lt"/>
              </a:rPr>
              <a:t>of His Apostles</a:t>
            </a:r>
          </a:p>
        </p:txBody>
      </p:sp>
    </p:spTree>
    <p:extLst>
      <p:ext uri="{BB962C8B-B14F-4D97-AF65-F5344CB8AC3E}">
        <p14:creationId xmlns:p14="http://schemas.microsoft.com/office/powerpoint/2010/main" val="2391556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Jesus Increased the Faith </a:t>
            </a:r>
            <a:br>
              <a:rPr lang="en-US" b="1" dirty="0">
                <a:solidFill>
                  <a:schemeClr val="bg1"/>
                </a:solidFill>
                <a:latin typeface="+mn-lt"/>
              </a:rPr>
            </a:br>
            <a:r>
              <a:rPr lang="en-US" b="1" dirty="0">
                <a:solidFill>
                  <a:schemeClr val="bg1"/>
                </a:solidFill>
                <a:latin typeface="+mn-lt"/>
              </a:rPr>
              <a:t>of His Apostles</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a:xfrm>
            <a:off x="628650" y="1918389"/>
            <a:ext cx="7886700" cy="4351338"/>
          </a:xfrm>
        </p:spPr>
        <p:txBody>
          <a:bodyPr>
            <a:normAutofit/>
          </a:bodyPr>
          <a:lstStyle/>
          <a:p>
            <a:pPr marL="514350" indent="-514350">
              <a:buFont typeface="+mj-lt"/>
              <a:buAutoNum type="arabicPeriod" startAt="5"/>
            </a:pPr>
            <a:r>
              <a:rPr lang="en-US" b="1" dirty="0"/>
              <a:t>Then Jesus lifted up His eyes, and seeing a great multitude coming toward Him, He said to Philip, “Where shall we buy bread, that these may eat?”  </a:t>
            </a:r>
          </a:p>
          <a:p>
            <a:pPr marL="514350" indent="-514350">
              <a:buFont typeface="+mj-lt"/>
              <a:buAutoNum type="arabicPeriod" startAt="5"/>
            </a:pPr>
            <a:r>
              <a:rPr lang="en-US" b="1" dirty="0"/>
              <a:t>But this He said to test him, for He Himself knew what He would do. </a:t>
            </a:r>
          </a:p>
          <a:p>
            <a:pPr marL="514350" indent="-514350">
              <a:buFont typeface="+mj-lt"/>
              <a:buAutoNum type="arabicPeriod" startAt="5"/>
            </a:pPr>
            <a:r>
              <a:rPr lang="en-US" b="1" dirty="0"/>
              <a:t>Philip answered Him, “Two hundred denarii worth of bread is not sufficient for them, that every one of them may have a little.” </a:t>
            </a:r>
          </a:p>
          <a:p>
            <a:pPr marL="0" indent="0" algn="r">
              <a:buNone/>
            </a:pPr>
            <a:r>
              <a:rPr lang="en-US" b="1" dirty="0"/>
              <a:t>John 6:5-7</a:t>
            </a:r>
          </a:p>
        </p:txBody>
      </p:sp>
    </p:spTree>
    <p:extLst>
      <p:ext uri="{BB962C8B-B14F-4D97-AF65-F5344CB8AC3E}">
        <p14:creationId xmlns:p14="http://schemas.microsoft.com/office/powerpoint/2010/main" val="261917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4CCD-9BB3-4559-AB7C-C2970C39A8E3}"/>
              </a:ext>
            </a:extLst>
          </p:cNvPr>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b="1" dirty="0">
                <a:solidFill>
                  <a:schemeClr val="bg1"/>
                </a:solidFill>
                <a:latin typeface="+mn-lt"/>
              </a:rPr>
              <a:t>2. Jesus Increased the Faith </a:t>
            </a:r>
            <a:br>
              <a:rPr lang="en-US" b="1" dirty="0">
                <a:solidFill>
                  <a:schemeClr val="bg1"/>
                </a:solidFill>
                <a:latin typeface="+mn-lt"/>
              </a:rPr>
            </a:br>
            <a:r>
              <a:rPr lang="en-US" b="1" dirty="0">
                <a:solidFill>
                  <a:schemeClr val="bg1"/>
                </a:solidFill>
                <a:latin typeface="+mn-lt"/>
              </a:rPr>
              <a:t>of His Apostles</a:t>
            </a:r>
          </a:p>
        </p:txBody>
      </p:sp>
      <p:sp>
        <p:nvSpPr>
          <p:cNvPr id="3" name="Content Placeholder 2">
            <a:extLst>
              <a:ext uri="{FF2B5EF4-FFF2-40B4-BE49-F238E27FC236}">
                <a16:creationId xmlns:a16="http://schemas.microsoft.com/office/drawing/2014/main" id="{2D04D1FD-6F49-45B1-B07E-781CAE61742F}"/>
              </a:ext>
            </a:extLst>
          </p:cNvPr>
          <p:cNvSpPr>
            <a:spLocks noGrp="1"/>
          </p:cNvSpPr>
          <p:nvPr>
            <p:ph idx="1"/>
          </p:nvPr>
        </p:nvSpPr>
        <p:spPr>
          <a:xfrm>
            <a:off x="628650" y="1984649"/>
            <a:ext cx="7886700" cy="4351338"/>
          </a:xfrm>
        </p:spPr>
        <p:txBody>
          <a:bodyPr>
            <a:normAutofit/>
          </a:bodyPr>
          <a:lstStyle/>
          <a:p>
            <a:pPr marL="514350" indent="-514350">
              <a:buFont typeface="+mj-lt"/>
              <a:buAutoNum type="arabicPeriod" startAt="15"/>
            </a:pPr>
            <a:r>
              <a:rPr lang="en-US" b="1" dirty="0"/>
              <a:t>When it was evening, His disciples came to Him, saying, “This is a deserted place, and the hour is already late. Send the multitudes away, that they may go into the villages and buy themselves food.” </a:t>
            </a:r>
          </a:p>
          <a:p>
            <a:pPr marL="514350" indent="-514350">
              <a:buFont typeface="+mj-lt"/>
              <a:buAutoNum type="arabicPeriod" startAt="15"/>
            </a:pPr>
            <a:r>
              <a:rPr lang="en-US" b="1" dirty="0"/>
              <a:t>But Jesus said to them, “They do not need to go away. </a:t>
            </a:r>
            <a:r>
              <a:rPr lang="en-US" b="1" u="sng" dirty="0"/>
              <a:t>You</a:t>
            </a:r>
            <a:r>
              <a:rPr lang="en-US" b="1" dirty="0"/>
              <a:t> give them something to eat.” </a:t>
            </a:r>
          </a:p>
          <a:p>
            <a:pPr marL="0" indent="0" algn="r">
              <a:buNone/>
            </a:pPr>
            <a:r>
              <a:rPr lang="en-US" b="1" dirty="0"/>
              <a:t>Matthew 14:15-16</a:t>
            </a:r>
          </a:p>
        </p:txBody>
      </p:sp>
    </p:spTree>
    <p:extLst>
      <p:ext uri="{BB962C8B-B14F-4D97-AF65-F5344CB8AC3E}">
        <p14:creationId xmlns:p14="http://schemas.microsoft.com/office/powerpoint/2010/main" val="1979306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721</Words>
  <Application>Microsoft Office PowerPoint</Application>
  <PresentationFormat>On-screen Show (4:3)</PresentationFormat>
  <Paragraphs>46</Paragraphs>
  <Slides>17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Calibri Light</vt:lpstr>
      <vt:lpstr>3_Office Theme</vt:lpstr>
      <vt:lpstr>4_Office Theme</vt:lpstr>
      <vt:lpstr>PowerPoint Presentation</vt:lpstr>
      <vt:lpstr>Jesus Feeds the 5,000</vt:lpstr>
      <vt:lpstr>PowerPoint Presentation</vt:lpstr>
      <vt:lpstr>PowerPoint Presentation</vt:lpstr>
      <vt:lpstr>PowerPoint Presentation</vt:lpstr>
      <vt:lpstr>1. Jesus Made Time for Those Who Needed Him</vt:lpstr>
      <vt:lpstr>2. Jesus Increased the Faith  of His Apostles</vt:lpstr>
      <vt:lpstr>2. Jesus Increased the Faith  of His Apostles</vt:lpstr>
      <vt:lpstr>2. Jesus Increased the Faith  of His Apostles</vt:lpstr>
      <vt:lpstr>2. Jesus Increased the Faith  of His Apostles</vt:lpstr>
      <vt:lpstr>3. Jesus Made Use of the Smallest Contribution</vt:lpstr>
      <vt:lpstr>3. Jesus Made Use of the Smallest Contribution</vt:lpstr>
      <vt:lpstr>4. Jesus Blessed in Abundance</vt:lpstr>
      <vt:lpstr>4. Jesus Blessed in Abundance</vt:lpstr>
      <vt:lpstr>4. Jesus Blessed in Abundance</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34</cp:revision>
  <dcterms:created xsi:type="dcterms:W3CDTF">2008-03-16T18:22:36Z</dcterms:created>
  <dcterms:modified xsi:type="dcterms:W3CDTF">2020-12-20T23:56:04Z</dcterms:modified>
</cp:coreProperties>
</file>