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88" r:id="rId2"/>
  </p:sldMasterIdLst>
  <p:notesMasterIdLst>
    <p:notesMasterId r:id="rId19"/>
  </p:notesMasterIdLst>
  <p:sldIdLst>
    <p:sldId id="259" r:id="rId3"/>
    <p:sldId id="256" r:id="rId4"/>
    <p:sldId id="427" r:id="rId5"/>
    <p:sldId id="257" r:id="rId6"/>
    <p:sldId id="428" r:id="rId7"/>
    <p:sldId id="264" r:id="rId8"/>
    <p:sldId id="265" r:id="rId9"/>
    <p:sldId id="429" r:id="rId10"/>
    <p:sldId id="266" r:id="rId11"/>
    <p:sldId id="267" r:id="rId12"/>
    <p:sldId id="268" r:id="rId13"/>
    <p:sldId id="269" r:id="rId14"/>
    <p:sldId id="270" r:id="rId15"/>
    <p:sldId id="271" r:id="rId16"/>
    <p:sldId id="260" r:id="rId17"/>
    <p:sldId id="43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95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12/14/2020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3232735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2865902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2787626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1257201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2828066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3569585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32641-F141-45B8-BA10-9C406490525C}"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689753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32641-F141-45B8-BA10-9C406490525C}" type="datetimeFigureOut">
              <a:rPr lang="en-US" smtClean="0"/>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13845751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32641-F141-45B8-BA10-9C406490525C}" type="datetimeFigureOut">
              <a:rPr lang="en-US" smtClean="0"/>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13899007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32641-F141-45B8-BA10-9C406490525C}" type="datetimeFigureOut">
              <a:rPr lang="en-US" smtClean="0"/>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10873879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32641-F141-45B8-BA10-9C406490525C}"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231451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7446034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32641-F141-45B8-BA10-9C406490525C}"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576125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5568549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305389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32641-F141-45B8-BA10-9C406490525C}"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3937192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32641-F141-45B8-BA10-9C406490525C}"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296127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32641-F141-45B8-BA10-9C406490525C}" type="datetimeFigureOut">
              <a:rPr lang="en-US" smtClean="0"/>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4038296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32641-F141-45B8-BA10-9C406490525C}" type="datetimeFigureOut">
              <a:rPr lang="en-US" smtClean="0"/>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991722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32641-F141-45B8-BA10-9C406490525C}" type="datetimeFigureOut">
              <a:rPr lang="en-US" smtClean="0"/>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3501557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32641-F141-45B8-BA10-9C406490525C}"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1199560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32641-F141-45B8-BA10-9C406490525C}"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730BE-E4DC-45DA-A29D-14C13C19C8A3}" type="slidenum">
              <a:rPr lang="en-US" smtClean="0"/>
              <a:t>‹#›</a:t>
            </a:fld>
            <a:endParaRPr lang="en-US"/>
          </a:p>
        </p:txBody>
      </p:sp>
    </p:spTree>
    <p:extLst>
      <p:ext uri="{BB962C8B-B14F-4D97-AF65-F5344CB8AC3E}">
        <p14:creationId xmlns:p14="http://schemas.microsoft.com/office/powerpoint/2010/main" val="400573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32641-F141-45B8-BA10-9C406490525C}" type="datetimeFigureOut">
              <a:rPr lang="en-US" smtClean="0"/>
              <a:t>12/14/2020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1730BE-E4DC-45DA-A29D-14C13C19C8A3}" type="slidenum">
              <a:rPr lang="en-US" smtClean="0"/>
              <a:t>‹#›</a:t>
            </a:fld>
            <a:endParaRPr lang="en-US"/>
          </a:p>
        </p:txBody>
      </p:sp>
    </p:spTree>
    <p:extLst>
      <p:ext uri="{BB962C8B-B14F-4D97-AF65-F5344CB8AC3E}">
        <p14:creationId xmlns:p14="http://schemas.microsoft.com/office/powerpoint/2010/main" val="3768473551"/>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32641-F141-45B8-BA10-9C406490525C}" type="datetimeFigureOut">
              <a:rPr lang="en-US" smtClean="0"/>
              <a:t>12/14/2020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1730BE-E4DC-45DA-A29D-14C13C19C8A3}" type="slidenum">
              <a:rPr lang="en-US" smtClean="0"/>
              <a:t>‹#›</a:t>
            </a:fld>
            <a:endParaRPr lang="en-US"/>
          </a:p>
        </p:txBody>
      </p:sp>
    </p:spTree>
    <p:extLst>
      <p:ext uri="{BB962C8B-B14F-4D97-AF65-F5344CB8AC3E}">
        <p14:creationId xmlns:p14="http://schemas.microsoft.com/office/powerpoint/2010/main" val="347862916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1857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3. The Importance of Time </a:t>
            </a:r>
            <a:br>
              <a:rPr lang="en-US" b="1" dirty="0">
                <a:solidFill>
                  <a:srgbClr val="002060"/>
                </a:solidFill>
                <a:latin typeface="+mn-lt"/>
              </a:rPr>
            </a:br>
            <a:r>
              <a:rPr lang="en-US" b="1" dirty="0">
                <a:solidFill>
                  <a:srgbClr val="002060"/>
                </a:solidFill>
                <a:latin typeface="+mn-lt"/>
              </a:rPr>
              <a:t>and Opportunity</a:t>
            </a:r>
          </a:p>
        </p:txBody>
      </p:sp>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2120348"/>
            <a:ext cx="7886700" cy="4056615"/>
          </a:xfrm>
        </p:spPr>
        <p:txBody>
          <a:bodyPr>
            <a:normAutofit/>
          </a:bodyPr>
          <a:lstStyle/>
          <a:p>
            <a:pPr marL="0" indent="0">
              <a:buNone/>
            </a:pPr>
            <a:r>
              <a:rPr lang="en-US" sz="3000" b="1" dirty="0"/>
              <a:t>“Then Peter arose and went with them. When he had come, they brought him to the upper room. And all the widows stood by him weeping, showing the tunics and garments which Dorcas had made </a:t>
            </a:r>
            <a:r>
              <a:rPr lang="en-US" sz="3000" b="1" u="sng" dirty="0"/>
              <a:t>while she was with them</a:t>
            </a:r>
            <a:r>
              <a:rPr lang="en-US" sz="3000" b="1" dirty="0"/>
              <a:t>.”</a:t>
            </a:r>
          </a:p>
          <a:p>
            <a:pPr marL="0" indent="0">
              <a:buNone/>
            </a:pPr>
            <a:endParaRPr lang="en-US" sz="800" b="1" dirty="0"/>
          </a:p>
          <a:p>
            <a:pPr marL="0" indent="0">
              <a:buNone/>
            </a:pPr>
            <a:r>
              <a:rPr lang="en-US" sz="3000" b="1" dirty="0"/>
              <a:t>Acts 9:39</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56677" y="4558749"/>
            <a:ext cx="4324350"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5243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3. The Importance of Time </a:t>
            </a:r>
            <a:br>
              <a:rPr lang="en-US" b="1" dirty="0">
                <a:solidFill>
                  <a:srgbClr val="002060"/>
                </a:solidFill>
                <a:latin typeface="+mn-lt"/>
              </a:rPr>
            </a:br>
            <a:r>
              <a:rPr lang="en-US" b="1" dirty="0">
                <a:solidFill>
                  <a:srgbClr val="002060"/>
                </a:solidFill>
                <a:latin typeface="+mn-lt"/>
              </a:rPr>
              <a:t>and Opportunity</a:t>
            </a:r>
          </a:p>
        </p:txBody>
      </p:sp>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2703443"/>
            <a:ext cx="7693715" cy="3473520"/>
          </a:xfrm>
        </p:spPr>
        <p:txBody>
          <a:bodyPr>
            <a:normAutofit/>
          </a:bodyPr>
          <a:lstStyle/>
          <a:p>
            <a:pPr marL="0" indent="0">
              <a:buNone/>
            </a:pPr>
            <a:r>
              <a:rPr lang="en-US" sz="3000" b="1" dirty="0"/>
              <a:t>“Whatever your hand finds to do, do it with your might; for there is no work or device or knowledge or wisdom in the grave where you are going.”</a:t>
            </a:r>
          </a:p>
          <a:p>
            <a:pPr marL="0" indent="0">
              <a:buNone/>
            </a:pPr>
            <a:endParaRPr lang="en-US" sz="800" b="1" dirty="0"/>
          </a:p>
          <a:p>
            <a:pPr marL="0" indent="0">
              <a:buNone/>
            </a:pPr>
            <a:r>
              <a:rPr lang="en-US" sz="3000" b="1" dirty="0"/>
              <a:t>Ecclesiastes 9:10</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56677" y="4558749"/>
            <a:ext cx="4324350"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2915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4. The Nature and Purpose </a:t>
            </a:r>
            <a:br>
              <a:rPr lang="en-US" b="1" dirty="0">
                <a:solidFill>
                  <a:srgbClr val="002060"/>
                </a:solidFill>
                <a:latin typeface="+mn-lt"/>
              </a:rPr>
            </a:br>
            <a:r>
              <a:rPr lang="en-US" b="1" dirty="0">
                <a:solidFill>
                  <a:srgbClr val="002060"/>
                </a:solidFill>
                <a:latin typeface="+mn-lt"/>
              </a:rPr>
              <a:t>of This Miracle</a:t>
            </a:r>
          </a:p>
        </p:txBody>
      </p:sp>
      <p:sp>
        <p:nvSpPr>
          <p:cNvPr id="5" name="Content Placeholder 4">
            <a:extLst>
              <a:ext uri="{FF2B5EF4-FFF2-40B4-BE49-F238E27FC236}">
                <a16:creationId xmlns:a16="http://schemas.microsoft.com/office/drawing/2014/main" id="{35266686-1A03-41F1-92E5-95262FCCFC8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05779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4. The Nature and Purpose </a:t>
            </a:r>
            <a:br>
              <a:rPr lang="en-US" b="1" dirty="0">
                <a:solidFill>
                  <a:srgbClr val="002060"/>
                </a:solidFill>
                <a:latin typeface="+mn-lt"/>
              </a:rPr>
            </a:br>
            <a:r>
              <a:rPr lang="en-US" b="1" dirty="0">
                <a:solidFill>
                  <a:srgbClr val="002060"/>
                </a:solidFill>
                <a:latin typeface="+mn-lt"/>
              </a:rPr>
              <a:t>of This Miracle</a:t>
            </a:r>
          </a:p>
        </p:txBody>
      </p:sp>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3154017"/>
            <a:ext cx="7886700" cy="3022946"/>
          </a:xfrm>
        </p:spPr>
        <p:txBody>
          <a:bodyPr>
            <a:normAutofit/>
          </a:bodyPr>
          <a:lstStyle/>
          <a:p>
            <a:pPr marL="0" indent="0">
              <a:buNone/>
            </a:pPr>
            <a:r>
              <a:rPr lang="en-US" sz="3000" b="1" dirty="0"/>
              <a:t>“And it became known throughout all Joppa, and many believed on the Lord.”</a:t>
            </a:r>
          </a:p>
          <a:p>
            <a:pPr marL="0" indent="0">
              <a:buNone/>
            </a:pPr>
            <a:endParaRPr lang="en-US" sz="800" b="1" dirty="0"/>
          </a:p>
          <a:p>
            <a:pPr marL="0" indent="0">
              <a:buNone/>
            </a:pPr>
            <a:r>
              <a:rPr lang="en-US" sz="3000" b="1" dirty="0"/>
              <a:t>Acts 9:42</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56677" y="4558749"/>
            <a:ext cx="4324350"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8139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4. The Nature and Purpose </a:t>
            </a:r>
            <a:br>
              <a:rPr lang="en-US" b="1" dirty="0">
                <a:solidFill>
                  <a:srgbClr val="002060"/>
                </a:solidFill>
                <a:latin typeface="+mn-lt"/>
              </a:rPr>
            </a:br>
            <a:r>
              <a:rPr lang="en-US" b="1" dirty="0">
                <a:solidFill>
                  <a:srgbClr val="002060"/>
                </a:solidFill>
                <a:latin typeface="+mn-lt"/>
              </a:rPr>
              <a:t>of This Miracle</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72000" y="4584560"/>
            <a:ext cx="4324350" cy="190831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1987828"/>
            <a:ext cx="7886700" cy="4056615"/>
          </a:xfrm>
        </p:spPr>
        <p:txBody>
          <a:bodyPr>
            <a:normAutofit/>
          </a:bodyPr>
          <a:lstStyle/>
          <a:p>
            <a:pPr marL="0" indent="0">
              <a:buNone/>
            </a:pPr>
            <a:r>
              <a:rPr lang="en-US" b="1" dirty="0"/>
              <a:t>“How shall we escape if we neglect so great a salvation, which at the first began to be spoken by the Lord, and was confirmed to us by those who heard Him,  </a:t>
            </a:r>
            <a:br>
              <a:rPr lang="en-US" b="1" dirty="0"/>
            </a:br>
            <a:r>
              <a:rPr lang="en-US" b="1" dirty="0"/>
              <a:t>  God also bearing witness both with signs and wonders, with various miracles, and gifts of the Holy Spirit, according to His own will?”</a:t>
            </a:r>
          </a:p>
          <a:p>
            <a:pPr marL="0" indent="0">
              <a:buNone/>
            </a:pPr>
            <a:endParaRPr lang="en-US" sz="800" b="1" dirty="0"/>
          </a:p>
          <a:p>
            <a:pPr marL="0" indent="0">
              <a:buNone/>
            </a:pPr>
            <a:r>
              <a:rPr lang="en-US" b="1" dirty="0"/>
              <a:t>Hebrews 2:3-4</a:t>
            </a:r>
          </a:p>
        </p:txBody>
      </p:sp>
    </p:spTree>
    <p:extLst>
      <p:ext uri="{BB962C8B-B14F-4D97-AF65-F5344CB8AC3E}">
        <p14:creationId xmlns:p14="http://schemas.microsoft.com/office/powerpoint/2010/main" val="3904482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82C93-29E2-46EE-AC2F-2AE238C96F30}"/>
              </a:ext>
            </a:extLst>
          </p:cNvPr>
          <p:cNvSpPr>
            <a:spLocks noGrp="1"/>
          </p:cNvSpPr>
          <p:nvPr>
            <p:ph type="title"/>
          </p:nvPr>
        </p:nvSpPr>
        <p:spPr/>
        <p:txBody>
          <a:bodyPr/>
          <a:lstStyle/>
          <a:p>
            <a:pPr algn="ctr"/>
            <a:r>
              <a:rPr lang="en-US" b="1" i="1" dirty="0">
                <a:solidFill>
                  <a:schemeClr val="bg1"/>
                </a:solidFill>
                <a:latin typeface="+mn-lt"/>
              </a:rPr>
              <a:t>Important Lessons</a:t>
            </a:r>
          </a:p>
        </p:txBody>
      </p:sp>
      <p:sp>
        <p:nvSpPr>
          <p:cNvPr id="3" name="Content Placeholder 2">
            <a:extLst>
              <a:ext uri="{FF2B5EF4-FFF2-40B4-BE49-F238E27FC236}">
                <a16:creationId xmlns:a16="http://schemas.microsoft.com/office/drawing/2014/main" id="{8DF598F7-CC6B-442B-9CB7-7DB5B8978770}"/>
              </a:ext>
            </a:extLst>
          </p:cNvPr>
          <p:cNvSpPr>
            <a:spLocks noGrp="1"/>
          </p:cNvSpPr>
          <p:nvPr>
            <p:ph idx="1"/>
          </p:nvPr>
        </p:nvSpPr>
        <p:spPr/>
        <p:txBody>
          <a:bodyPr>
            <a:normAutofit/>
          </a:bodyPr>
          <a:lstStyle/>
          <a:p>
            <a:pPr marL="514350" indent="-514350">
              <a:buFont typeface="+mj-lt"/>
              <a:buAutoNum type="arabicPeriod"/>
            </a:pPr>
            <a:r>
              <a:rPr lang="en-US" sz="3000" b="1" dirty="0">
                <a:solidFill>
                  <a:schemeClr val="bg1"/>
                </a:solidFill>
              </a:rPr>
              <a:t>God would have us live so that we are blessings to others. </a:t>
            </a:r>
          </a:p>
          <a:p>
            <a:pPr marL="514350" indent="-514350">
              <a:buFont typeface="+mj-lt"/>
              <a:buAutoNum type="arabicPeriod"/>
            </a:pPr>
            <a:r>
              <a:rPr lang="en-US" sz="3000" b="1" dirty="0">
                <a:solidFill>
                  <a:schemeClr val="bg1"/>
                </a:solidFill>
              </a:rPr>
              <a:t>Death is a time for mourning and remembering. </a:t>
            </a:r>
          </a:p>
          <a:p>
            <a:pPr marL="514350" indent="-514350">
              <a:buFont typeface="+mj-lt"/>
              <a:buAutoNum type="arabicPeriod"/>
            </a:pPr>
            <a:r>
              <a:rPr lang="en-US" sz="3000" b="1" dirty="0">
                <a:solidFill>
                  <a:schemeClr val="bg1"/>
                </a:solidFill>
              </a:rPr>
              <a:t>We must take advantage of time and opportunity. </a:t>
            </a:r>
          </a:p>
          <a:p>
            <a:pPr marL="514350" indent="-514350">
              <a:buFont typeface="+mj-lt"/>
              <a:buAutoNum type="arabicPeriod"/>
            </a:pPr>
            <a:r>
              <a:rPr lang="en-US" sz="3000" b="1" dirty="0">
                <a:solidFill>
                  <a:schemeClr val="bg1"/>
                </a:solidFill>
              </a:rPr>
              <a:t>We must remember the purpose for miracles and believe in the Gospel. </a:t>
            </a:r>
          </a:p>
        </p:txBody>
      </p:sp>
    </p:spTree>
    <p:extLst>
      <p:ext uri="{BB962C8B-B14F-4D97-AF65-F5344CB8AC3E}">
        <p14:creationId xmlns:p14="http://schemas.microsoft.com/office/powerpoint/2010/main" val="3173325199"/>
      </p:ext>
    </p:extLst>
  </p:cSld>
  <p:clrMapOvr>
    <a:masterClrMapping/>
  </p:clrMapOvr>
  <p:transition spd="slow">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899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Tabitha - Disciple of the Early Church - The Southern Cross">
            <a:extLst>
              <a:ext uri="{FF2B5EF4-FFF2-40B4-BE49-F238E27FC236}">
                <a16:creationId xmlns:a16="http://schemas.microsoft.com/office/drawing/2014/main" id="{A689115F-FBA4-420D-9258-88DC0092DF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740" y="2491412"/>
            <a:ext cx="4566714" cy="3898832"/>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81D1D07-9368-444A-8D5B-3C5877962528}"/>
              </a:ext>
            </a:extLst>
          </p:cNvPr>
          <p:cNvSpPr>
            <a:spLocks noGrp="1"/>
          </p:cNvSpPr>
          <p:nvPr>
            <p:ph type="ctrTitle"/>
          </p:nvPr>
        </p:nvSpPr>
        <p:spPr>
          <a:xfrm>
            <a:off x="685800" y="446505"/>
            <a:ext cx="7772400" cy="1806366"/>
          </a:xfrm>
        </p:spPr>
        <p:txBody>
          <a:bodyPr>
            <a:normAutofit/>
          </a:bodyPr>
          <a:lstStyle/>
          <a:p>
            <a:r>
              <a:rPr lang="en-US" sz="5400" b="1" dirty="0">
                <a:solidFill>
                  <a:schemeClr val="bg1"/>
                </a:solidFill>
                <a:latin typeface="+mn-lt"/>
              </a:rPr>
              <a:t>Peter Raises Dorcas </a:t>
            </a:r>
            <a:br>
              <a:rPr lang="en-US" sz="5400" b="1" dirty="0">
                <a:solidFill>
                  <a:schemeClr val="bg1"/>
                </a:solidFill>
                <a:latin typeface="+mn-lt"/>
              </a:rPr>
            </a:br>
            <a:r>
              <a:rPr lang="en-US" sz="5400" b="1" dirty="0">
                <a:solidFill>
                  <a:schemeClr val="bg1"/>
                </a:solidFill>
                <a:latin typeface="+mn-lt"/>
              </a:rPr>
              <a:t>from the Dead</a:t>
            </a:r>
          </a:p>
        </p:txBody>
      </p:sp>
      <p:sp>
        <p:nvSpPr>
          <p:cNvPr id="3" name="Subtitle 2">
            <a:extLst>
              <a:ext uri="{FF2B5EF4-FFF2-40B4-BE49-F238E27FC236}">
                <a16:creationId xmlns:a16="http://schemas.microsoft.com/office/drawing/2014/main" id="{18FFD2BD-FA89-477C-A2AF-5694489A3A37}"/>
              </a:ext>
            </a:extLst>
          </p:cNvPr>
          <p:cNvSpPr>
            <a:spLocks noGrp="1"/>
          </p:cNvSpPr>
          <p:nvPr>
            <p:ph type="subTitle" idx="1"/>
          </p:nvPr>
        </p:nvSpPr>
        <p:spPr>
          <a:xfrm>
            <a:off x="5261112" y="3390004"/>
            <a:ext cx="3574774" cy="1655762"/>
          </a:xfrm>
        </p:spPr>
        <p:txBody>
          <a:bodyPr>
            <a:normAutofit/>
          </a:bodyPr>
          <a:lstStyle/>
          <a:p>
            <a:r>
              <a:rPr lang="en-US" sz="3200" b="1" dirty="0">
                <a:solidFill>
                  <a:schemeClr val="bg1"/>
                </a:solidFill>
              </a:rPr>
              <a:t>Acts 9:36-43</a:t>
            </a:r>
          </a:p>
        </p:txBody>
      </p:sp>
    </p:spTree>
    <p:extLst>
      <p:ext uri="{BB962C8B-B14F-4D97-AF65-F5344CB8AC3E}">
        <p14:creationId xmlns:p14="http://schemas.microsoft.com/office/powerpoint/2010/main" val="3611312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lstStyle/>
          <a:p>
            <a:pPr algn="ctr"/>
            <a:r>
              <a:rPr lang="en-US" b="1" dirty="0">
                <a:solidFill>
                  <a:srgbClr val="002060"/>
                </a:solidFill>
                <a:latin typeface="+mn-lt"/>
              </a:rPr>
              <a:t>1. The Value of a Charitable Life</a:t>
            </a:r>
          </a:p>
        </p:txBody>
      </p:sp>
      <p:sp>
        <p:nvSpPr>
          <p:cNvPr id="5" name="Content Placeholder 4">
            <a:extLst>
              <a:ext uri="{FF2B5EF4-FFF2-40B4-BE49-F238E27FC236}">
                <a16:creationId xmlns:a16="http://schemas.microsoft.com/office/drawing/2014/main" id="{4E005026-9D3E-41EA-9C4B-0EB6059E501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16958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lstStyle/>
          <a:p>
            <a:pPr algn="ctr"/>
            <a:r>
              <a:rPr lang="en-US" b="1" dirty="0">
                <a:solidFill>
                  <a:srgbClr val="002060"/>
                </a:solidFill>
                <a:latin typeface="+mn-lt"/>
              </a:rPr>
              <a:t>1. The Value of a Charitable Life</a:t>
            </a:r>
          </a:p>
        </p:txBody>
      </p:sp>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2623930"/>
            <a:ext cx="7886700" cy="3553033"/>
          </a:xfrm>
        </p:spPr>
        <p:txBody>
          <a:bodyPr>
            <a:normAutofit/>
          </a:bodyPr>
          <a:lstStyle/>
          <a:p>
            <a:pPr marL="0" indent="0">
              <a:buNone/>
            </a:pPr>
            <a:r>
              <a:rPr lang="en-US" sz="3200" b="1" dirty="0"/>
              <a:t>“…this woman was abounding with deeds of kindness and charity which she continually did.” </a:t>
            </a:r>
          </a:p>
          <a:p>
            <a:pPr marL="0" indent="0">
              <a:buNone/>
            </a:pPr>
            <a:endParaRPr lang="en-US" sz="800" b="1" dirty="0"/>
          </a:p>
          <a:p>
            <a:pPr marL="0" indent="0">
              <a:buNone/>
            </a:pPr>
            <a:r>
              <a:rPr lang="en-US" sz="3200" b="1" dirty="0"/>
              <a:t>Acts 9:36, NASU</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56677" y="4558749"/>
            <a:ext cx="4324350"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3275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lstStyle/>
          <a:p>
            <a:pPr algn="ctr"/>
            <a:r>
              <a:rPr lang="en-US" b="1" dirty="0">
                <a:solidFill>
                  <a:srgbClr val="002060"/>
                </a:solidFill>
                <a:latin typeface="+mn-lt"/>
              </a:rPr>
              <a:t>1. The Value of a Charitable Life</a:t>
            </a:r>
          </a:p>
        </p:txBody>
      </p:sp>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2120347"/>
            <a:ext cx="7886700" cy="4056615"/>
          </a:xfrm>
        </p:spPr>
        <p:txBody>
          <a:bodyPr>
            <a:normAutofit/>
          </a:bodyPr>
          <a:lstStyle/>
          <a:p>
            <a:pPr marL="0" indent="0">
              <a:buNone/>
            </a:pPr>
            <a:r>
              <a:rPr lang="en-US" sz="3000" b="1" dirty="0"/>
              <a:t>“Then I heard a voice from heaven saying to me, ‘Write: “Blessed are the dead who die in the Lord from now on.”’ ‘Yes,’ says the Spirit, ‘that they may rest from their labors, and their works follow them.’”</a:t>
            </a:r>
          </a:p>
          <a:p>
            <a:pPr marL="0" indent="0">
              <a:buNone/>
            </a:pPr>
            <a:endParaRPr lang="en-US" sz="800" b="1" dirty="0"/>
          </a:p>
          <a:p>
            <a:pPr marL="0" indent="0">
              <a:buNone/>
            </a:pPr>
            <a:r>
              <a:rPr lang="en-US" sz="3000" b="1" dirty="0"/>
              <a:t>Revelation 14:13</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56677" y="4558749"/>
            <a:ext cx="4324350"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5547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lstStyle/>
          <a:p>
            <a:pPr algn="ctr"/>
            <a:r>
              <a:rPr lang="en-US" b="1" dirty="0">
                <a:solidFill>
                  <a:srgbClr val="002060"/>
                </a:solidFill>
                <a:latin typeface="+mn-lt"/>
              </a:rPr>
              <a:t>1. The Value of a Charitable Life</a:t>
            </a:r>
          </a:p>
        </p:txBody>
      </p:sp>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2299251"/>
            <a:ext cx="7886700" cy="3877712"/>
          </a:xfrm>
        </p:spPr>
        <p:txBody>
          <a:bodyPr>
            <a:normAutofit/>
          </a:bodyPr>
          <a:lstStyle/>
          <a:p>
            <a:pPr marL="0" indent="0">
              <a:buNone/>
            </a:pPr>
            <a:r>
              <a:rPr lang="en-US" sz="3000" b="1" dirty="0"/>
              <a:t>“This is a faithful saying, and these things I want you to affirm constantly, that those who have believed in God should be careful to maintain good works. These things are good and profitable to men.”</a:t>
            </a:r>
          </a:p>
          <a:p>
            <a:pPr marL="0" indent="0">
              <a:buNone/>
            </a:pPr>
            <a:endParaRPr lang="en-US" sz="800" b="1" dirty="0"/>
          </a:p>
          <a:p>
            <a:pPr marL="0" indent="0">
              <a:buNone/>
            </a:pPr>
            <a:r>
              <a:rPr lang="en-US" sz="3000" b="1" dirty="0"/>
              <a:t>Titus 3:8</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56677" y="4558749"/>
            <a:ext cx="4324350"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5146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2. The Appropriate Response </a:t>
            </a:r>
            <a:br>
              <a:rPr lang="en-US" b="1" dirty="0">
                <a:solidFill>
                  <a:srgbClr val="002060"/>
                </a:solidFill>
                <a:latin typeface="+mn-lt"/>
              </a:rPr>
            </a:br>
            <a:r>
              <a:rPr lang="en-US" b="1" dirty="0">
                <a:solidFill>
                  <a:srgbClr val="002060"/>
                </a:solidFill>
                <a:latin typeface="+mn-lt"/>
              </a:rPr>
              <a:t>to Death</a:t>
            </a:r>
          </a:p>
        </p:txBody>
      </p:sp>
      <p:sp>
        <p:nvSpPr>
          <p:cNvPr id="5" name="Content Placeholder 4">
            <a:extLst>
              <a:ext uri="{FF2B5EF4-FFF2-40B4-BE49-F238E27FC236}">
                <a16:creationId xmlns:a16="http://schemas.microsoft.com/office/drawing/2014/main" id="{FCD88A46-3512-4F4F-9B7D-47E4C760F724}"/>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137316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2. The Appropriate Response </a:t>
            </a:r>
            <a:br>
              <a:rPr lang="en-US" b="1" dirty="0">
                <a:solidFill>
                  <a:srgbClr val="002060"/>
                </a:solidFill>
                <a:latin typeface="+mn-lt"/>
              </a:rPr>
            </a:br>
            <a:r>
              <a:rPr lang="en-US" b="1" dirty="0">
                <a:solidFill>
                  <a:srgbClr val="002060"/>
                </a:solidFill>
                <a:latin typeface="+mn-lt"/>
              </a:rPr>
              <a:t>to Death</a:t>
            </a:r>
          </a:p>
        </p:txBody>
      </p:sp>
      <p:sp>
        <p:nvSpPr>
          <p:cNvPr id="3" name="Content Placeholder 2">
            <a:extLst>
              <a:ext uri="{FF2B5EF4-FFF2-40B4-BE49-F238E27FC236}">
                <a16:creationId xmlns:a16="http://schemas.microsoft.com/office/drawing/2014/main" id="{8C103149-F3DB-4111-8627-495B141869B1}"/>
              </a:ext>
            </a:extLst>
          </p:cNvPr>
          <p:cNvSpPr>
            <a:spLocks noGrp="1"/>
          </p:cNvSpPr>
          <p:nvPr>
            <p:ph idx="1"/>
          </p:nvPr>
        </p:nvSpPr>
        <p:spPr>
          <a:xfrm>
            <a:off x="628650" y="1961322"/>
            <a:ext cx="7886700" cy="4215641"/>
          </a:xfrm>
        </p:spPr>
        <p:txBody>
          <a:bodyPr>
            <a:normAutofit/>
          </a:bodyPr>
          <a:lstStyle/>
          <a:p>
            <a:pPr marL="0" indent="0">
              <a:buNone/>
            </a:pPr>
            <a:r>
              <a:rPr lang="en-US" sz="3000" b="1" dirty="0"/>
              <a:t>“To everything there is a season, a time for every purpose under heaven: </a:t>
            </a:r>
            <a:br>
              <a:rPr lang="en-US" sz="3000" b="1" dirty="0"/>
            </a:br>
            <a:r>
              <a:rPr lang="en-US" sz="3000" b="1" dirty="0"/>
              <a:t>  A time to be born, and a time to die; a time to plant, and a time to pluck what is planted… </a:t>
            </a:r>
            <a:br>
              <a:rPr lang="en-US" sz="3000" b="1" dirty="0"/>
            </a:br>
            <a:r>
              <a:rPr lang="en-US" sz="3000" b="1" dirty="0"/>
              <a:t>  A time to weep, and a time to laugh; a time to mourn, and a time to dance.”</a:t>
            </a:r>
          </a:p>
          <a:p>
            <a:pPr marL="0" indent="0">
              <a:buNone/>
            </a:pPr>
            <a:endParaRPr lang="en-US" sz="800" b="1" dirty="0"/>
          </a:p>
          <a:p>
            <a:pPr marL="0" indent="0">
              <a:buNone/>
            </a:pPr>
            <a:r>
              <a:rPr lang="en-US" sz="3000" b="1" dirty="0"/>
              <a:t>Ecclesiastes 3:1-4</a:t>
            </a:r>
          </a:p>
        </p:txBody>
      </p:sp>
      <p:pic>
        <p:nvPicPr>
          <p:cNvPr id="2050" name="Picture 2" descr="Open Bible On White Images, Stock Photos &amp; Vectors | Shutterstock">
            <a:extLst>
              <a:ext uri="{FF2B5EF4-FFF2-40B4-BE49-F238E27FC236}">
                <a16:creationId xmlns:a16="http://schemas.microsoft.com/office/drawing/2014/main" id="{2ACF8113-A197-4E97-9F2E-8915B81699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845" b="13603"/>
          <a:stretch/>
        </p:blipFill>
        <p:spPr bwMode="auto">
          <a:xfrm>
            <a:off x="4556677" y="4558749"/>
            <a:ext cx="4324350"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838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15EA-59BC-4E0E-BFB6-C7510BF8DEC4}"/>
              </a:ext>
            </a:extLst>
          </p:cNvPr>
          <p:cNvSpPr>
            <a:spLocks noGrp="1"/>
          </p:cNvSpPr>
          <p:nvPr>
            <p:ph type="title"/>
          </p:nvPr>
        </p:nvSpPr>
        <p:spPr/>
        <p:txBody>
          <a:bodyPr>
            <a:normAutofit/>
          </a:bodyPr>
          <a:lstStyle/>
          <a:p>
            <a:pPr algn="ctr"/>
            <a:r>
              <a:rPr lang="en-US" b="1" dirty="0">
                <a:solidFill>
                  <a:srgbClr val="002060"/>
                </a:solidFill>
                <a:latin typeface="+mn-lt"/>
              </a:rPr>
              <a:t>3. The Importance of Time </a:t>
            </a:r>
            <a:br>
              <a:rPr lang="en-US" b="1" dirty="0">
                <a:solidFill>
                  <a:srgbClr val="002060"/>
                </a:solidFill>
                <a:latin typeface="+mn-lt"/>
              </a:rPr>
            </a:br>
            <a:r>
              <a:rPr lang="en-US" b="1" dirty="0">
                <a:solidFill>
                  <a:srgbClr val="002060"/>
                </a:solidFill>
                <a:latin typeface="+mn-lt"/>
              </a:rPr>
              <a:t>and Opportunity</a:t>
            </a:r>
          </a:p>
        </p:txBody>
      </p:sp>
      <p:sp>
        <p:nvSpPr>
          <p:cNvPr id="5" name="Content Placeholder 4">
            <a:extLst>
              <a:ext uri="{FF2B5EF4-FFF2-40B4-BE49-F238E27FC236}">
                <a16:creationId xmlns:a16="http://schemas.microsoft.com/office/drawing/2014/main" id="{2405DC6D-EAB3-4B98-909C-6DC264A22E8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19158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514</Words>
  <Application>Microsoft Office PowerPoint</Application>
  <PresentationFormat>On-screen Show (4:3)</PresentationFormat>
  <Paragraphs>43</Paragraphs>
  <Slides>16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Calibri Light</vt:lpstr>
      <vt:lpstr>3_Office Theme</vt:lpstr>
      <vt:lpstr>4_Office Theme</vt:lpstr>
      <vt:lpstr>PowerPoint Presentation</vt:lpstr>
      <vt:lpstr>Peter Raises Dorcas  from the Dead</vt:lpstr>
      <vt:lpstr>1. The Value of a Charitable Life</vt:lpstr>
      <vt:lpstr>1. The Value of a Charitable Life</vt:lpstr>
      <vt:lpstr>1. The Value of a Charitable Life</vt:lpstr>
      <vt:lpstr>1. The Value of a Charitable Life</vt:lpstr>
      <vt:lpstr>2. The Appropriate Response  to Death</vt:lpstr>
      <vt:lpstr>2. The Appropriate Response  to Death</vt:lpstr>
      <vt:lpstr>3. The Importance of Time  and Opportunity</vt:lpstr>
      <vt:lpstr>3. The Importance of Time  and Opportunity</vt:lpstr>
      <vt:lpstr>3. The Importance of Time  and Opportunity</vt:lpstr>
      <vt:lpstr>4. The Nature and Purpose  of This Miracle</vt:lpstr>
      <vt:lpstr>4. The Nature and Purpose  of This Miracle</vt:lpstr>
      <vt:lpstr>4. The Nature and Purpose  of This Miracle</vt:lpstr>
      <vt:lpstr>Important Lessons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31</cp:revision>
  <dcterms:created xsi:type="dcterms:W3CDTF">2008-03-16T18:22:36Z</dcterms:created>
  <dcterms:modified xsi:type="dcterms:W3CDTF">2020-12-14T14:19:44Z</dcterms:modified>
</cp:coreProperties>
</file>