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8" r:id="rId2"/>
  </p:sldMasterIdLst>
  <p:notesMasterIdLst>
    <p:notesMasterId r:id="rId18"/>
  </p:notesMasterIdLst>
  <p:sldIdLst>
    <p:sldId id="571" r:id="rId3"/>
    <p:sldId id="572" r:id="rId4"/>
    <p:sldId id="260" r:id="rId5"/>
    <p:sldId id="573" r:id="rId6"/>
    <p:sldId id="574" r:id="rId7"/>
    <p:sldId id="266" r:id="rId8"/>
    <p:sldId id="575" r:id="rId9"/>
    <p:sldId id="576" r:id="rId10"/>
    <p:sldId id="577" r:id="rId11"/>
    <p:sldId id="578" r:id="rId12"/>
    <p:sldId id="579" r:id="rId13"/>
    <p:sldId id="580" r:id="rId14"/>
    <p:sldId id="581" r:id="rId15"/>
    <p:sldId id="275" r:id="rId16"/>
    <p:sldId id="58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46" d="100"/>
          <a:sy n="46" d="100"/>
        </p:scale>
        <p:origin x="28" y="9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CD9320-8400-4D1E-8580-977C52594B83}"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379008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D9320-8400-4D1E-8580-977C52594B83}"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407416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D9320-8400-4D1E-8580-977C52594B83}"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178419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CD9320-8400-4D1E-8580-977C52594B83}"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187260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D9320-8400-4D1E-8580-977C52594B83}"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3426193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D9320-8400-4D1E-8580-977C52594B83}"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136544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CD9320-8400-4D1E-8580-977C52594B83}"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2894127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CD9320-8400-4D1E-8580-977C52594B83}"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1897395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CD9320-8400-4D1E-8580-977C52594B83}"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3239435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D9320-8400-4D1E-8580-977C52594B83}"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3912283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CD9320-8400-4D1E-8580-977C52594B83}"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240885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D9320-8400-4D1E-8580-977C52594B83}"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2354764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CD9320-8400-4D1E-8580-977C52594B83}"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1128058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D9320-8400-4D1E-8580-977C52594B83}"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748360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D9320-8400-4D1E-8580-977C52594B83}"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167889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D9320-8400-4D1E-8580-977C52594B83}"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1142435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CD9320-8400-4D1E-8580-977C52594B83}"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400069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CD9320-8400-4D1E-8580-977C52594B83}"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89343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CD9320-8400-4D1E-8580-977C52594B83}"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19331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D9320-8400-4D1E-8580-977C52594B83}"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238174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CD9320-8400-4D1E-8580-977C52594B83}"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2894297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CD9320-8400-4D1E-8580-977C52594B83}"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6EC4C-1628-415E-BC60-B6FEF1686766}" type="slidenum">
              <a:rPr lang="en-US" smtClean="0"/>
              <a:t>‹#›</a:t>
            </a:fld>
            <a:endParaRPr lang="en-US"/>
          </a:p>
        </p:txBody>
      </p:sp>
    </p:spTree>
    <p:extLst>
      <p:ext uri="{BB962C8B-B14F-4D97-AF65-F5344CB8AC3E}">
        <p14:creationId xmlns:p14="http://schemas.microsoft.com/office/powerpoint/2010/main" val="406562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D9320-8400-4D1E-8580-977C52594B83}" type="datetimeFigureOut">
              <a:rPr lang="en-US" smtClean="0"/>
              <a:t>11/2/2020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6EC4C-1628-415E-BC60-B6FEF1686766}" type="slidenum">
              <a:rPr lang="en-US" smtClean="0"/>
              <a:t>‹#›</a:t>
            </a:fld>
            <a:endParaRPr lang="en-US"/>
          </a:p>
        </p:txBody>
      </p:sp>
    </p:spTree>
    <p:extLst>
      <p:ext uri="{BB962C8B-B14F-4D97-AF65-F5344CB8AC3E}">
        <p14:creationId xmlns:p14="http://schemas.microsoft.com/office/powerpoint/2010/main" val="3627819182"/>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D9320-8400-4D1E-8580-977C52594B83}" type="datetimeFigureOut">
              <a:rPr lang="en-US" smtClean="0"/>
              <a:t>11/2/2020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6EC4C-1628-415E-BC60-B6FEF1686766}" type="slidenum">
              <a:rPr lang="en-US" smtClean="0"/>
              <a:t>‹#›</a:t>
            </a:fld>
            <a:endParaRPr lang="en-US"/>
          </a:p>
        </p:txBody>
      </p:sp>
    </p:spTree>
    <p:extLst>
      <p:ext uri="{BB962C8B-B14F-4D97-AF65-F5344CB8AC3E}">
        <p14:creationId xmlns:p14="http://schemas.microsoft.com/office/powerpoint/2010/main" val="9874794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777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363C-5D55-45DE-B1B8-81A5ED5CC70C}"/>
              </a:ext>
            </a:extLst>
          </p:cNvPr>
          <p:cNvSpPr>
            <a:spLocks noGrp="1"/>
          </p:cNvSpPr>
          <p:nvPr>
            <p:ph type="title"/>
          </p:nvPr>
        </p:nvSpPr>
        <p:spPr/>
        <p:txBody>
          <a:bodyPr/>
          <a:lstStyle/>
          <a:p>
            <a:pPr algn="ctr"/>
            <a:r>
              <a:rPr lang="en-US" b="1" dirty="0">
                <a:latin typeface="+mn-lt"/>
              </a:rPr>
              <a:t>3. A Place to Serve and Grow</a:t>
            </a:r>
          </a:p>
        </p:txBody>
      </p:sp>
      <p:sp>
        <p:nvSpPr>
          <p:cNvPr id="3" name="Content Placeholder 2">
            <a:extLst>
              <a:ext uri="{FF2B5EF4-FFF2-40B4-BE49-F238E27FC236}">
                <a16:creationId xmlns:a16="http://schemas.microsoft.com/office/drawing/2014/main" id="{1EEB0884-D7AB-41B1-A134-1839D874B181}"/>
              </a:ext>
            </a:extLst>
          </p:cNvPr>
          <p:cNvSpPr>
            <a:spLocks noGrp="1"/>
          </p:cNvSpPr>
          <p:nvPr>
            <p:ph idx="1"/>
          </p:nvPr>
        </p:nvSpPr>
        <p:spPr/>
        <p:txBody>
          <a:bodyPr/>
          <a:lstStyle/>
          <a:p>
            <a:pPr marL="0" indent="0">
              <a:buNone/>
            </a:pPr>
            <a:r>
              <a:rPr lang="en-US" b="1" dirty="0"/>
              <a:t>   “That you may </a:t>
            </a:r>
            <a:r>
              <a:rPr lang="en-US" b="1" u="sng" dirty="0"/>
              <a:t>walk worthy</a:t>
            </a:r>
            <a:r>
              <a:rPr lang="en-US" b="1" dirty="0"/>
              <a:t> of the Lord, fully pleasing Him, </a:t>
            </a:r>
            <a:r>
              <a:rPr lang="en-US" b="1" u="sng" dirty="0"/>
              <a:t>being fruitful in every good work</a:t>
            </a:r>
            <a:r>
              <a:rPr lang="en-US" b="1" dirty="0"/>
              <a:t> and </a:t>
            </a:r>
            <a:r>
              <a:rPr lang="en-US" b="1" u="sng" dirty="0"/>
              <a:t>increasing in the knowledge of God</a:t>
            </a:r>
            <a:r>
              <a:rPr lang="en-US" b="1" dirty="0"/>
              <a:t>; </a:t>
            </a:r>
          </a:p>
          <a:p>
            <a:pPr marL="0" indent="0">
              <a:buNone/>
            </a:pPr>
            <a:r>
              <a:rPr lang="en-US" b="1" dirty="0"/>
              <a:t>   </a:t>
            </a:r>
            <a:r>
              <a:rPr lang="en-US" b="1" u="sng" dirty="0"/>
              <a:t>strengthened with all might</a:t>
            </a:r>
            <a:r>
              <a:rPr lang="en-US" b="1" dirty="0"/>
              <a:t>, according to His glorious power, for all patience and longsuffering with joy.” </a:t>
            </a:r>
          </a:p>
          <a:p>
            <a:pPr marL="0" indent="0" algn="r">
              <a:buNone/>
            </a:pPr>
            <a:r>
              <a:rPr lang="en-US" b="1" dirty="0"/>
              <a:t>Colossians 1:10-11</a:t>
            </a:r>
          </a:p>
        </p:txBody>
      </p:sp>
    </p:spTree>
    <p:extLst>
      <p:ext uri="{BB962C8B-B14F-4D97-AF65-F5344CB8AC3E}">
        <p14:creationId xmlns:p14="http://schemas.microsoft.com/office/powerpoint/2010/main" val="362360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363C-5D55-45DE-B1B8-81A5ED5CC70C}"/>
              </a:ext>
            </a:extLst>
          </p:cNvPr>
          <p:cNvSpPr>
            <a:spLocks noGrp="1"/>
          </p:cNvSpPr>
          <p:nvPr>
            <p:ph type="title"/>
          </p:nvPr>
        </p:nvSpPr>
        <p:spPr/>
        <p:txBody>
          <a:bodyPr/>
          <a:lstStyle/>
          <a:p>
            <a:pPr algn="ctr"/>
            <a:r>
              <a:rPr lang="en-US" b="1" dirty="0">
                <a:latin typeface="+mn-lt"/>
              </a:rPr>
              <a:t>3. A Place to Serve and Grow</a:t>
            </a:r>
          </a:p>
        </p:txBody>
      </p:sp>
      <p:sp>
        <p:nvSpPr>
          <p:cNvPr id="3" name="Content Placeholder 2">
            <a:extLst>
              <a:ext uri="{FF2B5EF4-FFF2-40B4-BE49-F238E27FC236}">
                <a16:creationId xmlns:a16="http://schemas.microsoft.com/office/drawing/2014/main" id="{1EEB0884-D7AB-41B1-A134-1839D874B181}"/>
              </a:ext>
            </a:extLst>
          </p:cNvPr>
          <p:cNvSpPr>
            <a:spLocks noGrp="1"/>
          </p:cNvSpPr>
          <p:nvPr>
            <p:ph idx="1"/>
          </p:nvPr>
        </p:nvSpPr>
        <p:spPr/>
        <p:txBody>
          <a:bodyPr>
            <a:normAutofit/>
          </a:bodyPr>
          <a:lstStyle/>
          <a:p>
            <a:pPr marL="0" indent="0" algn="ctr">
              <a:buNone/>
            </a:pPr>
            <a:r>
              <a:rPr lang="en-US" b="1" dirty="0"/>
              <a:t>The local church is where…</a:t>
            </a:r>
          </a:p>
          <a:p>
            <a:pPr marL="0" indent="0" algn="ctr">
              <a:buNone/>
            </a:pPr>
            <a:endParaRPr lang="en-US" sz="800" b="1" dirty="0"/>
          </a:p>
          <a:p>
            <a:r>
              <a:rPr lang="en-US" b="1" dirty="0"/>
              <a:t>I can find sound Bible teaching - </a:t>
            </a:r>
            <a:r>
              <a:rPr lang="en-US" b="1" dirty="0">
                <a:solidFill>
                  <a:srgbClr val="002060"/>
                </a:solidFill>
              </a:rPr>
              <a:t>1 Tim. 3:15</a:t>
            </a:r>
          </a:p>
          <a:p>
            <a:r>
              <a:rPr lang="en-US" b="1" dirty="0"/>
              <a:t>I can find people who can help me understand the Scriptures and how to serve others - </a:t>
            </a:r>
            <a:r>
              <a:rPr lang="en-US" b="1" dirty="0">
                <a:solidFill>
                  <a:srgbClr val="002060"/>
                </a:solidFill>
              </a:rPr>
              <a:t>2 Tim. 2:2</a:t>
            </a:r>
          </a:p>
          <a:p>
            <a:r>
              <a:rPr lang="en-US" b="1" dirty="0"/>
              <a:t>I find good examples to imitate - </a:t>
            </a:r>
            <a:r>
              <a:rPr lang="en-US" b="1" dirty="0">
                <a:solidFill>
                  <a:srgbClr val="002060"/>
                </a:solidFill>
              </a:rPr>
              <a:t>Phil. 3:17</a:t>
            </a:r>
          </a:p>
          <a:p>
            <a:r>
              <a:rPr lang="en-US" b="1" dirty="0"/>
              <a:t>I can get involved - </a:t>
            </a:r>
            <a:r>
              <a:rPr lang="en-US" b="1" dirty="0">
                <a:solidFill>
                  <a:srgbClr val="002060"/>
                </a:solidFill>
              </a:rPr>
              <a:t>Eph. 4:16; 1 Thess. 5:14</a:t>
            </a:r>
          </a:p>
        </p:txBody>
      </p:sp>
    </p:spTree>
    <p:extLst>
      <p:ext uri="{BB962C8B-B14F-4D97-AF65-F5344CB8AC3E}">
        <p14:creationId xmlns:p14="http://schemas.microsoft.com/office/powerpoint/2010/main" val="21975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363C-5D55-45DE-B1B8-81A5ED5CC70C}"/>
              </a:ext>
            </a:extLst>
          </p:cNvPr>
          <p:cNvSpPr>
            <a:spLocks noGrp="1"/>
          </p:cNvSpPr>
          <p:nvPr>
            <p:ph type="title"/>
          </p:nvPr>
        </p:nvSpPr>
        <p:spPr/>
        <p:txBody>
          <a:bodyPr/>
          <a:lstStyle/>
          <a:p>
            <a:pPr algn="ctr"/>
            <a:r>
              <a:rPr lang="en-US" b="1" dirty="0">
                <a:latin typeface="+mn-lt"/>
              </a:rPr>
              <a:t>4. A Place to Worship God</a:t>
            </a:r>
          </a:p>
        </p:txBody>
      </p:sp>
      <p:sp>
        <p:nvSpPr>
          <p:cNvPr id="3" name="Content Placeholder 2">
            <a:extLst>
              <a:ext uri="{FF2B5EF4-FFF2-40B4-BE49-F238E27FC236}">
                <a16:creationId xmlns:a16="http://schemas.microsoft.com/office/drawing/2014/main" id="{1EEB0884-D7AB-41B1-A134-1839D874B181}"/>
              </a:ext>
            </a:extLst>
          </p:cNvPr>
          <p:cNvSpPr>
            <a:spLocks noGrp="1"/>
          </p:cNvSpPr>
          <p:nvPr>
            <p:ph idx="1"/>
          </p:nvPr>
        </p:nvSpPr>
        <p:spPr/>
        <p:txBody>
          <a:bodyPr>
            <a:normAutofit/>
          </a:bodyPr>
          <a:lstStyle/>
          <a:p>
            <a:pPr marL="0" indent="0">
              <a:buNone/>
            </a:pPr>
            <a:r>
              <a:rPr lang="en-US" b="1" dirty="0"/>
              <a:t>   “And they continued steadfastly in the apostles’ doctrine and fellowship, in the breaking of bread, and in prayers.”</a:t>
            </a:r>
          </a:p>
          <a:p>
            <a:pPr marL="0" indent="0" algn="r">
              <a:buNone/>
            </a:pPr>
            <a:r>
              <a:rPr lang="en-US" b="1" dirty="0"/>
              <a:t>Acts 2:42</a:t>
            </a:r>
          </a:p>
          <a:p>
            <a:pPr marL="0" indent="0">
              <a:buNone/>
            </a:pPr>
            <a:endParaRPr lang="en-US" sz="800" b="1" dirty="0"/>
          </a:p>
          <a:p>
            <a:pPr marL="0" indent="0">
              <a:buNone/>
            </a:pPr>
            <a:r>
              <a:rPr lang="en-US" b="1" dirty="0"/>
              <a:t>   “Let the word of Christ dwell in you richly in all wisdom, teaching and admonishing one another in psalms and hymns and spiritual songs, singing with grace in your hearts to the Lord.”</a:t>
            </a:r>
          </a:p>
          <a:p>
            <a:pPr marL="0" indent="0" algn="r">
              <a:buNone/>
            </a:pPr>
            <a:r>
              <a:rPr lang="en-US" b="1" dirty="0"/>
              <a:t>Colossians 3:16</a:t>
            </a:r>
          </a:p>
        </p:txBody>
      </p:sp>
    </p:spTree>
    <p:extLst>
      <p:ext uri="{BB962C8B-B14F-4D97-AF65-F5344CB8AC3E}">
        <p14:creationId xmlns:p14="http://schemas.microsoft.com/office/powerpoint/2010/main" val="198391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363C-5D55-45DE-B1B8-81A5ED5CC70C}"/>
              </a:ext>
            </a:extLst>
          </p:cNvPr>
          <p:cNvSpPr>
            <a:spLocks noGrp="1"/>
          </p:cNvSpPr>
          <p:nvPr>
            <p:ph type="title"/>
          </p:nvPr>
        </p:nvSpPr>
        <p:spPr/>
        <p:txBody>
          <a:bodyPr/>
          <a:lstStyle/>
          <a:p>
            <a:pPr algn="ctr"/>
            <a:r>
              <a:rPr lang="en-US" b="1" dirty="0">
                <a:latin typeface="+mn-lt"/>
              </a:rPr>
              <a:t>4. A Place to Worship God</a:t>
            </a:r>
          </a:p>
        </p:txBody>
      </p:sp>
      <p:sp>
        <p:nvSpPr>
          <p:cNvPr id="3" name="Content Placeholder 2">
            <a:extLst>
              <a:ext uri="{FF2B5EF4-FFF2-40B4-BE49-F238E27FC236}">
                <a16:creationId xmlns:a16="http://schemas.microsoft.com/office/drawing/2014/main" id="{1EEB0884-D7AB-41B1-A134-1839D874B181}"/>
              </a:ext>
            </a:extLst>
          </p:cNvPr>
          <p:cNvSpPr>
            <a:spLocks noGrp="1"/>
          </p:cNvSpPr>
          <p:nvPr>
            <p:ph idx="1"/>
          </p:nvPr>
        </p:nvSpPr>
        <p:spPr/>
        <p:txBody>
          <a:bodyPr>
            <a:normAutofit/>
          </a:bodyPr>
          <a:lstStyle/>
          <a:p>
            <a:pPr marL="0" indent="0">
              <a:buNone/>
            </a:pPr>
            <a:r>
              <a:rPr lang="en-US" b="1" dirty="0"/>
              <a:t>   “And let us consider one another in order to stir up love and good works, </a:t>
            </a:r>
          </a:p>
          <a:p>
            <a:pPr marL="0" indent="0">
              <a:buNone/>
            </a:pPr>
            <a:r>
              <a:rPr lang="en-US" b="1" dirty="0"/>
              <a:t>   not forsaking the assembling of ourselves together, as is the manner of some, but exhorting one another, and so much the more as you see the Day approaching.”</a:t>
            </a:r>
          </a:p>
          <a:p>
            <a:pPr marL="0" indent="0" algn="r">
              <a:buNone/>
            </a:pPr>
            <a:r>
              <a:rPr lang="en-US" b="1" dirty="0"/>
              <a:t>Hebrews 10: 24-25</a:t>
            </a:r>
          </a:p>
        </p:txBody>
      </p:sp>
    </p:spTree>
    <p:extLst>
      <p:ext uri="{BB962C8B-B14F-4D97-AF65-F5344CB8AC3E}">
        <p14:creationId xmlns:p14="http://schemas.microsoft.com/office/powerpoint/2010/main" val="70723559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BF23-D2B7-43FE-B458-951DF076E344}"/>
              </a:ext>
            </a:extLst>
          </p:cNvPr>
          <p:cNvSpPr>
            <a:spLocks noGrp="1"/>
          </p:cNvSpPr>
          <p:nvPr>
            <p:ph type="title"/>
          </p:nvPr>
        </p:nvSpPr>
        <p:spPr>
          <a:xfrm>
            <a:off x="628650" y="365127"/>
            <a:ext cx="7886700" cy="978244"/>
          </a:xfrm>
        </p:spPr>
        <p:txBody>
          <a:bodyPr>
            <a:normAutofit/>
          </a:bodyPr>
          <a:lstStyle/>
          <a:p>
            <a:pPr algn="ctr"/>
            <a:r>
              <a:rPr lang="en-US" sz="4000" b="1" dirty="0">
                <a:ln w="3175">
                  <a:solidFill>
                    <a:schemeClr val="tx1"/>
                  </a:solidFill>
                </a:ln>
                <a:solidFill>
                  <a:schemeClr val="bg1"/>
                </a:solidFill>
                <a:effectLst>
                  <a:outerShdw blurRad="50800" dist="38100" dir="2700000" algn="tl" rotWithShape="0">
                    <a:prstClr val="black">
                      <a:alpha val="40000"/>
                    </a:prstClr>
                  </a:outerShdw>
                </a:effectLst>
                <a:latin typeface="+mn-lt"/>
              </a:rPr>
              <a:t>The Local Church is a Place Where…</a:t>
            </a:r>
          </a:p>
        </p:txBody>
      </p:sp>
      <p:sp>
        <p:nvSpPr>
          <p:cNvPr id="3" name="Subtitle 2">
            <a:extLst>
              <a:ext uri="{FF2B5EF4-FFF2-40B4-BE49-F238E27FC236}">
                <a16:creationId xmlns:a16="http://schemas.microsoft.com/office/drawing/2014/main" id="{C1957305-9C91-43D1-8E3C-A8E5A8AA75BB}"/>
              </a:ext>
            </a:extLst>
          </p:cNvPr>
          <p:cNvSpPr>
            <a:spLocks noGrp="1"/>
          </p:cNvSpPr>
          <p:nvPr>
            <p:ph idx="1"/>
          </p:nvPr>
        </p:nvSpPr>
        <p:spPr>
          <a:xfrm>
            <a:off x="509382" y="1401561"/>
            <a:ext cx="8091280" cy="2680110"/>
          </a:xfrm>
        </p:spPr>
        <p:txBody>
          <a:bodyPr>
            <a:normAutofit/>
          </a:bodyPr>
          <a:lstStyle/>
          <a:p>
            <a:pPr marL="742950" indent="-742950">
              <a:buFont typeface="+mj-lt"/>
              <a:buAutoNum type="arabicPeriod"/>
            </a:pPr>
            <a:r>
              <a:rPr lang="en-US" sz="3600" b="1" dirty="0">
                <a:ln w="3175">
                  <a:solidFill>
                    <a:schemeClr val="tx1"/>
                  </a:solidFill>
                </a:ln>
                <a:solidFill>
                  <a:schemeClr val="bg1"/>
                </a:solidFill>
              </a:rPr>
              <a:t>I Am Safe Spiritually</a:t>
            </a:r>
          </a:p>
          <a:p>
            <a:pPr marL="742950" indent="-742950">
              <a:buFont typeface="+mj-lt"/>
              <a:buAutoNum type="arabicPeriod"/>
            </a:pPr>
            <a:r>
              <a:rPr lang="en-US" sz="3600" b="1" dirty="0">
                <a:ln w="3175">
                  <a:solidFill>
                    <a:schemeClr val="tx1"/>
                  </a:solidFill>
                </a:ln>
                <a:solidFill>
                  <a:schemeClr val="bg1"/>
                </a:solidFill>
              </a:rPr>
              <a:t>I Belong to a Support System</a:t>
            </a:r>
          </a:p>
          <a:p>
            <a:pPr marL="742950" indent="-742950">
              <a:buFont typeface="+mj-lt"/>
              <a:buAutoNum type="arabicPeriod"/>
            </a:pPr>
            <a:r>
              <a:rPr lang="en-US" sz="3600" b="1" dirty="0">
                <a:ln w="3175">
                  <a:solidFill>
                    <a:schemeClr val="tx1"/>
                  </a:solidFill>
                </a:ln>
                <a:solidFill>
                  <a:schemeClr val="bg1"/>
                </a:solidFill>
              </a:rPr>
              <a:t>I Can Grow and Get Involved</a:t>
            </a:r>
          </a:p>
          <a:p>
            <a:pPr marL="742950" indent="-742950">
              <a:buFont typeface="+mj-lt"/>
              <a:buAutoNum type="arabicPeriod"/>
            </a:pPr>
            <a:r>
              <a:rPr lang="en-US" sz="3600" b="1" dirty="0">
                <a:ln w="3175">
                  <a:solidFill>
                    <a:schemeClr val="tx1"/>
                  </a:solidFill>
                </a:ln>
                <a:solidFill>
                  <a:schemeClr val="bg1"/>
                </a:solidFill>
              </a:rPr>
              <a:t>I Can Worship God in Spirit and Truth</a:t>
            </a:r>
          </a:p>
        </p:txBody>
      </p:sp>
      <p:pic>
        <p:nvPicPr>
          <p:cNvPr id="1026" name="Picture 2" descr="our building">
            <a:extLst>
              <a:ext uri="{FF2B5EF4-FFF2-40B4-BE49-F238E27FC236}">
                <a16:creationId xmlns:a16="http://schemas.microsoft.com/office/drawing/2014/main" id="{AFC39FEB-2D7A-434B-84A7-D239F47A4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70" y="4432853"/>
            <a:ext cx="8905461" cy="2226365"/>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8836"/>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4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BF23-D2B7-43FE-B458-951DF076E344}"/>
              </a:ext>
            </a:extLst>
          </p:cNvPr>
          <p:cNvSpPr>
            <a:spLocks noGrp="1"/>
          </p:cNvSpPr>
          <p:nvPr>
            <p:ph type="ctrTitle"/>
          </p:nvPr>
        </p:nvSpPr>
        <p:spPr>
          <a:xfrm>
            <a:off x="685800" y="1404729"/>
            <a:ext cx="7772400" cy="2105233"/>
          </a:xfrm>
        </p:spPr>
        <p:txBody>
          <a:bodyPr>
            <a:normAutofit/>
          </a:bodyPr>
          <a:lstStyle/>
          <a:p>
            <a:r>
              <a:rPr lang="en-US" sz="7200" b="1" i="1" dirty="0">
                <a:ln w="3175">
                  <a:solidFill>
                    <a:schemeClr val="tx1"/>
                  </a:solidFill>
                </a:ln>
                <a:solidFill>
                  <a:schemeClr val="bg1"/>
                </a:solidFill>
                <a:effectLst>
                  <a:outerShdw blurRad="50800" dist="38100" dir="2700000" algn="tl" rotWithShape="0">
                    <a:prstClr val="black">
                      <a:alpha val="40000"/>
                    </a:prstClr>
                  </a:outerShdw>
                </a:effectLst>
                <a:latin typeface="+mn-lt"/>
              </a:rPr>
              <a:t>Thankful for </a:t>
            </a:r>
            <a:br>
              <a:rPr lang="en-US" sz="7200" b="1" i="1" dirty="0">
                <a:ln w="3175">
                  <a:solidFill>
                    <a:schemeClr val="tx1"/>
                  </a:solidFill>
                </a:ln>
                <a:solidFill>
                  <a:schemeClr val="bg1"/>
                </a:solidFill>
                <a:effectLst>
                  <a:outerShdw blurRad="50800" dist="38100" dir="2700000" algn="tl" rotWithShape="0">
                    <a:prstClr val="black">
                      <a:alpha val="40000"/>
                    </a:prstClr>
                  </a:outerShdw>
                </a:effectLst>
                <a:latin typeface="+mn-lt"/>
              </a:rPr>
            </a:br>
            <a:r>
              <a:rPr lang="en-US" sz="7200" b="1" i="1" dirty="0">
                <a:ln w="3175">
                  <a:solidFill>
                    <a:schemeClr val="tx1"/>
                  </a:solidFill>
                </a:ln>
                <a:solidFill>
                  <a:schemeClr val="bg1"/>
                </a:solidFill>
                <a:effectLst>
                  <a:outerShdw blurRad="50800" dist="38100" dir="2700000" algn="tl" rotWithShape="0">
                    <a:prstClr val="black">
                      <a:alpha val="40000"/>
                    </a:prstClr>
                  </a:outerShdw>
                </a:effectLst>
                <a:latin typeface="+mn-lt"/>
              </a:rPr>
              <a:t>the Lord’s Church</a:t>
            </a:r>
          </a:p>
        </p:txBody>
      </p:sp>
      <p:sp>
        <p:nvSpPr>
          <p:cNvPr id="3" name="Subtitle 2">
            <a:extLst>
              <a:ext uri="{FF2B5EF4-FFF2-40B4-BE49-F238E27FC236}">
                <a16:creationId xmlns:a16="http://schemas.microsoft.com/office/drawing/2014/main" id="{C1957305-9C91-43D1-8E3C-A8E5A8AA75BB}"/>
              </a:ext>
            </a:extLst>
          </p:cNvPr>
          <p:cNvSpPr>
            <a:spLocks noGrp="1"/>
          </p:cNvSpPr>
          <p:nvPr>
            <p:ph type="subTitle" idx="1"/>
          </p:nvPr>
        </p:nvSpPr>
        <p:spPr>
          <a:xfrm>
            <a:off x="685800" y="342000"/>
            <a:ext cx="7772400" cy="691666"/>
          </a:xfrm>
        </p:spPr>
        <p:txBody>
          <a:bodyPr>
            <a:normAutofit/>
          </a:bodyPr>
          <a:lstStyle/>
          <a:p>
            <a:r>
              <a:rPr lang="en-US" sz="3600" b="1" dirty="0">
                <a:ln w="3175">
                  <a:solidFill>
                    <a:schemeClr val="tx1"/>
                  </a:solidFill>
                </a:ln>
                <a:solidFill>
                  <a:schemeClr val="bg1"/>
                </a:solidFill>
              </a:rPr>
              <a:t>Special Sermon Series</a:t>
            </a:r>
          </a:p>
        </p:txBody>
      </p:sp>
      <p:pic>
        <p:nvPicPr>
          <p:cNvPr id="1026" name="Picture 2" descr="our building">
            <a:extLst>
              <a:ext uri="{FF2B5EF4-FFF2-40B4-BE49-F238E27FC236}">
                <a16:creationId xmlns:a16="http://schemas.microsoft.com/office/drawing/2014/main" id="{AFC39FEB-2D7A-434B-84A7-D239F47A4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70" y="4432853"/>
            <a:ext cx="8905461" cy="2226365"/>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01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BF23-D2B7-43FE-B458-951DF076E344}"/>
              </a:ext>
            </a:extLst>
          </p:cNvPr>
          <p:cNvSpPr>
            <a:spLocks noGrp="1"/>
          </p:cNvSpPr>
          <p:nvPr>
            <p:ph type="ctrTitle"/>
          </p:nvPr>
        </p:nvSpPr>
        <p:spPr>
          <a:xfrm>
            <a:off x="685800" y="609599"/>
            <a:ext cx="7772400" cy="2105233"/>
          </a:xfrm>
        </p:spPr>
        <p:txBody>
          <a:bodyPr>
            <a:normAutofit/>
          </a:bodyPr>
          <a:lstStyle/>
          <a:p>
            <a:r>
              <a:rPr lang="en-US" sz="7200" b="1" i="1" dirty="0">
                <a:ln w="3175">
                  <a:solidFill>
                    <a:schemeClr val="tx1"/>
                  </a:solidFill>
                </a:ln>
                <a:solidFill>
                  <a:schemeClr val="bg1"/>
                </a:solidFill>
                <a:effectLst>
                  <a:outerShdw blurRad="50800" dist="38100" dir="2700000" algn="tl" rotWithShape="0">
                    <a:prstClr val="black">
                      <a:alpha val="40000"/>
                    </a:prstClr>
                  </a:outerShdw>
                </a:effectLst>
                <a:latin typeface="+mn-lt"/>
              </a:rPr>
              <a:t>Thankful for </a:t>
            </a:r>
            <a:br>
              <a:rPr lang="en-US" sz="7200" b="1" i="1" dirty="0">
                <a:ln w="3175">
                  <a:solidFill>
                    <a:schemeClr val="tx1"/>
                  </a:solidFill>
                </a:ln>
                <a:solidFill>
                  <a:schemeClr val="bg1"/>
                </a:solidFill>
                <a:effectLst>
                  <a:outerShdw blurRad="50800" dist="38100" dir="2700000" algn="tl" rotWithShape="0">
                    <a:prstClr val="black">
                      <a:alpha val="40000"/>
                    </a:prstClr>
                  </a:outerShdw>
                </a:effectLst>
                <a:latin typeface="+mn-lt"/>
              </a:rPr>
            </a:br>
            <a:r>
              <a:rPr lang="en-US" sz="7200" b="1" i="1" dirty="0">
                <a:ln w="3175">
                  <a:solidFill>
                    <a:schemeClr val="tx1"/>
                  </a:solidFill>
                </a:ln>
                <a:solidFill>
                  <a:schemeClr val="bg1"/>
                </a:solidFill>
                <a:effectLst>
                  <a:outerShdw blurRad="50800" dist="38100" dir="2700000" algn="tl" rotWithShape="0">
                    <a:prstClr val="black">
                      <a:alpha val="40000"/>
                    </a:prstClr>
                  </a:outerShdw>
                </a:effectLst>
                <a:latin typeface="+mn-lt"/>
              </a:rPr>
              <a:t>the Local Church</a:t>
            </a:r>
          </a:p>
        </p:txBody>
      </p:sp>
      <p:pic>
        <p:nvPicPr>
          <p:cNvPr id="1026" name="Picture 2" descr="our building">
            <a:extLst>
              <a:ext uri="{FF2B5EF4-FFF2-40B4-BE49-F238E27FC236}">
                <a16:creationId xmlns:a16="http://schemas.microsoft.com/office/drawing/2014/main" id="{AFC39FEB-2D7A-434B-84A7-D239F47A4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69" y="4432853"/>
            <a:ext cx="8905461" cy="2226365"/>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42E0CFED-93A6-4484-A950-B958C63BB993}"/>
              </a:ext>
            </a:extLst>
          </p:cNvPr>
          <p:cNvSpPr>
            <a:spLocks noGrp="1"/>
          </p:cNvSpPr>
          <p:nvPr>
            <p:ph type="subTitle" idx="1"/>
          </p:nvPr>
        </p:nvSpPr>
        <p:spPr>
          <a:xfrm>
            <a:off x="1143000" y="3124959"/>
            <a:ext cx="6858000" cy="916954"/>
          </a:xfrm>
        </p:spPr>
        <p:txBody>
          <a:bodyPr>
            <a:normAutofit/>
          </a:bodyPr>
          <a:lstStyle/>
          <a:p>
            <a:r>
              <a:rPr lang="en-US" sz="3200" b="1" dirty="0">
                <a:solidFill>
                  <a:schemeClr val="bg1"/>
                </a:solidFill>
              </a:rPr>
              <a:t>First Timothy 3:14-15</a:t>
            </a:r>
          </a:p>
        </p:txBody>
      </p:sp>
    </p:spTree>
    <p:extLst>
      <p:ext uri="{BB962C8B-B14F-4D97-AF65-F5344CB8AC3E}">
        <p14:creationId xmlns:p14="http://schemas.microsoft.com/office/powerpoint/2010/main" val="6282976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415A-6207-4FCB-90CE-DAB04C4B7FF6}"/>
              </a:ext>
            </a:extLst>
          </p:cNvPr>
          <p:cNvSpPr>
            <a:spLocks noGrp="1"/>
          </p:cNvSpPr>
          <p:nvPr>
            <p:ph type="title"/>
          </p:nvPr>
        </p:nvSpPr>
        <p:spPr/>
        <p:txBody>
          <a:bodyPr/>
          <a:lstStyle/>
          <a:p>
            <a:pPr algn="ctr"/>
            <a:r>
              <a:rPr lang="en-US" b="1" dirty="0">
                <a:latin typeface="+mn-lt"/>
              </a:rPr>
              <a:t>The Church</a:t>
            </a:r>
          </a:p>
        </p:txBody>
      </p:sp>
    </p:spTree>
    <p:extLst>
      <p:ext uri="{BB962C8B-B14F-4D97-AF65-F5344CB8AC3E}">
        <p14:creationId xmlns:p14="http://schemas.microsoft.com/office/powerpoint/2010/main" val="132489677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415A-6207-4FCB-90CE-DAB04C4B7FF6}"/>
              </a:ext>
            </a:extLst>
          </p:cNvPr>
          <p:cNvSpPr>
            <a:spLocks noGrp="1"/>
          </p:cNvSpPr>
          <p:nvPr>
            <p:ph type="title"/>
          </p:nvPr>
        </p:nvSpPr>
        <p:spPr/>
        <p:txBody>
          <a:bodyPr/>
          <a:lstStyle/>
          <a:p>
            <a:pPr algn="ctr"/>
            <a:r>
              <a:rPr lang="en-US" b="1" dirty="0">
                <a:latin typeface="+mn-lt"/>
              </a:rPr>
              <a:t>The Church</a:t>
            </a:r>
          </a:p>
        </p:txBody>
      </p:sp>
      <p:sp>
        <p:nvSpPr>
          <p:cNvPr id="3" name="Content Placeholder 2">
            <a:extLst>
              <a:ext uri="{FF2B5EF4-FFF2-40B4-BE49-F238E27FC236}">
                <a16:creationId xmlns:a16="http://schemas.microsoft.com/office/drawing/2014/main" id="{DBA29DD8-66F0-4BAF-AD0D-37692FDE1141}"/>
              </a:ext>
            </a:extLst>
          </p:cNvPr>
          <p:cNvSpPr>
            <a:spLocks noGrp="1"/>
          </p:cNvSpPr>
          <p:nvPr>
            <p:ph idx="1"/>
          </p:nvPr>
        </p:nvSpPr>
        <p:spPr>
          <a:xfrm>
            <a:off x="628650" y="1690688"/>
            <a:ext cx="3943350" cy="4802185"/>
          </a:xfrm>
        </p:spPr>
        <p:txBody>
          <a:bodyPr/>
          <a:lstStyle/>
          <a:p>
            <a:r>
              <a:rPr lang="en-US" sz="3200" b="1" dirty="0"/>
              <a:t>Universal Church </a:t>
            </a:r>
            <a:r>
              <a:rPr lang="en-US" b="1" dirty="0"/>
              <a:t>– </a:t>
            </a:r>
            <a:br>
              <a:rPr lang="en-US" b="1" dirty="0"/>
            </a:br>
            <a:r>
              <a:rPr lang="en-US" b="1" dirty="0"/>
              <a:t>all the saved joined together in the spiritual body of Christ. </a:t>
            </a:r>
          </a:p>
        </p:txBody>
      </p:sp>
      <p:pic>
        <p:nvPicPr>
          <p:cNvPr id="5" name="Picture 2" descr="Man, planet, happy, on top of the world, globe, earth icon">
            <a:extLst>
              <a:ext uri="{FF2B5EF4-FFF2-40B4-BE49-F238E27FC236}">
                <a16:creationId xmlns:a16="http://schemas.microsoft.com/office/drawing/2014/main" id="{F658C344-F8DC-479D-A209-065F48785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478" y="1252504"/>
            <a:ext cx="2551872" cy="255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16555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415A-6207-4FCB-90CE-DAB04C4B7FF6}"/>
              </a:ext>
            </a:extLst>
          </p:cNvPr>
          <p:cNvSpPr>
            <a:spLocks noGrp="1"/>
          </p:cNvSpPr>
          <p:nvPr>
            <p:ph type="title"/>
          </p:nvPr>
        </p:nvSpPr>
        <p:spPr/>
        <p:txBody>
          <a:bodyPr/>
          <a:lstStyle/>
          <a:p>
            <a:pPr algn="ctr"/>
            <a:r>
              <a:rPr lang="en-US" b="1" dirty="0">
                <a:latin typeface="+mn-lt"/>
              </a:rPr>
              <a:t>The Church</a:t>
            </a:r>
          </a:p>
        </p:txBody>
      </p:sp>
      <p:sp>
        <p:nvSpPr>
          <p:cNvPr id="3" name="Content Placeholder 2">
            <a:extLst>
              <a:ext uri="{FF2B5EF4-FFF2-40B4-BE49-F238E27FC236}">
                <a16:creationId xmlns:a16="http://schemas.microsoft.com/office/drawing/2014/main" id="{DBA29DD8-66F0-4BAF-AD0D-37692FDE1141}"/>
              </a:ext>
            </a:extLst>
          </p:cNvPr>
          <p:cNvSpPr>
            <a:spLocks noGrp="1"/>
          </p:cNvSpPr>
          <p:nvPr>
            <p:ph idx="1"/>
          </p:nvPr>
        </p:nvSpPr>
        <p:spPr>
          <a:xfrm>
            <a:off x="628650" y="1690688"/>
            <a:ext cx="3943350" cy="4802185"/>
          </a:xfrm>
        </p:spPr>
        <p:txBody>
          <a:bodyPr/>
          <a:lstStyle/>
          <a:p>
            <a:r>
              <a:rPr lang="en-US" sz="3200" b="1" dirty="0"/>
              <a:t>Universal Church </a:t>
            </a:r>
            <a:r>
              <a:rPr lang="en-US" b="1" dirty="0"/>
              <a:t>– </a:t>
            </a:r>
            <a:br>
              <a:rPr lang="en-US" b="1" dirty="0"/>
            </a:br>
            <a:r>
              <a:rPr lang="en-US" b="1" dirty="0"/>
              <a:t>all the saved joined together in the spiritual body of Christ. </a:t>
            </a:r>
          </a:p>
          <a:p>
            <a:endParaRPr lang="en-US" b="1" dirty="0"/>
          </a:p>
          <a:p>
            <a:r>
              <a:rPr lang="en-US" sz="3200" b="1" dirty="0"/>
              <a:t>Local Church </a:t>
            </a:r>
            <a:r>
              <a:rPr lang="en-US" b="1" dirty="0"/>
              <a:t>– </a:t>
            </a:r>
            <a:br>
              <a:rPr lang="en-US" b="1" dirty="0"/>
            </a:br>
            <a:r>
              <a:rPr lang="en-US" b="1" dirty="0"/>
              <a:t>all the saved in a physical location who have joined themselves to work and worship together. </a:t>
            </a:r>
          </a:p>
        </p:txBody>
      </p:sp>
      <p:pic>
        <p:nvPicPr>
          <p:cNvPr id="5" name="Picture 2" descr="Man, planet, happy, on top of the world, globe, earth icon">
            <a:extLst>
              <a:ext uri="{FF2B5EF4-FFF2-40B4-BE49-F238E27FC236}">
                <a16:creationId xmlns:a16="http://schemas.microsoft.com/office/drawing/2014/main" id="{F658C344-F8DC-479D-A209-065F48785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478" y="1252504"/>
            <a:ext cx="2551872" cy="25518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per world map with location icons map icon Vector Image">
            <a:extLst>
              <a:ext uri="{FF2B5EF4-FFF2-40B4-BE49-F238E27FC236}">
                <a16:creationId xmlns:a16="http://schemas.microsoft.com/office/drawing/2014/main" id="{771E4B07-9ADF-4203-80AF-A719F3BE2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43" t="17391" r="6587" b="29082"/>
          <a:stretch/>
        </p:blipFill>
        <p:spPr bwMode="auto">
          <a:xfrm>
            <a:off x="4916556" y="3972512"/>
            <a:ext cx="3737112" cy="245303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20621"/>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363C-5D55-45DE-B1B8-81A5ED5CC70C}"/>
              </a:ext>
            </a:extLst>
          </p:cNvPr>
          <p:cNvSpPr>
            <a:spLocks noGrp="1"/>
          </p:cNvSpPr>
          <p:nvPr>
            <p:ph type="title"/>
          </p:nvPr>
        </p:nvSpPr>
        <p:spPr/>
        <p:txBody>
          <a:bodyPr/>
          <a:lstStyle/>
          <a:p>
            <a:pPr algn="ctr"/>
            <a:r>
              <a:rPr lang="en-US" b="1" dirty="0">
                <a:latin typeface="+mn-lt"/>
              </a:rPr>
              <a:t>1. A Place to Be Safe</a:t>
            </a:r>
          </a:p>
        </p:txBody>
      </p:sp>
      <p:sp>
        <p:nvSpPr>
          <p:cNvPr id="3" name="Content Placeholder 2">
            <a:extLst>
              <a:ext uri="{FF2B5EF4-FFF2-40B4-BE49-F238E27FC236}">
                <a16:creationId xmlns:a16="http://schemas.microsoft.com/office/drawing/2014/main" id="{1EEB0884-D7AB-41B1-A134-1839D874B181}"/>
              </a:ext>
            </a:extLst>
          </p:cNvPr>
          <p:cNvSpPr>
            <a:spLocks noGrp="1"/>
          </p:cNvSpPr>
          <p:nvPr>
            <p:ph idx="1"/>
          </p:nvPr>
        </p:nvSpPr>
        <p:spPr/>
        <p:txBody>
          <a:bodyPr/>
          <a:lstStyle/>
          <a:p>
            <a:endParaRPr lang="en-US" dirty="0"/>
          </a:p>
        </p:txBody>
      </p:sp>
      <p:pic>
        <p:nvPicPr>
          <p:cNvPr id="1026" name="Picture 2" descr="Paul's 1st Missionary Journey- Lystra – Mission Bible Class">
            <a:extLst>
              <a:ext uri="{FF2B5EF4-FFF2-40B4-BE49-F238E27FC236}">
                <a16:creationId xmlns:a16="http://schemas.microsoft.com/office/drawing/2014/main" id="{197E4006-CAC7-4CD1-B1A8-75E0FA0408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8" t="9930" r="3913" b="678"/>
          <a:stretch/>
        </p:blipFill>
        <p:spPr bwMode="auto">
          <a:xfrm>
            <a:off x="954158" y="1441317"/>
            <a:ext cx="7234918" cy="523777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88471A0-9CA5-4E4E-B695-DCF7BD05E70C}"/>
              </a:ext>
            </a:extLst>
          </p:cNvPr>
          <p:cNvSpPr/>
          <p:nvPr/>
        </p:nvSpPr>
        <p:spPr>
          <a:xfrm>
            <a:off x="5989983" y="4412979"/>
            <a:ext cx="2531163" cy="848139"/>
          </a:xfrm>
          <a:prstGeom prst="roundRect">
            <a:avLst/>
          </a:prstGeom>
          <a:solidFill>
            <a:srgbClr val="FFFF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8D1F4A2-303A-457F-B0CD-323C7734060A}"/>
              </a:ext>
            </a:extLst>
          </p:cNvPr>
          <p:cNvSpPr txBox="1"/>
          <p:nvPr/>
        </p:nvSpPr>
        <p:spPr>
          <a:xfrm>
            <a:off x="6149011" y="4598510"/>
            <a:ext cx="220731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Acts 14:21-23</a:t>
            </a:r>
          </a:p>
        </p:txBody>
      </p:sp>
    </p:spTree>
    <p:extLst>
      <p:ext uri="{BB962C8B-B14F-4D97-AF65-F5344CB8AC3E}">
        <p14:creationId xmlns:p14="http://schemas.microsoft.com/office/powerpoint/2010/main" val="1151241528"/>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363C-5D55-45DE-B1B8-81A5ED5CC70C}"/>
              </a:ext>
            </a:extLst>
          </p:cNvPr>
          <p:cNvSpPr>
            <a:spLocks noGrp="1"/>
          </p:cNvSpPr>
          <p:nvPr>
            <p:ph type="title"/>
          </p:nvPr>
        </p:nvSpPr>
        <p:spPr/>
        <p:txBody>
          <a:bodyPr/>
          <a:lstStyle/>
          <a:p>
            <a:pPr algn="ctr"/>
            <a:r>
              <a:rPr lang="en-US" b="1" dirty="0">
                <a:latin typeface="+mn-lt"/>
              </a:rPr>
              <a:t>1. A Place to Be Safe</a:t>
            </a:r>
          </a:p>
        </p:txBody>
      </p:sp>
      <p:sp>
        <p:nvSpPr>
          <p:cNvPr id="3" name="Content Placeholder 2">
            <a:extLst>
              <a:ext uri="{FF2B5EF4-FFF2-40B4-BE49-F238E27FC236}">
                <a16:creationId xmlns:a16="http://schemas.microsoft.com/office/drawing/2014/main" id="{1EEB0884-D7AB-41B1-A134-1839D874B181}"/>
              </a:ext>
            </a:extLst>
          </p:cNvPr>
          <p:cNvSpPr>
            <a:spLocks noGrp="1"/>
          </p:cNvSpPr>
          <p:nvPr>
            <p:ph idx="1"/>
          </p:nvPr>
        </p:nvSpPr>
        <p:spPr/>
        <p:txBody>
          <a:bodyPr/>
          <a:lstStyle/>
          <a:p>
            <a:r>
              <a:rPr lang="en-US" b="1" dirty="0"/>
              <a:t>Autonomous – “functioning independently without control by others” </a:t>
            </a:r>
            <a:r>
              <a:rPr lang="en-US" sz="2400" b="1" dirty="0"/>
              <a:t>(Webster’s). </a:t>
            </a:r>
          </a:p>
          <a:p>
            <a:endParaRPr lang="en-US" sz="800" b="1" dirty="0"/>
          </a:p>
          <a:p>
            <a:r>
              <a:rPr lang="en-US" b="1" dirty="0"/>
              <a:t>Elders oversee the local church (1 Pet. 5:2). </a:t>
            </a:r>
          </a:p>
          <a:p>
            <a:r>
              <a:rPr lang="en-US" b="1" dirty="0"/>
              <a:t>Their authority is limited to the local church of which they are members.  </a:t>
            </a:r>
          </a:p>
          <a:p>
            <a:endParaRPr lang="en-US" sz="800" b="1" dirty="0"/>
          </a:p>
          <a:p>
            <a:r>
              <a:rPr lang="en-US" b="1" dirty="0"/>
              <a:t>This arrangement allows each congregation to take care of its needs and protects them from apostasy (Rev. 2-3). </a:t>
            </a:r>
          </a:p>
        </p:txBody>
      </p:sp>
    </p:spTree>
    <p:extLst>
      <p:ext uri="{BB962C8B-B14F-4D97-AF65-F5344CB8AC3E}">
        <p14:creationId xmlns:p14="http://schemas.microsoft.com/office/powerpoint/2010/main" val="14820787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363C-5D55-45DE-B1B8-81A5ED5CC70C}"/>
              </a:ext>
            </a:extLst>
          </p:cNvPr>
          <p:cNvSpPr>
            <a:spLocks noGrp="1"/>
          </p:cNvSpPr>
          <p:nvPr>
            <p:ph type="title"/>
          </p:nvPr>
        </p:nvSpPr>
        <p:spPr/>
        <p:txBody>
          <a:bodyPr/>
          <a:lstStyle/>
          <a:p>
            <a:pPr algn="ctr"/>
            <a:r>
              <a:rPr lang="en-US" b="1" dirty="0">
                <a:latin typeface="+mn-lt"/>
              </a:rPr>
              <a:t>2. A Place to Belong</a:t>
            </a:r>
          </a:p>
        </p:txBody>
      </p:sp>
      <p:sp>
        <p:nvSpPr>
          <p:cNvPr id="3" name="Content Placeholder 2">
            <a:extLst>
              <a:ext uri="{FF2B5EF4-FFF2-40B4-BE49-F238E27FC236}">
                <a16:creationId xmlns:a16="http://schemas.microsoft.com/office/drawing/2014/main" id="{1EEB0884-D7AB-41B1-A134-1839D874B181}"/>
              </a:ext>
            </a:extLst>
          </p:cNvPr>
          <p:cNvSpPr>
            <a:spLocks noGrp="1"/>
          </p:cNvSpPr>
          <p:nvPr>
            <p:ph idx="1"/>
          </p:nvPr>
        </p:nvSpPr>
        <p:spPr/>
        <p:txBody>
          <a:bodyPr>
            <a:normAutofit/>
          </a:bodyPr>
          <a:lstStyle/>
          <a:p>
            <a:pPr marL="0" indent="0">
              <a:buNone/>
            </a:pPr>
            <a:r>
              <a:rPr lang="en-US" b="1" dirty="0"/>
              <a:t>   “And when Saul had come to Jerusalem, he tried to </a:t>
            </a:r>
            <a:r>
              <a:rPr lang="en-US" b="1" u="sng" dirty="0"/>
              <a:t>join the disciples</a:t>
            </a:r>
            <a:r>
              <a:rPr lang="en-US" b="1" dirty="0"/>
              <a:t>; but they were all afraid of him, and did not believe that he was a disciple” </a:t>
            </a:r>
            <a:r>
              <a:rPr lang="en-US" sz="2000" b="1" dirty="0"/>
              <a:t>(Acts 9:26).</a:t>
            </a:r>
          </a:p>
          <a:p>
            <a:endParaRPr lang="en-US" sz="800" b="1" dirty="0"/>
          </a:p>
          <a:p>
            <a:pPr lvl="1"/>
            <a:r>
              <a:rPr lang="en-US" sz="2800" b="1" dirty="0"/>
              <a:t>A sense of community - </a:t>
            </a:r>
            <a:r>
              <a:rPr lang="en-US" sz="2800" b="1" dirty="0">
                <a:solidFill>
                  <a:srgbClr val="002060"/>
                </a:solidFill>
              </a:rPr>
              <a:t>Acts 2:44-47; 4:32</a:t>
            </a:r>
          </a:p>
          <a:p>
            <a:pPr lvl="1"/>
            <a:r>
              <a:rPr lang="en-US" sz="2800" b="1" dirty="0"/>
              <a:t>A sense of family - </a:t>
            </a:r>
            <a:r>
              <a:rPr lang="en-US" sz="2800" b="1" dirty="0">
                <a:solidFill>
                  <a:srgbClr val="002060"/>
                </a:solidFill>
              </a:rPr>
              <a:t>1 Tim. 3:15; 5:1-2</a:t>
            </a:r>
          </a:p>
          <a:p>
            <a:pPr lvl="1"/>
            <a:r>
              <a:rPr lang="en-US" sz="2800" b="1" dirty="0"/>
              <a:t>A support system - </a:t>
            </a:r>
            <a:r>
              <a:rPr lang="en-US" sz="2800" b="1" dirty="0">
                <a:solidFill>
                  <a:srgbClr val="002060"/>
                </a:solidFill>
              </a:rPr>
              <a:t>1 Cor. 12:25-27; Gal. 6:2</a:t>
            </a:r>
          </a:p>
        </p:txBody>
      </p:sp>
    </p:spTree>
    <p:extLst>
      <p:ext uri="{BB962C8B-B14F-4D97-AF65-F5344CB8AC3E}">
        <p14:creationId xmlns:p14="http://schemas.microsoft.com/office/powerpoint/2010/main" val="394312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524</Words>
  <Application>Microsoft Office PowerPoint</Application>
  <PresentationFormat>On-screen Show (4:3)</PresentationFormat>
  <Paragraphs>52</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3_Office Theme</vt:lpstr>
      <vt:lpstr>4_Office Theme</vt:lpstr>
      <vt:lpstr>PowerPoint Presentation</vt:lpstr>
      <vt:lpstr>Thankful for  the Lord’s Church</vt:lpstr>
      <vt:lpstr>Thankful for  the Local Church</vt:lpstr>
      <vt:lpstr>The Church</vt:lpstr>
      <vt:lpstr>The Church</vt:lpstr>
      <vt:lpstr>The Church</vt:lpstr>
      <vt:lpstr>1. A Place to Be Safe</vt:lpstr>
      <vt:lpstr>1. A Place to Be Safe</vt:lpstr>
      <vt:lpstr>2. A Place to Belong</vt:lpstr>
      <vt:lpstr>3. A Place to Serve and Grow</vt:lpstr>
      <vt:lpstr>3. A Place to Serve and Grow</vt:lpstr>
      <vt:lpstr>4. A Place to Worship God</vt:lpstr>
      <vt:lpstr>4. A Place to Worship God</vt:lpstr>
      <vt:lpstr>The Local Church is a Place Where…</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22</cp:revision>
  <dcterms:created xsi:type="dcterms:W3CDTF">2008-03-16T18:22:36Z</dcterms:created>
  <dcterms:modified xsi:type="dcterms:W3CDTF">2020-11-02T15:30:21Z</dcterms:modified>
</cp:coreProperties>
</file>