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688" r:id="rId2"/>
  </p:sldMasterIdLst>
  <p:notesMasterIdLst>
    <p:notesMasterId r:id="rId13"/>
  </p:notesMasterIdLst>
  <p:sldIdLst>
    <p:sldId id="532" r:id="rId3"/>
    <p:sldId id="533" r:id="rId4"/>
    <p:sldId id="534" r:id="rId5"/>
    <p:sldId id="535" r:id="rId6"/>
    <p:sldId id="260" r:id="rId7"/>
    <p:sldId id="536" r:id="rId8"/>
    <p:sldId id="537" r:id="rId9"/>
    <p:sldId id="538" r:id="rId10"/>
    <p:sldId id="266" r:id="rId11"/>
    <p:sldId id="53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293"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10/19/2020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3284514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2541818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2121122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2194036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5947108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38819698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554F9F-1439-443A-8D63-C91C09B92E98}" type="datetimeFigureOut">
              <a:rPr lang="en-US" smtClean="0"/>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790994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554F9F-1439-443A-8D63-C91C09B92E98}" type="datetimeFigureOut">
              <a:rPr lang="en-US" smtClean="0"/>
              <a:t>10/19/2020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4875987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554F9F-1439-443A-8D63-C91C09B92E98}" type="datetimeFigureOut">
              <a:rPr lang="en-US" smtClean="0"/>
              <a:t>10/19/2020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22289025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554F9F-1439-443A-8D63-C91C09B92E98}" type="datetimeFigureOut">
              <a:rPr lang="en-US" smtClean="0"/>
              <a:t>10/19/2020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3737011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554F9F-1439-443A-8D63-C91C09B92E98}" type="datetimeFigureOut">
              <a:rPr lang="en-US" smtClean="0"/>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44459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6279225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554F9F-1439-443A-8D63-C91C09B92E98}" type="datetimeFigureOut">
              <a:rPr lang="en-US" smtClean="0"/>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1962168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4372460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649040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554F9F-1439-443A-8D63-C91C09B92E98}" type="datetimeFigureOut">
              <a:rPr lang="en-US" smtClean="0"/>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2708965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554F9F-1439-443A-8D63-C91C09B92E98}" type="datetimeFigureOut">
              <a:rPr lang="en-US" smtClean="0"/>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3543536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554F9F-1439-443A-8D63-C91C09B92E98}" type="datetimeFigureOut">
              <a:rPr lang="en-US" smtClean="0"/>
              <a:t>10/19/2020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756077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554F9F-1439-443A-8D63-C91C09B92E98}" type="datetimeFigureOut">
              <a:rPr lang="en-US" smtClean="0"/>
              <a:t>10/19/2020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3948831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554F9F-1439-443A-8D63-C91C09B92E98}" type="datetimeFigureOut">
              <a:rPr lang="en-US" smtClean="0"/>
              <a:t>10/19/2020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3069552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554F9F-1439-443A-8D63-C91C09B92E98}" type="datetimeFigureOut">
              <a:rPr lang="en-US" smtClean="0"/>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364906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554F9F-1439-443A-8D63-C91C09B92E98}" type="datetimeFigureOut">
              <a:rPr lang="en-US" smtClean="0"/>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24EB4-8EF0-4687-B14A-A424BE4D5853}" type="slidenum">
              <a:rPr lang="en-US" smtClean="0"/>
              <a:t>‹#›</a:t>
            </a:fld>
            <a:endParaRPr lang="en-US"/>
          </a:p>
        </p:txBody>
      </p:sp>
    </p:spTree>
    <p:extLst>
      <p:ext uri="{BB962C8B-B14F-4D97-AF65-F5344CB8AC3E}">
        <p14:creationId xmlns:p14="http://schemas.microsoft.com/office/powerpoint/2010/main" val="4093230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554F9F-1439-443A-8D63-C91C09B92E98}" type="datetimeFigureOut">
              <a:rPr lang="en-US" smtClean="0"/>
              <a:t>10/19/2020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624EB4-8EF0-4687-B14A-A424BE4D5853}" type="slidenum">
              <a:rPr lang="en-US" smtClean="0"/>
              <a:t>‹#›</a:t>
            </a:fld>
            <a:endParaRPr lang="en-US"/>
          </a:p>
        </p:txBody>
      </p:sp>
    </p:spTree>
    <p:extLst>
      <p:ext uri="{BB962C8B-B14F-4D97-AF65-F5344CB8AC3E}">
        <p14:creationId xmlns:p14="http://schemas.microsoft.com/office/powerpoint/2010/main" val="3335537976"/>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554F9F-1439-443A-8D63-C91C09B92E98}" type="datetimeFigureOut">
              <a:rPr lang="en-US" smtClean="0"/>
              <a:t>10/19/2020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624EB4-8EF0-4687-B14A-A424BE4D5853}" type="slidenum">
              <a:rPr lang="en-US" smtClean="0"/>
              <a:t>‹#›</a:t>
            </a:fld>
            <a:endParaRPr lang="en-US"/>
          </a:p>
        </p:txBody>
      </p:sp>
    </p:spTree>
    <p:extLst>
      <p:ext uri="{BB962C8B-B14F-4D97-AF65-F5344CB8AC3E}">
        <p14:creationId xmlns:p14="http://schemas.microsoft.com/office/powerpoint/2010/main" val="376436478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1692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7227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Abstract White Cool Backgrounds Powerpoint White | Kertas dinding, Gambar,  Desain">
            <a:extLst>
              <a:ext uri="{FF2B5EF4-FFF2-40B4-BE49-F238E27FC236}">
                <a16:creationId xmlns:a16="http://schemas.microsoft.com/office/drawing/2014/main" id="{6B43748A-8E49-4947-A286-D6BDD0F1C4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71500"/>
            <a:ext cx="9144000" cy="5715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4B02AAC-207C-460E-A1F9-07523465BE9B}"/>
              </a:ext>
            </a:extLst>
          </p:cNvPr>
          <p:cNvSpPr>
            <a:spLocks noGrp="1"/>
          </p:cNvSpPr>
          <p:nvPr>
            <p:ph type="ctrTitle"/>
          </p:nvPr>
        </p:nvSpPr>
        <p:spPr>
          <a:xfrm>
            <a:off x="2098812" y="1144757"/>
            <a:ext cx="5025887" cy="2387600"/>
          </a:xfrm>
        </p:spPr>
        <p:txBody>
          <a:bodyPr>
            <a:noAutofit/>
          </a:bodyPr>
          <a:lstStyle/>
          <a:p>
            <a:r>
              <a:rPr lang="en-US" sz="5400" b="1" dirty="0">
                <a:solidFill>
                  <a:schemeClr val="bg1"/>
                </a:solidFill>
                <a:latin typeface="+mn-lt"/>
                <a:ea typeface="Cambria" panose="02040503050406030204" pitchFamily="18" charset="0"/>
              </a:rPr>
              <a:t>Fighting an Invisible Enemy</a:t>
            </a:r>
          </a:p>
        </p:txBody>
      </p:sp>
      <p:sp>
        <p:nvSpPr>
          <p:cNvPr id="3" name="Subtitle 2">
            <a:extLst>
              <a:ext uri="{FF2B5EF4-FFF2-40B4-BE49-F238E27FC236}">
                <a16:creationId xmlns:a16="http://schemas.microsoft.com/office/drawing/2014/main" id="{793372EF-F93B-4D97-9FCD-503DC576AC26}"/>
              </a:ext>
            </a:extLst>
          </p:cNvPr>
          <p:cNvSpPr>
            <a:spLocks noGrp="1"/>
          </p:cNvSpPr>
          <p:nvPr>
            <p:ph type="subTitle" idx="1"/>
          </p:nvPr>
        </p:nvSpPr>
        <p:spPr>
          <a:xfrm>
            <a:off x="1143000" y="3678129"/>
            <a:ext cx="6858000" cy="1655762"/>
          </a:xfrm>
        </p:spPr>
        <p:txBody>
          <a:bodyPr>
            <a:normAutofit/>
          </a:bodyPr>
          <a:lstStyle/>
          <a:p>
            <a:r>
              <a:rPr lang="en-US" sz="3600" b="1" dirty="0">
                <a:solidFill>
                  <a:schemeClr val="bg1"/>
                </a:solidFill>
              </a:rPr>
              <a:t>Ephesians 6:10-17</a:t>
            </a:r>
          </a:p>
        </p:txBody>
      </p:sp>
    </p:spTree>
    <p:extLst>
      <p:ext uri="{BB962C8B-B14F-4D97-AF65-F5344CB8AC3E}">
        <p14:creationId xmlns:p14="http://schemas.microsoft.com/office/powerpoint/2010/main" val="289080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sunset covered with dark clouds photo – Free Cloud Image on Unsplash">
            <a:extLst>
              <a:ext uri="{FF2B5EF4-FFF2-40B4-BE49-F238E27FC236}">
                <a16:creationId xmlns:a16="http://schemas.microsoft.com/office/drawing/2014/main" id="{DBA49623-8404-4F16-A8EC-4DAADF68BA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607"/>
            <a:ext cx="9144000" cy="609917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389E5FC-5E18-4070-9817-9AB38DB2BE98}"/>
              </a:ext>
            </a:extLst>
          </p:cNvPr>
          <p:cNvSpPr>
            <a:spLocks noGrp="1"/>
          </p:cNvSpPr>
          <p:nvPr>
            <p:ph type="title"/>
          </p:nvPr>
        </p:nvSpPr>
        <p:spPr/>
        <p:txBody>
          <a:bodyPr>
            <a:normAutofit fontScale="90000"/>
          </a:bodyPr>
          <a:lstStyle/>
          <a:p>
            <a:pPr algn="ctr"/>
            <a:r>
              <a:rPr lang="en-US" b="1" dirty="0">
                <a:latin typeface="+mn-lt"/>
              </a:rPr>
              <a:t>The Prince of the Power of the Air</a:t>
            </a:r>
            <a:br>
              <a:rPr lang="en-US" b="1" dirty="0">
                <a:latin typeface="+mn-lt"/>
              </a:rPr>
            </a:br>
            <a:r>
              <a:rPr lang="en-US" sz="4000" b="1" dirty="0">
                <a:latin typeface="+mn-lt"/>
              </a:rPr>
              <a:t>Ephesians 2:2</a:t>
            </a:r>
            <a:endParaRPr lang="en-US" b="1" dirty="0">
              <a:latin typeface="+mn-lt"/>
            </a:endParaRPr>
          </a:p>
        </p:txBody>
      </p:sp>
      <p:sp>
        <p:nvSpPr>
          <p:cNvPr id="3" name="Content Placeholder 2">
            <a:extLst>
              <a:ext uri="{FF2B5EF4-FFF2-40B4-BE49-F238E27FC236}">
                <a16:creationId xmlns:a16="http://schemas.microsoft.com/office/drawing/2014/main" id="{2E35246A-18D9-438A-9834-822354235939}"/>
              </a:ext>
            </a:extLst>
          </p:cNvPr>
          <p:cNvSpPr>
            <a:spLocks noGrp="1"/>
          </p:cNvSpPr>
          <p:nvPr>
            <p:ph idx="1"/>
          </p:nvPr>
        </p:nvSpPr>
        <p:spPr>
          <a:xfrm>
            <a:off x="628650" y="4555567"/>
            <a:ext cx="7886700" cy="2176532"/>
          </a:xfrm>
          <a:solidFill>
            <a:schemeClr val="bg1">
              <a:lumMod val="95000"/>
              <a:lumOff val="5000"/>
            </a:schemeClr>
          </a:solidFill>
        </p:spPr>
        <p:txBody>
          <a:bodyPr/>
          <a:lstStyle/>
          <a:p>
            <a:pPr marL="0" indent="0">
              <a:buNone/>
            </a:pPr>
            <a:r>
              <a:rPr lang="en-US" b="1" dirty="0"/>
              <a:t>“For we do not wrestle against flesh and blood, but against principalities, against powers, against the rulers of the darkness of this age, against spiritual hosts of wickedness in the heavenly places.” </a:t>
            </a:r>
          </a:p>
          <a:p>
            <a:pPr marL="0" indent="0">
              <a:buNone/>
            </a:pPr>
            <a:r>
              <a:rPr lang="en-US" b="1" dirty="0"/>
              <a:t>Ephesians 6:12</a:t>
            </a:r>
          </a:p>
        </p:txBody>
      </p:sp>
    </p:spTree>
    <p:extLst>
      <p:ext uri="{BB962C8B-B14F-4D97-AF65-F5344CB8AC3E}">
        <p14:creationId xmlns:p14="http://schemas.microsoft.com/office/powerpoint/2010/main" val="201139794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descr="Full Earth at night showing city lights centered on North America. -  StocktrekImages">
            <a:extLst>
              <a:ext uri="{FF2B5EF4-FFF2-40B4-BE49-F238E27FC236}">
                <a16:creationId xmlns:a16="http://schemas.microsoft.com/office/drawing/2014/main" id="{4FD05044-E63E-45AB-A9F3-498A5F4660A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997" t="2275" r="7898" b="4122"/>
          <a:stretch/>
        </p:blipFill>
        <p:spPr bwMode="auto">
          <a:xfrm>
            <a:off x="3776870" y="1703941"/>
            <a:ext cx="5215040" cy="435133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AE6B05B-8CD6-4779-B319-ECBCAA165A0D}"/>
              </a:ext>
            </a:extLst>
          </p:cNvPr>
          <p:cNvSpPr>
            <a:spLocks noGrp="1"/>
          </p:cNvSpPr>
          <p:nvPr>
            <p:ph type="title"/>
          </p:nvPr>
        </p:nvSpPr>
        <p:spPr>
          <a:xfrm>
            <a:off x="628650" y="365126"/>
            <a:ext cx="7886700" cy="1662457"/>
          </a:xfrm>
        </p:spPr>
        <p:txBody>
          <a:bodyPr/>
          <a:lstStyle/>
          <a:p>
            <a:pPr algn="ctr"/>
            <a:r>
              <a:rPr lang="en-US" b="1" dirty="0">
                <a:latin typeface="+mn-lt"/>
              </a:rPr>
              <a:t>The Ruler of This World</a:t>
            </a:r>
            <a:br>
              <a:rPr lang="en-US" b="1" dirty="0">
                <a:latin typeface="+mn-lt"/>
              </a:rPr>
            </a:br>
            <a:r>
              <a:rPr lang="en-US" sz="3600" b="1" dirty="0">
                <a:latin typeface="+mn-lt"/>
              </a:rPr>
              <a:t>John 14:30; 16:11</a:t>
            </a:r>
            <a:endParaRPr lang="en-US" b="1" dirty="0">
              <a:latin typeface="+mn-lt"/>
            </a:endParaRPr>
          </a:p>
        </p:txBody>
      </p:sp>
      <p:sp>
        <p:nvSpPr>
          <p:cNvPr id="3" name="Content Placeholder 2">
            <a:extLst>
              <a:ext uri="{FF2B5EF4-FFF2-40B4-BE49-F238E27FC236}">
                <a16:creationId xmlns:a16="http://schemas.microsoft.com/office/drawing/2014/main" id="{C3B80664-6D49-4CEF-88F9-8DE0C8547034}"/>
              </a:ext>
            </a:extLst>
          </p:cNvPr>
          <p:cNvSpPr>
            <a:spLocks noGrp="1"/>
          </p:cNvSpPr>
          <p:nvPr>
            <p:ph idx="1"/>
          </p:nvPr>
        </p:nvSpPr>
        <p:spPr>
          <a:xfrm>
            <a:off x="628650" y="2531165"/>
            <a:ext cx="2989193" cy="3645798"/>
          </a:xfrm>
        </p:spPr>
        <p:txBody>
          <a:bodyPr/>
          <a:lstStyle/>
          <a:p>
            <a:pPr marL="0" indent="0">
              <a:buNone/>
            </a:pPr>
            <a:r>
              <a:rPr lang="en-US" b="1" dirty="0"/>
              <a:t>“We know that we are of God, and the whole world lies under the sway of the wicked one.” </a:t>
            </a:r>
          </a:p>
          <a:p>
            <a:pPr marL="0" indent="0">
              <a:buNone/>
            </a:pPr>
            <a:r>
              <a:rPr lang="en-US" b="1" dirty="0"/>
              <a:t>1 John 5:19</a:t>
            </a:r>
          </a:p>
        </p:txBody>
      </p:sp>
    </p:spTree>
    <p:extLst>
      <p:ext uri="{BB962C8B-B14F-4D97-AF65-F5344CB8AC3E}">
        <p14:creationId xmlns:p14="http://schemas.microsoft.com/office/powerpoint/2010/main" val="3093646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E3B54-090F-4B1A-89D7-8E62863AAE5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DCAD09-B0EE-4204-AD58-46EF0B9EC093}"/>
              </a:ext>
            </a:extLst>
          </p:cNvPr>
          <p:cNvSpPr>
            <a:spLocks noGrp="1"/>
          </p:cNvSpPr>
          <p:nvPr>
            <p:ph idx="1"/>
          </p:nvPr>
        </p:nvSpPr>
        <p:spPr/>
        <p:txBody>
          <a:bodyPr/>
          <a:lstStyle/>
          <a:p>
            <a:endParaRPr lang="en-US"/>
          </a:p>
        </p:txBody>
      </p:sp>
      <p:pic>
        <p:nvPicPr>
          <p:cNvPr id="1026" name="Picture 2">
            <a:extLst>
              <a:ext uri="{FF2B5EF4-FFF2-40B4-BE49-F238E27FC236}">
                <a16:creationId xmlns:a16="http://schemas.microsoft.com/office/drawing/2014/main" id="{D6156B67-4B40-4AB9-9B9A-5A7A593CE0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36600"/>
            <a:ext cx="9144000" cy="5383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4300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Then another sign appeared in heaven: an enormous red dragon with seven  heads and ten horns and seven crowns on … | Criaturas mitológicas, Dragões,  Dragão vermelho">
            <a:extLst>
              <a:ext uri="{FF2B5EF4-FFF2-40B4-BE49-F238E27FC236}">
                <a16:creationId xmlns:a16="http://schemas.microsoft.com/office/drawing/2014/main" id="{76358D47-DFBD-4BAD-B9DB-BCD10AB02F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050"/>
          <a:stretch/>
        </p:blipFill>
        <p:spPr bwMode="auto">
          <a:xfrm>
            <a:off x="4354712" y="609601"/>
            <a:ext cx="4610316" cy="5764696"/>
          </a:xfrm>
          <a:prstGeom prst="rect">
            <a:avLst/>
          </a:prstGeom>
          <a:noFill/>
          <a:ln w="3175">
            <a:solidFill>
              <a:schemeClr val="tx1"/>
            </a:solidFill>
          </a:ln>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8B3493B3-7B52-44C6-B64D-0069B071E474}"/>
              </a:ext>
            </a:extLst>
          </p:cNvPr>
          <p:cNvSpPr>
            <a:spLocks noGrp="1"/>
          </p:cNvSpPr>
          <p:nvPr>
            <p:ph idx="1"/>
          </p:nvPr>
        </p:nvSpPr>
        <p:spPr>
          <a:xfrm>
            <a:off x="157578" y="149087"/>
            <a:ext cx="4096372" cy="6559826"/>
          </a:xfrm>
        </p:spPr>
        <p:txBody>
          <a:bodyPr/>
          <a:lstStyle/>
          <a:p>
            <a:pPr marL="0" indent="0">
              <a:buNone/>
            </a:pPr>
            <a:r>
              <a:rPr lang="en-US" b="1" dirty="0"/>
              <a:t> “And another sign appeared in heaven: behold, a great, fiery red dragon having seven heads and ten horns, and seven diadems on his heads...</a:t>
            </a:r>
          </a:p>
          <a:p>
            <a:pPr marL="0" indent="0">
              <a:buNone/>
            </a:pPr>
            <a:r>
              <a:rPr lang="en-US" b="1" dirty="0"/>
              <a:t>   So the great dragon was cast out, that serpent of old, called the Devil and Satan, who deceives the whole world; he was cast to the earth, and his angels were cast out with him.” </a:t>
            </a:r>
          </a:p>
          <a:p>
            <a:pPr marL="0" indent="0">
              <a:buNone/>
            </a:pPr>
            <a:r>
              <a:rPr lang="en-US" b="1" dirty="0"/>
              <a:t>Revelation 12:3, 9</a:t>
            </a:r>
          </a:p>
        </p:txBody>
      </p:sp>
    </p:spTree>
    <p:extLst>
      <p:ext uri="{BB962C8B-B14F-4D97-AF65-F5344CB8AC3E}">
        <p14:creationId xmlns:p14="http://schemas.microsoft.com/office/powerpoint/2010/main" val="3011151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Then another sign appeared in heaven: an enormous red dragon with seven  heads and ten horns and seven crowns on … | Criaturas mitológicas, Dragões,  Dragão vermelho">
            <a:extLst>
              <a:ext uri="{FF2B5EF4-FFF2-40B4-BE49-F238E27FC236}">
                <a16:creationId xmlns:a16="http://schemas.microsoft.com/office/drawing/2014/main" id="{76358D47-DFBD-4BAD-B9DB-BCD10AB02F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050"/>
          <a:stretch/>
        </p:blipFill>
        <p:spPr bwMode="auto">
          <a:xfrm>
            <a:off x="4354712" y="609601"/>
            <a:ext cx="4610316" cy="5764696"/>
          </a:xfrm>
          <a:prstGeom prst="rect">
            <a:avLst/>
          </a:prstGeom>
          <a:noFill/>
          <a:ln w="3175">
            <a:solidFill>
              <a:schemeClr val="tx1"/>
            </a:solidFill>
          </a:ln>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8B3493B3-7B52-44C6-B64D-0069B071E474}"/>
              </a:ext>
            </a:extLst>
          </p:cNvPr>
          <p:cNvSpPr>
            <a:spLocks noGrp="1"/>
          </p:cNvSpPr>
          <p:nvPr>
            <p:ph idx="1"/>
          </p:nvPr>
        </p:nvSpPr>
        <p:spPr>
          <a:xfrm>
            <a:off x="157578" y="149087"/>
            <a:ext cx="4096372" cy="6559826"/>
          </a:xfrm>
        </p:spPr>
        <p:txBody>
          <a:bodyPr>
            <a:normAutofit/>
          </a:bodyPr>
          <a:lstStyle/>
          <a:p>
            <a:pPr marL="0" indent="0">
              <a:buNone/>
            </a:pPr>
            <a:r>
              <a:rPr lang="en-US" b="1" dirty="0"/>
              <a:t> “Woe to the inhabitants of the earth and the sea! For the devil has come down to you, having great wrath, because he knows that he has a short time… </a:t>
            </a:r>
          </a:p>
          <a:p>
            <a:pPr marL="0" indent="0">
              <a:buNone/>
            </a:pPr>
            <a:r>
              <a:rPr lang="en-US" b="1" dirty="0"/>
              <a:t>   And the dragon was enraged with the woman, and he went to make war with the rest of her offspring, who keep the commandments of God and have the testimony of Jesus Christ.” </a:t>
            </a:r>
          </a:p>
          <a:p>
            <a:pPr marL="0" indent="0">
              <a:buNone/>
            </a:pPr>
            <a:r>
              <a:rPr lang="en-US" b="1" dirty="0"/>
              <a:t>Revelation 12:12, 17</a:t>
            </a:r>
          </a:p>
        </p:txBody>
      </p:sp>
    </p:spTree>
    <p:extLst>
      <p:ext uri="{BB962C8B-B14F-4D97-AF65-F5344CB8AC3E}">
        <p14:creationId xmlns:p14="http://schemas.microsoft.com/office/powerpoint/2010/main" val="436166674"/>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EF93A-E4F5-49A0-BE9D-C02B40B23494}"/>
              </a:ext>
            </a:extLst>
          </p:cNvPr>
          <p:cNvSpPr>
            <a:spLocks noGrp="1"/>
          </p:cNvSpPr>
          <p:nvPr>
            <p:ph type="title"/>
          </p:nvPr>
        </p:nvSpPr>
        <p:spPr>
          <a:xfrm>
            <a:off x="628650" y="365127"/>
            <a:ext cx="7886700" cy="1156006"/>
          </a:xfrm>
        </p:spPr>
        <p:txBody>
          <a:bodyPr/>
          <a:lstStyle/>
          <a:p>
            <a:pPr algn="ctr"/>
            <a:r>
              <a:rPr lang="en-US" b="1" dirty="0">
                <a:latin typeface="+mn-lt"/>
              </a:rPr>
              <a:t>How Our Enemy Operates</a:t>
            </a:r>
          </a:p>
        </p:txBody>
      </p:sp>
      <p:sp>
        <p:nvSpPr>
          <p:cNvPr id="3" name="Content Placeholder 2">
            <a:extLst>
              <a:ext uri="{FF2B5EF4-FFF2-40B4-BE49-F238E27FC236}">
                <a16:creationId xmlns:a16="http://schemas.microsoft.com/office/drawing/2014/main" id="{E605D22C-A6C0-4860-A5C6-C484A50699EE}"/>
              </a:ext>
            </a:extLst>
          </p:cNvPr>
          <p:cNvSpPr>
            <a:spLocks noGrp="1"/>
          </p:cNvSpPr>
          <p:nvPr>
            <p:ph idx="1"/>
          </p:nvPr>
        </p:nvSpPr>
        <p:spPr>
          <a:xfrm>
            <a:off x="628650" y="2003115"/>
            <a:ext cx="7886700" cy="4173847"/>
          </a:xfrm>
        </p:spPr>
        <p:txBody>
          <a:bodyPr>
            <a:normAutofit/>
          </a:bodyPr>
          <a:lstStyle/>
          <a:p>
            <a:r>
              <a:rPr lang="en-US" sz="3200" b="1" dirty="0"/>
              <a:t>Deception </a:t>
            </a:r>
            <a:r>
              <a:rPr lang="en-US" sz="3200" dirty="0"/>
              <a:t>-</a:t>
            </a:r>
            <a:r>
              <a:rPr lang="en-US" sz="3200" b="1" dirty="0"/>
              <a:t> </a:t>
            </a:r>
            <a:r>
              <a:rPr lang="en-US" sz="3200" dirty="0"/>
              <a:t>John 8:44</a:t>
            </a:r>
            <a:endParaRPr lang="en-US" sz="3200" b="1" dirty="0"/>
          </a:p>
          <a:p>
            <a:r>
              <a:rPr lang="en-US" sz="3200" b="1" dirty="0"/>
              <a:t>Doubt</a:t>
            </a:r>
            <a:r>
              <a:rPr lang="en-US" sz="3200" dirty="0"/>
              <a:t> - Genesis 3:1-5</a:t>
            </a:r>
            <a:endParaRPr lang="en-US" sz="3200" b="1" dirty="0"/>
          </a:p>
          <a:p>
            <a:r>
              <a:rPr lang="en-US" sz="3200" b="1" dirty="0"/>
              <a:t>Fear</a:t>
            </a:r>
            <a:r>
              <a:rPr lang="en-US" sz="3200" dirty="0"/>
              <a:t> - Numbers 13:26-14:10</a:t>
            </a:r>
            <a:endParaRPr lang="en-US" sz="3200" b="1" dirty="0"/>
          </a:p>
          <a:p>
            <a:r>
              <a:rPr lang="en-US" sz="3200" b="1" dirty="0"/>
              <a:t>Guilt</a:t>
            </a:r>
            <a:r>
              <a:rPr lang="en-US" sz="3200" dirty="0"/>
              <a:t> - Matthew 27:3-5</a:t>
            </a:r>
            <a:endParaRPr lang="en-US" sz="3200" b="1" dirty="0"/>
          </a:p>
          <a:p>
            <a:r>
              <a:rPr lang="en-US" sz="3200" b="1" dirty="0"/>
              <a:t>Lust and Pride</a:t>
            </a:r>
            <a:r>
              <a:rPr lang="en-US" sz="3200" dirty="0"/>
              <a:t> - 1 John 2:16</a:t>
            </a:r>
            <a:endParaRPr lang="en-US" sz="3200" b="1" dirty="0"/>
          </a:p>
        </p:txBody>
      </p:sp>
      <p:pic>
        <p:nvPicPr>
          <p:cNvPr id="7170" name="Picture 2" descr="X's and O's | Original Strength">
            <a:extLst>
              <a:ext uri="{FF2B5EF4-FFF2-40B4-BE49-F238E27FC236}">
                <a16:creationId xmlns:a16="http://schemas.microsoft.com/office/drawing/2014/main" id="{721AB428-46B4-480A-B118-B0B0DC30BB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5632175" y="2522229"/>
            <a:ext cx="3333750" cy="2295525"/>
          </a:xfrm>
          <a:prstGeom prst="rect">
            <a:avLst/>
          </a:prstGeom>
          <a:noFill/>
          <a:ln w="3175">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9240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8A64F-350F-4B07-9A66-0F4E0C9D2976}"/>
              </a:ext>
            </a:extLst>
          </p:cNvPr>
          <p:cNvSpPr>
            <a:spLocks noGrp="1"/>
          </p:cNvSpPr>
          <p:nvPr>
            <p:ph type="title"/>
          </p:nvPr>
        </p:nvSpPr>
        <p:spPr/>
        <p:txBody>
          <a:bodyPr/>
          <a:lstStyle/>
          <a:p>
            <a:pPr algn="ctr"/>
            <a:r>
              <a:rPr lang="en-US" b="1" dirty="0">
                <a:latin typeface="+mn-lt"/>
              </a:rPr>
              <a:t>How We Overcome Our </a:t>
            </a:r>
            <a:br>
              <a:rPr lang="en-US" b="1" dirty="0">
                <a:latin typeface="+mn-lt"/>
              </a:rPr>
            </a:br>
            <a:r>
              <a:rPr lang="en-US" b="1" dirty="0">
                <a:latin typeface="+mn-lt"/>
              </a:rPr>
              <a:t>Invisible Enemy</a:t>
            </a:r>
          </a:p>
        </p:txBody>
      </p:sp>
      <p:sp>
        <p:nvSpPr>
          <p:cNvPr id="3" name="Content Placeholder 2">
            <a:extLst>
              <a:ext uri="{FF2B5EF4-FFF2-40B4-BE49-F238E27FC236}">
                <a16:creationId xmlns:a16="http://schemas.microsoft.com/office/drawing/2014/main" id="{D7E52726-1304-4DB7-9C8E-FB5CDF1E1876}"/>
              </a:ext>
            </a:extLst>
          </p:cNvPr>
          <p:cNvSpPr>
            <a:spLocks noGrp="1"/>
          </p:cNvSpPr>
          <p:nvPr>
            <p:ph idx="1"/>
          </p:nvPr>
        </p:nvSpPr>
        <p:spPr>
          <a:xfrm>
            <a:off x="628650" y="2040835"/>
            <a:ext cx="7886700" cy="4136128"/>
          </a:xfrm>
        </p:spPr>
        <p:txBody>
          <a:bodyPr>
            <a:normAutofit/>
          </a:bodyPr>
          <a:lstStyle/>
          <a:p>
            <a:r>
              <a:rPr lang="en-US" sz="3200" b="1" dirty="0"/>
              <a:t>Acknowledge Him </a:t>
            </a:r>
            <a:r>
              <a:rPr lang="en-US" sz="3200" dirty="0"/>
              <a:t>- 1 Peter 5:8</a:t>
            </a:r>
          </a:p>
          <a:p>
            <a:r>
              <a:rPr lang="en-US" sz="3200" b="1" dirty="0"/>
              <a:t>Resist Him </a:t>
            </a:r>
            <a:r>
              <a:rPr lang="en-US" sz="3200" dirty="0"/>
              <a:t>- 1 Peter 5:9</a:t>
            </a:r>
          </a:p>
          <a:p>
            <a:r>
              <a:rPr lang="en-US" sz="3200" b="1" dirty="0"/>
              <a:t>Stand Firm Against Him</a:t>
            </a:r>
            <a:r>
              <a:rPr lang="en-US" sz="3200" dirty="0"/>
              <a:t> -</a:t>
            </a:r>
            <a:br>
              <a:rPr lang="en-US" sz="3200" dirty="0"/>
            </a:br>
            <a:r>
              <a:rPr lang="en-US" sz="3200" dirty="0"/>
              <a:t>Eph. 6:10-17</a:t>
            </a:r>
          </a:p>
        </p:txBody>
      </p:sp>
      <p:pic>
        <p:nvPicPr>
          <p:cNvPr id="8194" name="Picture 2" descr="Taking Up The Whole Armor of God &gt; Free Bible Study Guides">
            <a:extLst>
              <a:ext uri="{FF2B5EF4-FFF2-40B4-BE49-F238E27FC236}">
                <a16:creationId xmlns:a16="http://schemas.microsoft.com/office/drawing/2014/main" id="{DFA00D67-D07F-44FD-AC4F-FFC9D553D39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260"/>
          <a:stretch/>
        </p:blipFill>
        <p:spPr bwMode="auto">
          <a:xfrm>
            <a:off x="5605671" y="2687074"/>
            <a:ext cx="3060217" cy="38462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4574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301</Words>
  <Application>Microsoft Office PowerPoint</Application>
  <PresentationFormat>On-screen Show (4:3)</PresentationFormat>
  <Paragraphs>24</Paragraphs>
  <Slides>10</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Calibri</vt:lpstr>
      <vt:lpstr>Calibri Light</vt:lpstr>
      <vt:lpstr>3_Office Theme</vt:lpstr>
      <vt:lpstr>4_Office Theme</vt:lpstr>
      <vt:lpstr>PowerPoint Presentation</vt:lpstr>
      <vt:lpstr>Fighting an Invisible Enemy</vt:lpstr>
      <vt:lpstr>The Prince of the Power of the Air Ephesians 2:2</vt:lpstr>
      <vt:lpstr>The Ruler of This World John 14:30; 16:11</vt:lpstr>
      <vt:lpstr>PowerPoint Presentation</vt:lpstr>
      <vt:lpstr>PowerPoint Presentation</vt:lpstr>
      <vt:lpstr>PowerPoint Presentation</vt:lpstr>
      <vt:lpstr>How Our Enemy Operates</vt:lpstr>
      <vt:lpstr>How We Overcome Our  Invisible Enemy</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21</cp:revision>
  <dcterms:created xsi:type="dcterms:W3CDTF">2008-03-16T18:22:36Z</dcterms:created>
  <dcterms:modified xsi:type="dcterms:W3CDTF">2020-10-19T14:34:09Z</dcterms:modified>
</cp:coreProperties>
</file>