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88" r:id="rId2"/>
  </p:sldMasterIdLst>
  <p:notesMasterIdLst>
    <p:notesMasterId r:id="rId13"/>
  </p:notesMasterIdLst>
  <p:sldIdLst>
    <p:sldId id="256" r:id="rId3"/>
    <p:sldId id="430" r:id="rId4"/>
    <p:sldId id="431" r:id="rId5"/>
    <p:sldId id="432" r:id="rId6"/>
    <p:sldId id="433" r:id="rId7"/>
    <p:sldId id="434" r:id="rId8"/>
    <p:sldId id="435" r:id="rId9"/>
    <p:sldId id="436" r:id="rId10"/>
    <p:sldId id="437" r:id="rId11"/>
    <p:sldId id="260"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99" d="100"/>
          <a:sy n="99" d="100"/>
        </p:scale>
        <p:origin x="67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562"/>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8/24/2020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333526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4927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1248023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EACAE16-3D01-4436-BDE8-089A9387265F}" type="datetimeFigureOut">
              <a:rPr lang="en-US" smtClean="0"/>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FBE91A-A95C-4185-BD8D-943E45397390}" type="slidenum">
              <a:rPr lang="en-US" smtClean="0"/>
              <a:t>‹#›</a:t>
            </a:fld>
            <a:endParaRPr lang="en-US"/>
          </a:p>
        </p:txBody>
      </p:sp>
    </p:spTree>
    <p:extLst>
      <p:ext uri="{BB962C8B-B14F-4D97-AF65-F5344CB8AC3E}">
        <p14:creationId xmlns:p14="http://schemas.microsoft.com/office/powerpoint/2010/main" val="4968341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ACAE16-3D01-4436-BDE8-089A9387265F}" type="datetimeFigureOut">
              <a:rPr lang="en-US" smtClean="0"/>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FBE91A-A95C-4185-BD8D-943E45397390}" type="slidenum">
              <a:rPr lang="en-US" smtClean="0"/>
              <a:t>‹#›</a:t>
            </a:fld>
            <a:endParaRPr lang="en-US"/>
          </a:p>
        </p:txBody>
      </p:sp>
    </p:spTree>
    <p:extLst>
      <p:ext uri="{BB962C8B-B14F-4D97-AF65-F5344CB8AC3E}">
        <p14:creationId xmlns:p14="http://schemas.microsoft.com/office/powerpoint/2010/main" val="21303962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ACAE16-3D01-4436-BDE8-089A9387265F}" type="datetimeFigureOut">
              <a:rPr lang="en-US" smtClean="0"/>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FBE91A-A95C-4185-BD8D-943E45397390}" type="slidenum">
              <a:rPr lang="en-US" smtClean="0"/>
              <a:t>‹#›</a:t>
            </a:fld>
            <a:endParaRPr lang="en-US"/>
          </a:p>
        </p:txBody>
      </p:sp>
    </p:spTree>
    <p:extLst>
      <p:ext uri="{BB962C8B-B14F-4D97-AF65-F5344CB8AC3E}">
        <p14:creationId xmlns:p14="http://schemas.microsoft.com/office/powerpoint/2010/main" val="4125135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EACAE16-3D01-4436-BDE8-089A9387265F}" type="datetimeFigureOut">
              <a:rPr lang="en-US" smtClean="0"/>
              <a:t>8/24/2020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FBE91A-A95C-4185-BD8D-943E45397390}" type="slidenum">
              <a:rPr lang="en-US" smtClean="0"/>
              <a:t>‹#›</a:t>
            </a:fld>
            <a:endParaRPr lang="en-US"/>
          </a:p>
        </p:txBody>
      </p:sp>
    </p:spTree>
    <p:extLst>
      <p:ext uri="{BB962C8B-B14F-4D97-AF65-F5344CB8AC3E}">
        <p14:creationId xmlns:p14="http://schemas.microsoft.com/office/powerpoint/2010/main" val="23454859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EACAE16-3D01-4436-BDE8-089A9387265F}" type="datetimeFigureOut">
              <a:rPr lang="en-US" smtClean="0"/>
              <a:t>8/24/2020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FBE91A-A95C-4185-BD8D-943E45397390}" type="slidenum">
              <a:rPr lang="en-US" smtClean="0"/>
              <a:t>‹#›</a:t>
            </a:fld>
            <a:endParaRPr lang="en-US"/>
          </a:p>
        </p:txBody>
      </p:sp>
    </p:spTree>
    <p:extLst>
      <p:ext uri="{BB962C8B-B14F-4D97-AF65-F5344CB8AC3E}">
        <p14:creationId xmlns:p14="http://schemas.microsoft.com/office/powerpoint/2010/main" val="19463927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EACAE16-3D01-4436-BDE8-089A9387265F}" type="datetimeFigureOut">
              <a:rPr lang="en-US" smtClean="0"/>
              <a:t>8/24/2020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FBE91A-A95C-4185-BD8D-943E45397390}" type="slidenum">
              <a:rPr lang="en-US" smtClean="0"/>
              <a:t>‹#›</a:t>
            </a:fld>
            <a:endParaRPr lang="en-US"/>
          </a:p>
        </p:txBody>
      </p:sp>
    </p:spTree>
    <p:extLst>
      <p:ext uri="{BB962C8B-B14F-4D97-AF65-F5344CB8AC3E}">
        <p14:creationId xmlns:p14="http://schemas.microsoft.com/office/powerpoint/2010/main" val="15069115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ACAE16-3D01-4436-BDE8-089A9387265F}" type="datetimeFigureOut">
              <a:rPr lang="en-US" smtClean="0"/>
              <a:t>8/24/2020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FBE91A-A95C-4185-BD8D-943E45397390}" type="slidenum">
              <a:rPr lang="en-US" smtClean="0"/>
              <a:t>‹#›</a:t>
            </a:fld>
            <a:endParaRPr lang="en-US"/>
          </a:p>
        </p:txBody>
      </p:sp>
    </p:spTree>
    <p:extLst>
      <p:ext uri="{BB962C8B-B14F-4D97-AF65-F5344CB8AC3E}">
        <p14:creationId xmlns:p14="http://schemas.microsoft.com/office/powerpoint/2010/main" val="27277781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ACAE16-3D01-4436-BDE8-089A9387265F}" type="datetimeFigureOut">
              <a:rPr lang="en-US" smtClean="0"/>
              <a:t>8/24/2020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FBE91A-A95C-4185-BD8D-943E45397390}" type="slidenum">
              <a:rPr lang="en-US" smtClean="0"/>
              <a:t>‹#›</a:t>
            </a:fld>
            <a:endParaRPr lang="en-US"/>
          </a:p>
        </p:txBody>
      </p:sp>
    </p:spTree>
    <p:extLst>
      <p:ext uri="{BB962C8B-B14F-4D97-AF65-F5344CB8AC3E}">
        <p14:creationId xmlns:p14="http://schemas.microsoft.com/office/powerpoint/2010/main" val="1909163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3828813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ACAE16-3D01-4436-BDE8-089A9387265F}" type="datetimeFigureOut">
              <a:rPr lang="en-US" smtClean="0"/>
              <a:t>8/24/2020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FBE91A-A95C-4185-BD8D-943E45397390}" type="slidenum">
              <a:rPr lang="en-US" smtClean="0"/>
              <a:t>‹#›</a:t>
            </a:fld>
            <a:endParaRPr lang="en-US"/>
          </a:p>
        </p:txBody>
      </p:sp>
    </p:spTree>
    <p:extLst>
      <p:ext uri="{BB962C8B-B14F-4D97-AF65-F5344CB8AC3E}">
        <p14:creationId xmlns:p14="http://schemas.microsoft.com/office/powerpoint/2010/main" val="15109281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ACAE16-3D01-4436-BDE8-089A9387265F}" type="datetimeFigureOut">
              <a:rPr lang="en-US" smtClean="0"/>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FBE91A-A95C-4185-BD8D-943E45397390}" type="slidenum">
              <a:rPr lang="en-US" smtClean="0"/>
              <a:t>‹#›</a:t>
            </a:fld>
            <a:endParaRPr lang="en-US"/>
          </a:p>
        </p:txBody>
      </p:sp>
    </p:spTree>
    <p:extLst>
      <p:ext uri="{BB962C8B-B14F-4D97-AF65-F5344CB8AC3E}">
        <p14:creationId xmlns:p14="http://schemas.microsoft.com/office/powerpoint/2010/main" val="25307368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ACAE16-3D01-4436-BDE8-089A9387265F}" type="datetimeFigureOut">
              <a:rPr lang="en-US" smtClean="0"/>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FBE91A-A95C-4185-BD8D-943E45397390}" type="slidenum">
              <a:rPr lang="en-US" smtClean="0"/>
              <a:t>‹#›</a:t>
            </a:fld>
            <a:endParaRPr lang="en-US"/>
          </a:p>
        </p:txBody>
      </p:sp>
    </p:spTree>
    <p:extLst>
      <p:ext uri="{BB962C8B-B14F-4D97-AF65-F5344CB8AC3E}">
        <p14:creationId xmlns:p14="http://schemas.microsoft.com/office/powerpoint/2010/main" val="202198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163365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8/24/2020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66690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8/24/2020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169333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8/24/2020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34126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8/24/2020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74735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8/24/2020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9309115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8/24/2020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350990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8/24/2020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49746030"/>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ACAE16-3D01-4436-BDE8-089A9387265F}" type="datetimeFigureOut">
              <a:rPr lang="en-US" smtClean="0"/>
              <a:t>8/24/2020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FBE91A-A95C-4185-BD8D-943E45397390}" type="slidenum">
              <a:rPr lang="en-US" smtClean="0"/>
              <a:t>‹#›</a:t>
            </a:fld>
            <a:endParaRPr lang="en-US"/>
          </a:p>
        </p:txBody>
      </p:sp>
    </p:spTree>
    <p:extLst>
      <p:ext uri="{BB962C8B-B14F-4D97-AF65-F5344CB8AC3E}">
        <p14:creationId xmlns:p14="http://schemas.microsoft.com/office/powerpoint/2010/main" val="1528312597"/>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62939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5889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50" name="Picture 2" descr="Daniel 9: The 70-Year Prophecy of Jeremiah - Life, Hope &amp; Truth">
            <a:extLst>
              <a:ext uri="{FF2B5EF4-FFF2-40B4-BE49-F238E27FC236}">
                <a16:creationId xmlns:a16="http://schemas.microsoft.com/office/drawing/2014/main" id="{ABF4BFC3-7244-4143-B49D-BFB00A350244}"/>
              </a:ext>
            </a:extLst>
          </p:cNvPr>
          <p:cNvPicPr>
            <a:picLocks noChangeAspect="1" noChangeArrowheads="1"/>
          </p:cNvPicPr>
          <p:nvPr/>
        </p:nvPicPr>
        <p:blipFill rotWithShape="1">
          <a:blip r:embed="rId2">
            <a:alphaModFix amt="50000"/>
            <a:extLst>
              <a:ext uri="{28A0092B-C50C-407E-A947-70E740481C1C}">
                <a14:useLocalDpi xmlns:a14="http://schemas.microsoft.com/office/drawing/2010/main" val="0"/>
              </a:ext>
            </a:extLst>
          </a:blip>
          <a:srcRect l="21908" r="4426" b="1"/>
          <a:stretch/>
        </p:blipFill>
        <p:spPr bwMode="auto">
          <a:xfrm>
            <a:off x="20" y="1"/>
            <a:ext cx="9143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BD6A2D69-ED0A-4EF0-8ED7-A5E8C026A317}"/>
              </a:ext>
            </a:extLst>
          </p:cNvPr>
          <p:cNvSpPr>
            <a:spLocks noGrp="1"/>
          </p:cNvSpPr>
          <p:nvPr>
            <p:ph type="ctrTitle"/>
          </p:nvPr>
        </p:nvSpPr>
        <p:spPr>
          <a:xfrm>
            <a:off x="1143000" y="738050"/>
            <a:ext cx="6858000" cy="2900518"/>
          </a:xfrm>
        </p:spPr>
        <p:txBody>
          <a:bodyPr>
            <a:normAutofit/>
          </a:bodyPr>
          <a:lstStyle/>
          <a:p>
            <a:r>
              <a:rPr lang="en-US" b="1" dirty="0">
                <a:solidFill>
                  <a:srgbClr val="FFFFFF"/>
                </a:solidFill>
                <a:effectLst>
                  <a:outerShdw blurRad="50800" dist="38100" dir="2700000" algn="tl" rotWithShape="0">
                    <a:prstClr val="black">
                      <a:alpha val="40000"/>
                    </a:prstClr>
                  </a:outerShdw>
                </a:effectLst>
                <a:latin typeface="+mn-lt"/>
              </a:rPr>
              <a:t>“If Only You Had Paid Attention to My Commandments”</a:t>
            </a:r>
          </a:p>
        </p:txBody>
      </p:sp>
      <p:sp>
        <p:nvSpPr>
          <p:cNvPr id="3" name="Subtitle 2">
            <a:extLst>
              <a:ext uri="{FF2B5EF4-FFF2-40B4-BE49-F238E27FC236}">
                <a16:creationId xmlns:a16="http://schemas.microsoft.com/office/drawing/2014/main" id="{926505AC-2E54-419D-8452-984A4F7CF1DE}"/>
              </a:ext>
            </a:extLst>
          </p:cNvPr>
          <p:cNvSpPr>
            <a:spLocks noGrp="1"/>
          </p:cNvSpPr>
          <p:nvPr>
            <p:ph type="subTitle" idx="1"/>
          </p:nvPr>
        </p:nvSpPr>
        <p:spPr>
          <a:xfrm>
            <a:off x="1143000" y="3775092"/>
            <a:ext cx="6858000" cy="1098395"/>
          </a:xfrm>
        </p:spPr>
        <p:txBody>
          <a:bodyPr>
            <a:normAutofit/>
          </a:bodyPr>
          <a:lstStyle/>
          <a:p>
            <a:r>
              <a:rPr lang="en-US" sz="3200" b="1" dirty="0">
                <a:solidFill>
                  <a:srgbClr val="FFFFFF"/>
                </a:solidFill>
              </a:rPr>
              <a:t>Isaiah 48:18</a:t>
            </a:r>
          </a:p>
        </p:txBody>
      </p:sp>
    </p:spTree>
    <p:extLst>
      <p:ext uri="{BB962C8B-B14F-4D97-AF65-F5344CB8AC3E}">
        <p14:creationId xmlns:p14="http://schemas.microsoft.com/office/powerpoint/2010/main" val="107763298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D4951-9589-4321-8775-62A722702C33}"/>
              </a:ext>
            </a:extLst>
          </p:cNvPr>
          <p:cNvSpPr>
            <a:spLocks noGrp="1"/>
          </p:cNvSpPr>
          <p:nvPr>
            <p:ph type="title"/>
          </p:nvPr>
        </p:nvSpPr>
        <p:spPr>
          <a:xfrm>
            <a:off x="628650" y="365126"/>
            <a:ext cx="7886700" cy="1556439"/>
          </a:xfrm>
        </p:spPr>
        <p:txBody>
          <a:bodyPr/>
          <a:lstStyle/>
          <a:p>
            <a:pPr algn="ctr"/>
            <a:r>
              <a:rPr lang="en-US" b="1" dirty="0">
                <a:latin typeface="+mn-lt"/>
              </a:rPr>
              <a:t>“If only” moments from </a:t>
            </a:r>
            <a:br>
              <a:rPr lang="en-US" b="1" dirty="0">
                <a:latin typeface="+mn-lt"/>
              </a:rPr>
            </a:br>
            <a:r>
              <a:rPr lang="en-US" b="1" dirty="0">
                <a:latin typeface="+mn-lt"/>
              </a:rPr>
              <a:t>the Old Testament</a:t>
            </a:r>
          </a:p>
        </p:txBody>
      </p:sp>
      <p:sp>
        <p:nvSpPr>
          <p:cNvPr id="3" name="Content Placeholder 2">
            <a:extLst>
              <a:ext uri="{FF2B5EF4-FFF2-40B4-BE49-F238E27FC236}">
                <a16:creationId xmlns:a16="http://schemas.microsoft.com/office/drawing/2014/main" id="{E625B70A-52D9-4A52-AEAE-F4127087F6CB}"/>
              </a:ext>
            </a:extLst>
          </p:cNvPr>
          <p:cNvSpPr>
            <a:spLocks noGrp="1"/>
          </p:cNvSpPr>
          <p:nvPr>
            <p:ph idx="1"/>
          </p:nvPr>
        </p:nvSpPr>
        <p:spPr>
          <a:xfrm>
            <a:off x="628650" y="2226365"/>
            <a:ext cx="7886700" cy="3950598"/>
          </a:xfrm>
        </p:spPr>
        <p:txBody>
          <a:bodyPr/>
          <a:lstStyle/>
          <a:p>
            <a:r>
              <a:rPr lang="en-US" sz="3200" b="1" dirty="0"/>
              <a:t>Adam and Eve </a:t>
            </a:r>
            <a:r>
              <a:rPr lang="en-US" b="1" dirty="0"/>
              <a:t>- </a:t>
            </a:r>
            <a:r>
              <a:rPr lang="en-US" b="1" dirty="0">
                <a:solidFill>
                  <a:srgbClr val="C00000"/>
                </a:solidFill>
              </a:rPr>
              <a:t>Gen. 3:1-5</a:t>
            </a:r>
          </a:p>
          <a:p>
            <a:r>
              <a:rPr lang="en-US" sz="3200" b="1" dirty="0"/>
              <a:t>Cain</a:t>
            </a:r>
            <a:r>
              <a:rPr lang="en-US" b="1" dirty="0"/>
              <a:t> - </a:t>
            </a:r>
            <a:r>
              <a:rPr lang="en-US" b="1" dirty="0">
                <a:solidFill>
                  <a:srgbClr val="C00000"/>
                </a:solidFill>
              </a:rPr>
              <a:t>Gen. 4:3-7</a:t>
            </a:r>
          </a:p>
          <a:p>
            <a:r>
              <a:rPr lang="en-US" sz="3200" b="1" dirty="0"/>
              <a:t>King Saul </a:t>
            </a:r>
            <a:r>
              <a:rPr lang="en-US" b="1" dirty="0"/>
              <a:t>- </a:t>
            </a:r>
            <a:r>
              <a:rPr lang="en-US" b="1" dirty="0">
                <a:solidFill>
                  <a:srgbClr val="C00000"/>
                </a:solidFill>
              </a:rPr>
              <a:t>1 Sam. 15:3, 8-9, 26</a:t>
            </a:r>
          </a:p>
          <a:p>
            <a:r>
              <a:rPr lang="en-US" sz="3200" b="1" dirty="0"/>
              <a:t>David moving the ark </a:t>
            </a:r>
            <a:r>
              <a:rPr lang="en-US" b="1" dirty="0"/>
              <a:t>- </a:t>
            </a:r>
            <a:r>
              <a:rPr lang="en-US" b="1" dirty="0">
                <a:solidFill>
                  <a:srgbClr val="C00000"/>
                </a:solidFill>
              </a:rPr>
              <a:t>1 Chron. 15:2, 12-13</a:t>
            </a:r>
          </a:p>
        </p:txBody>
      </p:sp>
    </p:spTree>
    <p:extLst>
      <p:ext uri="{BB962C8B-B14F-4D97-AF65-F5344CB8AC3E}">
        <p14:creationId xmlns:p14="http://schemas.microsoft.com/office/powerpoint/2010/main" val="2637598444"/>
      </p:ext>
    </p:extLst>
  </p:cSld>
  <p:clrMapOvr>
    <a:masterClrMapping/>
  </p:clrMapOvr>
  <mc:AlternateContent xmlns:mc="http://schemas.openxmlformats.org/markup-compatibility/2006" xmlns:p14="http://schemas.microsoft.com/office/powerpoint/2010/main">
    <mc:Choice Requires="p14">
      <p:transition spd="slow" p14:dur="2500">
        <p:checker dir="vert"/>
      </p:transition>
    </mc:Choice>
    <mc:Fallback xmlns="">
      <p:transition spd="slow">
        <p:checker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D4951-9589-4321-8775-62A722702C33}"/>
              </a:ext>
            </a:extLst>
          </p:cNvPr>
          <p:cNvSpPr>
            <a:spLocks noGrp="1"/>
          </p:cNvSpPr>
          <p:nvPr>
            <p:ph type="title"/>
          </p:nvPr>
        </p:nvSpPr>
        <p:spPr>
          <a:xfrm>
            <a:off x="628650" y="365126"/>
            <a:ext cx="7886700" cy="1556439"/>
          </a:xfrm>
        </p:spPr>
        <p:txBody>
          <a:bodyPr>
            <a:normAutofit/>
          </a:bodyPr>
          <a:lstStyle/>
          <a:p>
            <a:pPr algn="ctr"/>
            <a:r>
              <a:rPr lang="en-US" b="1" dirty="0">
                <a:latin typeface="+mn-lt"/>
              </a:rPr>
              <a:t>“If only” we would pay attention to God’s Word today.</a:t>
            </a:r>
          </a:p>
        </p:txBody>
      </p:sp>
      <p:sp>
        <p:nvSpPr>
          <p:cNvPr id="3" name="Content Placeholder 2">
            <a:extLst>
              <a:ext uri="{FF2B5EF4-FFF2-40B4-BE49-F238E27FC236}">
                <a16:creationId xmlns:a16="http://schemas.microsoft.com/office/drawing/2014/main" id="{E625B70A-52D9-4A52-AEAE-F4127087F6CB}"/>
              </a:ext>
            </a:extLst>
          </p:cNvPr>
          <p:cNvSpPr>
            <a:spLocks noGrp="1"/>
          </p:cNvSpPr>
          <p:nvPr>
            <p:ph idx="1"/>
          </p:nvPr>
        </p:nvSpPr>
        <p:spPr>
          <a:xfrm>
            <a:off x="628650" y="2226365"/>
            <a:ext cx="7886700" cy="3950598"/>
          </a:xfrm>
        </p:spPr>
        <p:txBody>
          <a:bodyPr/>
          <a:lstStyle/>
          <a:p>
            <a:r>
              <a:rPr lang="en-US" sz="3200" b="1" dirty="0"/>
              <a:t>Role of Government </a:t>
            </a:r>
            <a:r>
              <a:rPr lang="en-US" b="1" dirty="0"/>
              <a:t>- </a:t>
            </a:r>
            <a:r>
              <a:rPr lang="en-US" b="1" dirty="0">
                <a:solidFill>
                  <a:srgbClr val="C00000"/>
                </a:solidFill>
              </a:rPr>
              <a:t>Rom. 13:1-7</a:t>
            </a:r>
          </a:p>
          <a:p>
            <a:r>
              <a:rPr lang="en-US" sz="3200" b="1" dirty="0"/>
              <a:t>Marriage and Family</a:t>
            </a:r>
            <a:r>
              <a:rPr lang="en-US" b="1" dirty="0"/>
              <a:t> - </a:t>
            </a:r>
            <a:r>
              <a:rPr lang="en-US" b="1" dirty="0">
                <a:solidFill>
                  <a:srgbClr val="C00000"/>
                </a:solidFill>
              </a:rPr>
              <a:t>Gen. 2:24</a:t>
            </a:r>
          </a:p>
          <a:p>
            <a:pPr marL="457200" lvl="1" indent="0">
              <a:buNone/>
            </a:pPr>
            <a:r>
              <a:rPr lang="en-US" sz="2800" b="1" dirty="0">
                <a:solidFill>
                  <a:srgbClr val="C00000"/>
                </a:solidFill>
              </a:rPr>
              <a:t>		Eph. 5:22-6:4; Titus 2:4-5</a:t>
            </a:r>
          </a:p>
          <a:p>
            <a:r>
              <a:rPr lang="en-US" sz="3200" b="1" dirty="0"/>
              <a:t>The Church </a:t>
            </a:r>
            <a:r>
              <a:rPr lang="en-US" b="1" dirty="0"/>
              <a:t>- </a:t>
            </a:r>
            <a:r>
              <a:rPr lang="en-US" b="1" dirty="0">
                <a:solidFill>
                  <a:srgbClr val="C00000"/>
                </a:solidFill>
              </a:rPr>
              <a:t>Matt. 16:18; Eph. 4:11-16</a:t>
            </a:r>
          </a:p>
        </p:txBody>
      </p:sp>
    </p:spTree>
    <p:extLst>
      <p:ext uri="{BB962C8B-B14F-4D97-AF65-F5344CB8AC3E}">
        <p14:creationId xmlns:p14="http://schemas.microsoft.com/office/powerpoint/2010/main" val="670199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left)">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087AF-9BF3-41EB-A196-FDECE4943BB0}"/>
              </a:ext>
            </a:extLst>
          </p:cNvPr>
          <p:cNvSpPr>
            <a:spLocks noGrp="1"/>
          </p:cNvSpPr>
          <p:nvPr>
            <p:ph type="title"/>
          </p:nvPr>
        </p:nvSpPr>
        <p:spPr>
          <a:xfrm>
            <a:off x="628650" y="365126"/>
            <a:ext cx="7886700" cy="814317"/>
          </a:xfrm>
        </p:spPr>
        <p:txBody>
          <a:bodyPr/>
          <a:lstStyle/>
          <a:p>
            <a:pPr algn="ctr"/>
            <a:r>
              <a:rPr lang="en-US" b="1" dirty="0"/>
              <a:t>“Join the Church of Your Choice!”</a:t>
            </a:r>
          </a:p>
        </p:txBody>
      </p:sp>
      <p:sp>
        <p:nvSpPr>
          <p:cNvPr id="3" name="Content Placeholder 2">
            <a:extLst>
              <a:ext uri="{FF2B5EF4-FFF2-40B4-BE49-F238E27FC236}">
                <a16:creationId xmlns:a16="http://schemas.microsoft.com/office/drawing/2014/main" id="{F440F9CA-F2A2-4BAE-98D7-CAA42451D7D0}"/>
              </a:ext>
            </a:extLst>
          </p:cNvPr>
          <p:cNvSpPr>
            <a:spLocks noGrp="1"/>
          </p:cNvSpPr>
          <p:nvPr>
            <p:ph idx="1"/>
          </p:nvPr>
        </p:nvSpPr>
        <p:spPr>
          <a:xfrm>
            <a:off x="628650" y="1537251"/>
            <a:ext cx="7886700" cy="4797288"/>
          </a:xfrm>
        </p:spPr>
        <p:txBody>
          <a:bodyPr>
            <a:normAutofit lnSpcReduction="10000"/>
          </a:bodyPr>
          <a:lstStyle/>
          <a:p>
            <a:r>
              <a:rPr lang="en-US" b="1" dirty="0"/>
              <a:t>Patterson Park Church</a:t>
            </a:r>
          </a:p>
          <a:p>
            <a:r>
              <a:rPr lang="en-US" b="1" dirty="0" err="1"/>
              <a:t>LifeSpring</a:t>
            </a:r>
            <a:r>
              <a:rPr lang="en-US" b="1" dirty="0"/>
              <a:t> Church</a:t>
            </a:r>
          </a:p>
          <a:p>
            <a:r>
              <a:rPr lang="en-US" b="1" dirty="0"/>
              <a:t>Beavercreek Christian Church</a:t>
            </a:r>
          </a:p>
          <a:p>
            <a:r>
              <a:rPr lang="en-US" b="1" dirty="0"/>
              <a:t>St. Andrew United Methodist Church</a:t>
            </a:r>
          </a:p>
          <a:p>
            <a:r>
              <a:rPr lang="en-US" b="1" dirty="0"/>
              <a:t>Beavercreek Baptist Church</a:t>
            </a:r>
          </a:p>
          <a:p>
            <a:r>
              <a:rPr lang="en-US" b="1" dirty="0"/>
              <a:t>Peace Evangelical Lutheran Church</a:t>
            </a:r>
          </a:p>
          <a:p>
            <a:r>
              <a:rPr lang="en-US" b="1" dirty="0"/>
              <a:t>St. Luke Catholic Church</a:t>
            </a:r>
          </a:p>
          <a:p>
            <a:r>
              <a:rPr lang="en-US" b="1" dirty="0"/>
              <a:t>Beavercreek Church of the Brethren</a:t>
            </a:r>
          </a:p>
          <a:p>
            <a:r>
              <a:rPr lang="en-US" b="1" dirty="0"/>
              <a:t>Be Hope Church</a:t>
            </a:r>
          </a:p>
          <a:p>
            <a:r>
              <a:rPr lang="en-US" b="1" dirty="0"/>
              <a:t>Beavercreek Seventh-day Adventist Church</a:t>
            </a:r>
          </a:p>
        </p:txBody>
      </p:sp>
      <p:pic>
        <p:nvPicPr>
          <p:cNvPr id="2050" name="Picture 2" descr="Map pointer church stock vector. Illustration of lifestyle - 92343079">
            <a:extLst>
              <a:ext uri="{FF2B5EF4-FFF2-40B4-BE49-F238E27FC236}">
                <a16:creationId xmlns:a16="http://schemas.microsoft.com/office/drawing/2014/main" id="{CCBF3EF3-AFA1-43E6-B796-3ECADF7E627B}"/>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0495" t="5804" r="19045"/>
          <a:stretch/>
        </p:blipFill>
        <p:spPr bwMode="auto">
          <a:xfrm>
            <a:off x="6848634" y="1537251"/>
            <a:ext cx="1871296" cy="2915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7355358"/>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0F6F8F-DE18-441E-90EA-5FF51052E372}"/>
              </a:ext>
            </a:extLst>
          </p:cNvPr>
          <p:cNvSpPr>
            <a:spLocks noGrp="1"/>
          </p:cNvSpPr>
          <p:nvPr>
            <p:ph idx="1"/>
          </p:nvPr>
        </p:nvSpPr>
        <p:spPr>
          <a:xfrm>
            <a:off x="628650" y="609600"/>
            <a:ext cx="7886700" cy="6042991"/>
          </a:xfrm>
        </p:spPr>
        <p:txBody>
          <a:bodyPr>
            <a:normAutofit/>
          </a:bodyPr>
          <a:lstStyle/>
          <a:p>
            <a:pPr marL="0" indent="0" algn="ctr">
              <a:buNone/>
            </a:pPr>
            <a:r>
              <a:rPr lang="en-US" b="1" i="1" u="sng" strike="noStrike" dirty="0">
                <a:solidFill>
                  <a:srgbClr val="200C12"/>
                </a:solidFill>
                <a:effectLst/>
                <a:latin typeface="Trebuchet MS" panose="020B0603020202020204" pitchFamily="34" charset="0"/>
              </a:rPr>
              <a:t>  Welcome to Cowboy Church </a:t>
            </a:r>
            <a:endParaRPr lang="en-US" sz="4000" b="0" i="0" u="none" strike="noStrike" dirty="0">
              <a:solidFill>
                <a:srgbClr val="000000"/>
              </a:solidFill>
              <a:effectLst/>
              <a:latin typeface="Tahoma" panose="020B0604030504040204" pitchFamily="34" charset="0"/>
            </a:endParaRPr>
          </a:p>
          <a:p>
            <a:pPr marL="0" indent="0" algn="ctr">
              <a:buNone/>
            </a:pPr>
            <a:r>
              <a:rPr lang="en-US" b="0" i="0" u="none" strike="noStrike" dirty="0">
                <a:solidFill>
                  <a:srgbClr val="200C12"/>
                </a:solidFill>
                <a:effectLst/>
                <a:latin typeface="Trebuchet MS" panose="020B0603020202020204" pitchFamily="34" charset="0"/>
              </a:rPr>
              <a:t>Join us every Tuesday at 7 PM in the Arena for good Gospel music, encouragement, fun and fellowship</a:t>
            </a:r>
          </a:p>
          <a:p>
            <a:pPr marL="0" indent="0" algn="ctr">
              <a:buNone/>
            </a:pPr>
            <a:endParaRPr lang="en-US" sz="800" b="0" i="0" u="none" strike="noStrike" dirty="0">
              <a:solidFill>
                <a:srgbClr val="000000"/>
              </a:solidFill>
              <a:effectLst/>
              <a:latin typeface="Tahoma" panose="020B0604030504040204" pitchFamily="34" charset="0"/>
            </a:endParaRPr>
          </a:p>
          <a:p>
            <a:pPr algn="l">
              <a:buFont typeface="Arial" panose="020B0604020202020204" pitchFamily="34" charset="0"/>
              <a:buChar char="•"/>
            </a:pPr>
            <a:r>
              <a:rPr lang="en-US" sz="2400" b="1" i="0" dirty="0">
                <a:solidFill>
                  <a:srgbClr val="200C12"/>
                </a:solidFill>
                <a:effectLst/>
                <a:latin typeface="Trebuchet MS" panose="020B0603020202020204" pitchFamily="34" charset="0"/>
              </a:rPr>
              <a:t>We only a have service on Tuesday Nights in the Arena at 7PM at Harvest Ranch, however You can check Our events page for other Cowboy Church services we have scheduled at other horse events or church events. </a:t>
            </a:r>
            <a:endParaRPr lang="en-US" sz="2400" b="1" i="0" dirty="0">
              <a:solidFill>
                <a:srgbClr val="200C12"/>
              </a:solidFill>
              <a:effectLst/>
              <a:latin typeface="Tahoma" panose="020B0604030504040204" pitchFamily="34" charset="0"/>
            </a:endParaRPr>
          </a:p>
          <a:p>
            <a:pPr algn="l">
              <a:buFont typeface="Arial" panose="020B0604020202020204" pitchFamily="34" charset="0"/>
              <a:buChar char="•"/>
            </a:pPr>
            <a:r>
              <a:rPr lang="en-US" sz="1800" b="1" i="0" dirty="0">
                <a:solidFill>
                  <a:srgbClr val="200C12"/>
                </a:solidFill>
                <a:effectLst/>
                <a:latin typeface="Trebuchet MS" panose="020B0603020202020204" pitchFamily="34" charset="0"/>
              </a:rPr>
              <a:t>Our Services are a little over an hour long, but people stay late to fellowship and listen to the cowboy band jam.</a:t>
            </a:r>
            <a:endParaRPr lang="en-US" b="1" i="0" dirty="0">
              <a:solidFill>
                <a:srgbClr val="200C12"/>
              </a:solidFill>
              <a:effectLst/>
              <a:latin typeface="Tahoma" panose="020B0604030504040204" pitchFamily="34" charset="0"/>
            </a:endParaRPr>
          </a:p>
          <a:p>
            <a:pPr algn="l">
              <a:buFont typeface="Arial" panose="020B0604020202020204" pitchFamily="34" charset="0"/>
              <a:buChar char="•"/>
            </a:pPr>
            <a:r>
              <a:rPr lang="en-US" sz="1800" b="1" i="0" dirty="0">
                <a:solidFill>
                  <a:srgbClr val="200C12"/>
                </a:solidFill>
                <a:effectLst/>
                <a:latin typeface="Trebuchet MS" panose="020B0603020202020204" pitchFamily="34" charset="0"/>
              </a:rPr>
              <a:t>The dress is come as you are. Some will </a:t>
            </a:r>
            <a:br>
              <a:rPr lang="en-US" sz="1800" b="1" i="0" dirty="0">
                <a:solidFill>
                  <a:srgbClr val="200C12"/>
                </a:solidFill>
                <a:effectLst/>
                <a:latin typeface="Trebuchet MS" panose="020B0603020202020204" pitchFamily="34" charset="0"/>
              </a:rPr>
            </a:br>
            <a:r>
              <a:rPr lang="en-US" sz="1800" b="1" i="0" dirty="0">
                <a:solidFill>
                  <a:srgbClr val="200C12"/>
                </a:solidFill>
                <a:effectLst/>
                <a:latin typeface="Trebuchet MS" panose="020B0603020202020204" pitchFamily="34" charset="0"/>
              </a:rPr>
              <a:t>come straight from the fields and factory. </a:t>
            </a:r>
            <a:endParaRPr lang="en-US" b="1" i="0" dirty="0">
              <a:solidFill>
                <a:srgbClr val="200C12"/>
              </a:solidFill>
              <a:effectLst/>
              <a:latin typeface="Tahoma" panose="020B0604030504040204" pitchFamily="34" charset="0"/>
            </a:endParaRPr>
          </a:p>
          <a:p>
            <a:pPr algn="l">
              <a:buFont typeface="Arial" panose="020B0604020202020204" pitchFamily="34" charset="0"/>
              <a:buChar char="•"/>
            </a:pPr>
            <a:r>
              <a:rPr lang="en-US" sz="1800" b="1" i="0" dirty="0">
                <a:solidFill>
                  <a:srgbClr val="200C12"/>
                </a:solidFill>
                <a:effectLst/>
                <a:latin typeface="Trebuchet MS" panose="020B0603020202020204" pitchFamily="34" charset="0"/>
              </a:rPr>
              <a:t>We do not pass an offering plate.</a:t>
            </a:r>
          </a:p>
          <a:p>
            <a:pPr algn="l">
              <a:buFont typeface="Arial" panose="020B0604020202020204" pitchFamily="34" charset="0"/>
              <a:buChar char="•"/>
            </a:pPr>
            <a:r>
              <a:rPr lang="en-US" sz="1800" b="1" dirty="0">
                <a:solidFill>
                  <a:srgbClr val="200C12"/>
                </a:solidFill>
                <a:latin typeface="Trebuchet MS" panose="020B0603020202020204" pitchFamily="34" charset="0"/>
              </a:rPr>
              <a:t>Middletown, Ohio</a:t>
            </a:r>
            <a:endParaRPr lang="en-US" b="1" i="0" dirty="0">
              <a:solidFill>
                <a:srgbClr val="200C12"/>
              </a:solidFill>
              <a:effectLst/>
              <a:latin typeface="Tahoma" panose="020B0604030504040204" pitchFamily="34" charset="0"/>
            </a:endParaRPr>
          </a:p>
        </p:txBody>
      </p:sp>
      <p:pic>
        <p:nvPicPr>
          <p:cNvPr id="1028" name="Picture 4" descr="Cowboy hat and guitar PNG clipart | free cliparts | UIHere">
            <a:extLst>
              <a:ext uri="{FF2B5EF4-FFF2-40B4-BE49-F238E27FC236}">
                <a16:creationId xmlns:a16="http://schemas.microsoft.com/office/drawing/2014/main" id="{309200DA-1E68-4E89-9CAA-6E6A95E04E9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6297" t="21467" r="6297" b="20974"/>
          <a:stretch/>
        </p:blipFill>
        <p:spPr bwMode="auto">
          <a:xfrm>
            <a:off x="5698435" y="4976358"/>
            <a:ext cx="3445565" cy="1908145"/>
          </a:xfrm>
          <a:prstGeom prst="rect">
            <a:avLst/>
          </a:prstGeom>
          <a:noFill/>
          <a:ln w="3175">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998334"/>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80DF40B2-80F7-4E71-B46C-284163F365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itle 5">
            <a:extLst>
              <a:ext uri="{FF2B5EF4-FFF2-40B4-BE49-F238E27FC236}">
                <a16:creationId xmlns:a16="http://schemas.microsoft.com/office/drawing/2014/main" id="{E8F82F46-D8CF-4F18-8641-A1C4B7A4606D}"/>
              </a:ext>
            </a:extLst>
          </p:cNvPr>
          <p:cNvSpPr>
            <a:spLocks noGrp="1"/>
          </p:cNvSpPr>
          <p:nvPr>
            <p:ph type="title"/>
          </p:nvPr>
        </p:nvSpPr>
        <p:spPr>
          <a:xfrm>
            <a:off x="172278" y="548464"/>
            <a:ext cx="3311761" cy="2976614"/>
          </a:xfrm>
        </p:spPr>
        <p:txBody>
          <a:bodyPr>
            <a:normAutofit/>
          </a:bodyPr>
          <a:lstStyle/>
          <a:p>
            <a:pPr algn="ctr"/>
            <a:r>
              <a:rPr lang="en-US" sz="3500" b="1" dirty="0">
                <a:latin typeface="+mn-lt"/>
              </a:rPr>
              <a:t>Come As You Are! </a:t>
            </a:r>
            <a:br>
              <a:rPr lang="en-US" sz="3500" b="1" dirty="0">
                <a:latin typeface="+mn-lt"/>
              </a:rPr>
            </a:br>
            <a:br>
              <a:rPr lang="en-US" sz="3500" b="1" dirty="0">
                <a:latin typeface="+mn-lt"/>
              </a:rPr>
            </a:br>
            <a:r>
              <a:rPr lang="en-US" sz="3500" b="1" dirty="0">
                <a:latin typeface="+mn-lt"/>
              </a:rPr>
              <a:t>“A Holy Spirit freak of nature.”</a:t>
            </a:r>
          </a:p>
        </p:txBody>
      </p:sp>
      <p:sp>
        <p:nvSpPr>
          <p:cNvPr id="3" name="Content Placeholder 2">
            <a:extLst>
              <a:ext uri="{FF2B5EF4-FFF2-40B4-BE49-F238E27FC236}">
                <a16:creationId xmlns:a16="http://schemas.microsoft.com/office/drawing/2014/main" id="{983F83EA-54AE-4EAD-B4F0-01B3870F3BA8}"/>
              </a:ext>
            </a:extLst>
          </p:cNvPr>
          <p:cNvSpPr>
            <a:spLocks noGrp="1"/>
          </p:cNvSpPr>
          <p:nvPr>
            <p:ph idx="1"/>
          </p:nvPr>
        </p:nvSpPr>
        <p:spPr>
          <a:xfrm>
            <a:off x="172278" y="3776870"/>
            <a:ext cx="3305941" cy="2328650"/>
          </a:xfrm>
        </p:spPr>
        <p:txBody>
          <a:bodyPr>
            <a:normAutofit/>
          </a:bodyPr>
          <a:lstStyle/>
          <a:p>
            <a:r>
              <a:rPr lang="en-US" sz="2400" b="1" dirty="0"/>
              <a:t>Meets in Dayton, OH</a:t>
            </a:r>
          </a:p>
          <a:p>
            <a:r>
              <a:rPr lang="en-US" sz="2400" b="1" dirty="0"/>
              <a:t>Every Sunday at noon. </a:t>
            </a:r>
          </a:p>
          <a:p>
            <a:r>
              <a:rPr lang="en-US" sz="2400" b="1" dirty="0"/>
              <a:t>Doors open at 11:00 for free coffee and donuts.</a:t>
            </a:r>
          </a:p>
        </p:txBody>
      </p:sp>
      <p:pic>
        <p:nvPicPr>
          <p:cNvPr id="1028" name="Picture 4" descr="Heavy Metal Church on Twitter: &quot;And who has the raddest church bus ...">
            <a:extLst>
              <a:ext uri="{FF2B5EF4-FFF2-40B4-BE49-F238E27FC236}">
                <a16:creationId xmlns:a16="http://schemas.microsoft.com/office/drawing/2014/main" id="{9DA216E1-6BF8-4BF5-A2CD-327387FBB7D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0344" r="11117"/>
          <a:stretch/>
        </p:blipFill>
        <p:spPr bwMode="auto">
          <a:xfrm>
            <a:off x="3757789" y="10"/>
            <a:ext cx="5386210" cy="6857990"/>
          </a:xfrm>
          <a:prstGeom prst="rect">
            <a:avLst/>
          </a:prstGeom>
          <a:noFill/>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8499501"/>
      </p:ext>
    </p:extLst>
  </p:cSld>
  <p:clrMapOvr>
    <a:masterClrMapping/>
  </p:clrMapOvr>
  <p:transition spd="slow">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D4951-9589-4321-8775-62A722702C33}"/>
              </a:ext>
            </a:extLst>
          </p:cNvPr>
          <p:cNvSpPr>
            <a:spLocks noGrp="1"/>
          </p:cNvSpPr>
          <p:nvPr>
            <p:ph type="title"/>
          </p:nvPr>
        </p:nvSpPr>
        <p:spPr>
          <a:xfrm>
            <a:off x="628650" y="365126"/>
            <a:ext cx="7886700" cy="1556439"/>
          </a:xfrm>
        </p:spPr>
        <p:txBody>
          <a:bodyPr>
            <a:normAutofit/>
          </a:bodyPr>
          <a:lstStyle/>
          <a:p>
            <a:pPr algn="ctr"/>
            <a:r>
              <a:rPr lang="en-US" b="1" dirty="0">
                <a:latin typeface="+mn-lt"/>
              </a:rPr>
              <a:t>“If only” we would pay attention to God’s Word today.</a:t>
            </a:r>
          </a:p>
        </p:txBody>
      </p:sp>
      <p:sp>
        <p:nvSpPr>
          <p:cNvPr id="3" name="Content Placeholder 2">
            <a:extLst>
              <a:ext uri="{FF2B5EF4-FFF2-40B4-BE49-F238E27FC236}">
                <a16:creationId xmlns:a16="http://schemas.microsoft.com/office/drawing/2014/main" id="{E625B70A-52D9-4A52-AEAE-F4127087F6CB}"/>
              </a:ext>
            </a:extLst>
          </p:cNvPr>
          <p:cNvSpPr>
            <a:spLocks noGrp="1"/>
          </p:cNvSpPr>
          <p:nvPr>
            <p:ph idx="1"/>
          </p:nvPr>
        </p:nvSpPr>
        <p:spPr>
          <a:xfrm>
            <a:off x="628650" y="2226365"/>
            <a:ext cx="7886700" cy="3950598"/>
          </a:xfrm>
        </p:spPr>
        <p:txBody>
          <a:bodyPr/>
          <a:lstStyle/>
          <a:p>
            <a:r>
              <a:rPr lang="en-US" sz="3200" b="1" dirty="0"/>
              <a:t>Role of Government </a:t>
            </a:r>
            <a:r>
              <a:rPr lang="en-US" b="1" dirty="0"/>
              <a:t>- </a:t>
            </a:r>
            <a:r>
              <a:rPr lang="en-US" b="1" dirty="0">
                <a:solidFill>
                  <a:srgbClr val="C00000"/>
                </a:solidFill>
              </a:rPr>
              <a:t>Rom. 13:1-7</a:t>
            </a:r>
          </a:p>
          <a:p>
            <a:r>
              <a:rPr lang="en-US" sz="3200" b="1" dirty="0"/>
              <a:t>Marriage and Family</a:t>
            </a:r>
            <a:r>
              <a:rPr lang="en-US" b="1" dirty="0"/>
              <a:t> - </a:t>
            </a:r>
            <a:r>
              <a:rPr lang="en-US" b="1" dirty="0">
                <a:solidFill>
                  <a:srgbClr val="C00000"/>
                </a:solidFill>
              </a:rPr>
              <a:t>Gen. 2:24</a:t>
            </a:r>
          </a:p>
          <a:p>
            <a:pPr marL="457200" lvl="1" indent="0">
              <a:buNone/>
            </a:pPr>
            <a:r>
              <a:rPr lang="en-US" sz="2800" b="1" dirty="0">
                <a:solidFill>
                  <a:srgbClr val="C00000"/>
                </a:solidFill>
              </a:rPr>
              <a:t>		Eph. 5:22-6:4; Titus 2:4-5</a:t>
            </a:r>
          </a:p>
          <a:p>
            <a:r>
              <a:rPr lang="en-US" sz="3200" b="1" dirty="0"/>
              <a:t>The Church </a:t>
            </a:r>
            <a:r>
              <a:rPr lang="en-US" b="1" dirty="0"/>
              <a:t>- </a:t>
            </a:r>
            <a:r>
              <a:rPr lang="en-US" b="1" dirty="0">
                <a:solidFill>
                  <a:srgbClr val="C00000"/>
                </a:solidFill>
              </a:rPr>
              <a:t>Matt. 16:18; Eph. 4:11-16</a:t>
            </a:r>
          </a:p>
        </p:txBody>
      </p:sp>
    </p:spTree>
    <p:extLst>
      <p:ext uri="{BB962C8B-B14F-4D97-AF65-F5344CB8AC3E}">
        <p14:creationId xmlns:p14="http://schemas.microsoft.com/office/powerpoint/2010/main" val="4015220609"/>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D4951-9589-4321-8775-62A722702C33}"/>
              </a:ext>
            </a:extLst>
          </p:cNvPr>
          <p:cNvSpPr>
            <a:spLocks noGrp="1"/>
          </p:cNvSpPr>
          <p:nvPr>
            <p:ph type="title"/>
          </p:nvPr>
        </p:nvSpPr>
        <p:spPr>
          <a:xfrm>
            <a:off x="628650" y="365126"/>
            <a:ext cx="7886700" cy="1556439"/>
          </a:xfrm>
        </p:spPr>
        <p:txBody>
          <a:bodyPr>
            <a:normAutofit/>
          </a:bodyPr>
          <a:lstStyle/>
          <a:p>
            <a:pPr algn="ctr"/>
            <a:r>
              <a:rPr lang="en-US" b="1" dirty="0">
                <a:latin typeface="+mn-lt"/>
              </a:rPr>
              <a:t>“If only” we would pay attention to God’s Word today.</a:t>
            </a:r>
          </a:p>
        </p:txBody>
      </p:sp>
      <p:sp>
        <p:nvSpPr>
          <p:cNvPr id="3" name="Content Placeholder 2">
            <a:extLst>
              <a:ext uri="{FF2B5EF4-FFF2-40B4-BE49-F238E27FC236}">
                <a16:creationId xmlns:a16="http://schemas.microsoft.com/office/drawing/2014/main" id="{E625B70A-52D9-4A52-AEAE-F4127087F6CB}"/>
              </a:ext>
            </a:extLst>
          </p:cNvPr>
          <p:cNvSpPr>
            <a:spLocks noGrp="1"/>
          </p:cNvSpPr>
          <p:nvPr>
            <p:ph idx="1"/>
          </p:nvPr>
        </p:nvSpPr>
        <p:spPr>
          <a:xfrm>
            <a:off x="628650" y="2226365"/>
            <a:ext cx="7886700" cy="3950598"/>
          </a:xfrm>
        </p:spPr>
        <p:txBody>
          <a:bodyPr/>
          <a:lstStyle/>
          <a:p>
            <a:r>
              <a:rPr lang="en-US" sz="3200" b="1" dirty="0"/>
              <a:t>Role of Government </a:t>
            </a:r>
            <a:r>
              <a:rPr lang="en-US" b="1" dirty="0"/>
              <a:t>- </a:t>
            </a:r>
            <a:r>
              <a:rPr lang="en-US" b="1" dirty="0">
                <a:solidFill>
                  <a:srgbClr val="C00000"/>
                </a:solidFill>
              </a:rPr>
              <a:t>Rom. 13:1-7</a:t>
            </a:r>
          </a:p>
          <a:p>
            <a:r>
              <a:rPr lang="en-US" sz="3200" b="1" dirty="0"/>
              <a:t>Marriage and Family</a:t>
            </a:r>
            <a:r>
              <a:rPr lang="en-US" b="1" dirty="0"/>
              <a:t> - </a:t>
            </a:r>
            <a:r>
              <a:rPr lang="en-US" b="1" dirty="0">
                <a:solidFill>
                  <a:srgbClr val="C00000"/>
                </a:solidFill>
              </a:rPr>
              <a:t>Gen. </a:t>
            </a:r>
            <a:r>
              <a:rPr lang="en-US" b="1">
                <a:solidFill>
                  <a:srgbClr val="C00000"/>
                </a:solidFill>
              </a:rPr>
              <a:t>2:24</a:t>
            </a:r>
            <a:endParaRPr lang="en-US" b="1" dirty="0">
              <a:solidFill>
                <a:srgbClr val="C00000"/>
              </a:solidFill>
            </a:endParaRPr>
          </a:p>
          <a:p>
            <a:pPr marL="457200" lvl="1" indent="0">
              <a:buNone/>
            </a:pPr>
            <a:r>
              <a:rPr lang="en-US" sz="2800" b="1" dirty="0">
                <a:solidFill>
                  <a:srgbClr val="C00000"/>
                </a:solidFill>
              </a:rPr>
              <a:t>		Eph. 5:22-6:4; Titus 2:4-5</a:t>
            </a:r>
          </a:p>
          <a:p>
            <a:r>
              <a:rPr lang="en-US" sz="3200" b="1" dirty="0"/>
              <a:t>The Church </a:t>
            </a:r>
            <a:r>
              <a:rPr lang="en-US" b="1" dirty="0"/>
              <a:t>- </a:t>
            </a:r>
            <a:r>
              <a:rPr lang="en-US" b="1" dirty="0">
                <a:solidFill>
                  <a:srgbClr val="C00000"/>
                </a:solidFill>
              </a:rPr>
              <a:t>Matt. 16:18; Eph. 4:11-16</a:t>
            </a:r>
          </a:p>
          <a:p>
            <a:r>
              <a:rPr lang="en-US" sz="3200" b="1" dirty="0"/>
              <a:t>Our Lives </a:t>
            </a:r>
            <a:r>
              <a:rPr lang="en-US" b="1" dirty="0"/>
              <a:t>- </a:t>
            </a:r>
            <a:r>
              <a:rPr lang="en-US" b="1" dirty="0">
                <a:solidFill>
                  <a:srgbClr val="C00000"/>
                </a:solidFill>
              </a:rPr>
              <a:t>Matt. 7:21</a:t>
            </a:r>
          </a:p>
        </p:txBody>
      </p:sp>
    </p:spTree>
    <p:extLst>
      <p:ext uri="{BB962C8B-B14F-4D97-AF65-F5344CB8AC3E}">
        <p14:creationId xmlns:p14="http://schemas.microsoft.com/office/powerpoint/2010/main" val="2343392551"/>
      </p:ext>
    </p:extLst>
  </p:cSld>
  <p:clrMapOvr>
    <a:masterClrMapping/>
  </p:clrMapOvr>
  <p:transition spd="slow">
    <p:wipe dir="r"/>
  </p:transition>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399</Words>
  <Application>Microsoft Office PowerPoint</Application>
  <PresentationFormat>On-screen Show (4:3)</PresentationFormat>
  <Paragraphs>46</Paragraphs>
  <Slides>10</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Arial</vt:lpstr>
      <vt:lpstr>Calibri</vt:lpstr>
      <vt:lpstr>Calibri Light</vt:lpstr>
      <vt:lpstr>Tahoma</vt:lpstr>
      <vt:lpstr>Trebuchet MS</vt:lpstr>
      <vt:lpstr>2_Office Theme</vt:lpstr>
      <vt:lpstr>Office Theme</vt:lpstr>
      <vt:lpstr>PowerPoint Presentation</vt:lpstr>
      <vt:lpstr>“If Only You Had Paid Attention to My Commandments”</vt:lpstr>
      <vt:lpstr>“If only” moments from  the Old Testament</vt:lpstr>
      <vt:lpstr>“If only” we would pay attention to God’s Word today.</vt:lpstr>
      <vt:lpstr>“Join the Church of Your Choice!”</vt:lpstr>
      <vt:lpstr>PowerPoint Presentation</vt:lpstr>
      <vt:lpstr>Come As You Are!   “A Holy Spirit freak of nature.”</vt:lpstr>
      <vt:lpstr>“If only” we would pay attention to God’s Word today.</vt:lpstr>
      <vt:lpstr>“If only” we would pay attention to God’s Word today.</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30</cp:revision>
  <dcterms:created xsi:type="dcterms:W3CDTF">2008-03-16T18:22:36Z</dcterms:created>
  <dcterms:modified xsi:type="dcterms:W3CDTF">2020-08-24T22:06:19Z</dcterms:modified>
</cp:coreProperties>
</file>