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</p:sldMasterIdLst>
  <p:notesMasterIdLst>
    <p:notesMasterId r:id="rId13"/>
  </p:notesMasterIdLst>
  <p:sldIdLst>
    <p:sldId id="314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89C5-A397-4997-9DB4-74D42BE31C06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9EFC-6A83-4333-BF4D-85E37C2C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100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550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300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488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1492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01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7286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663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3674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9207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094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058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8360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5275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702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87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071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59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145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975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198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0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12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199EA-9866-46B9-A500-79E0274E28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D72A8-62C5-457A-A9E5-47D48984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69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0741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6506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43" y="450221"/>
            <a:ext cx="6748272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1E552E-FBBC-451F-B96F-3D05787996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5501" y="1111086"/>
            <a:ext cx="5767578" cy="2623885"/>
          </a:xfrm>
        </p:spPr>
        <p:txBody>
          <a:bodyPr anchor="ctr">
            <a:normAutofit/>
          </a:bodyPr>
          <a:lstStyle/>
          <a:p>
            <a:pPr algn="l"/>
            <a:r>
              <a:rPr lang="en-US" b="1" dirty="0">
                <a:solidFill>
                  <a:srgbClr val="FFFFFF"/>
                </a:solidFill>
                <a:latin typeface="+mn-lt"/>
              </a:rPr>
              <a:t>Deacons and Their Work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2900" y="4521269"/>
            <a:ext cx="8458200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ED68D2-E4C1-493E-8F36-B2D5A143A5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9624" y="4843002"/>
            <a:ext cx="7509510" cy="1234345"/>
          </a:xfrm>
        </p:spPr>
        <p:txBody>
          <a:bodyPr anchor="ctr">
            <a:normAutofit/>
          </a:bodyPr>
          <a:lstStyle/>
          <a:p>
            <a:pPr algn="l"/>
            <a:r>
              <a:rPr lang="en-US" sz="2800" b="1" dirty="0">
                <a:solidFill>
                  <a:srgbClr val="1B1B1B"/>
                </a:solidFill>
              </a:rPr>
              <a:t>Acts 6:1-4; Philippians 1:1; 1 Timothy 3:8-13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4508" y="450221"/>
            <a:ext cx="1586592" cy="1890204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Construction Worker">
            <a:extLst>
              <a:ext uri="{FF2B5EF4-FFF2-40B4-BE49-F238E27FC236}">
                <a16:creationId xmlns:a16="http://schemas.microsoft.com/office/drawing/2014/main" id="{C9106192-4EBB-4515-9DE4-ADE06BC09B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23249" y="2746712"/>
            <a:ext cx="1364575" cy="136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94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D67C2EE-AFA7-458A-8695-51B546F47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271697-90F1-4A23-8EF2-0179F2EAF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5228" cy="323398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800584-727A-48CF-8223-244AD9717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5225" y="0"/>
            <a:ext cx="8688775" cy="3233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EE7D4D-EF6D-4D42-9B7C-31146C618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986" y="721805"/>
            <a:ext cx="7694049" cy="2147520"/>
          </a:xfrm>
        </p:spPr>
        <p:txBody>
          <a:bodyPr anchor="b">
            <a:normAutofit/>
          </a:bodyPr>
          <a:lstStyle/>
          <a:p>
            <a:r>
              <a:rPr lang="en-US" sz="4800" b="1" dirty="0">
                <a:latin typeface="+mn-lt"/>
              </a:rPr>
              <a:t>Deacon: Special Use of a Generic Word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221A507-76C4-489F-9F32-ECC44C5DC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91540" y="73152"/>
            <a:ext cx="884223" cy="232963"/>
            <a:chOff x="1188720" y="73152"/>
            <a:chExt cx="1178966" cy="232963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7DC847D7-5EB9-4FE0-B168-3DE1EB4EF3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854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F6F873C5-6B08-4AFE-A352-0A7CBBF46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854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B0DB0814-1ED8-487C-B9C3-0A3D8FCF9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358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F5F3852A-F720-4D40-A134-9973D3E1F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358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1B5D5737-4218-40BA-8AF2-1AE5DECD3E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3863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B935F463-D65C-49FE-A92B-41F5ECDA68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3863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F6CA73CF-0DFE-4798-BC6E-C387843B4D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3675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98C7D6EA-A5D9-4522-AE62-F469FE68FF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3675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B04050F1-B046-473B-B19A-E9E56235EB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8720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975EDD96-1800-4F89-BFE1-9B91350FB6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8720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20884670-A662-4E05-AAE8-45BD005263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1331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3FF1EA1E-0B30-4AB3-9D10-CAFB149C8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1331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Rectangle 64">
              <a:extLst>
                <a:ext uri="{FF2B5EF4-FFF2-40B4-BE49-F238E27FC236}">
                  <a16:creationId xmlns:a16="http://schemas.microsoft.com/office/drawing/2014/main" id="{45623CE9-FC05-43E5-A0BF-7BD5F22B8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18836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ectangle 66">
              <a:extLst>
                <a:ext uri="{FF2B5EF4-FFF2-40B4-BE49-F238E27FC236}">
                  <a16:creationId xmlns:a16="http://schemas.microsoft.com/office/drawing/2014/main" id="{E5FDD108-3711-4CC4-AA3A-62731494D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18836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Rectangle 64">
              <a:extLst>
                <a:ext uri="{FF2B5EF4-FFF2-40B4-BE49-F238E27FC236}">
                  <a16:creationId xmlns:a16="http://schemas.microsoft.com/office/drawing/2014/main" id="{A17CDDB6-3812-4D05-B01E-102B32F6B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6340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D6726100-858D-44CA-B0A8-DC13EA7BFE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6340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4">
              <a:extLst>
                <a:ext uri="{FF2B5EF4-FFF2-40B4-BE49-F238E27FC236}">
                  <a16:creationId xmlns:a16="http://schemas.microsoft.com/office/drawing/2014/main" id="{C299ED46-3E2E-408F-82A1-FB2A0A2B9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845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772859DA-EE4D-4BF7-B000-0718B4A0F3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845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4">
              <a:extLst>
                <a:ext uri="{FF2B5EF4-FFF2-40B4-BE49-F238E27FC236}">
                  <a16:creationId xmlns:a16="http://schemas.microsoft.com/office/drawing/2014/main" id="{666A5CAC-B220-49E0-A1BC-AD5F168279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1349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6690C2E3-0443-48E4-8F94-E3D9113FFE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1349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D9F5512A-48E1-4C07-B75E-3CCC517B6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33984"/>
            <a:ext cx="455228" cy="36240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2B106-17CB-41E8-A7FE-2E106BCBE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986" y="3509010"/>
            <a:ext cx="7694050" cy="305732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DIAKONOS</a:t>
            </a:r>
            <a:endParaRPr lang="en-US" b="1" dirty="0"/>
          </a:p>
          <a:p>
            <a:r>
              <a:rPr lang="en-US" b="1" dirty="0"/>
              <a:t>Used 30 times in the New Testament. </a:t>
            </a:r>
          </a:p>
          <a:p>
            <a:r>
              <a:rPr lang="en-US" b="1" dirty="0"/>
              <a:t>Most of the time, it is translated as “servant” or “minister.</a:t>
            </a:r>
          </a:p>
          <a:p>
            <a:r>
              <a:rPr lang="en-US" b="1" dirty="0"/>
              <a:t>In two places it is transliterated as “deacon” </a:t>
            </a:r>
            <a:br>
              <a:rPr lang="en-US" b="1" dirty="0"/>
            </a:br>
            <a:r>
              <a:rPr lang="en-US" b="1" dirty="0"/>
              <a:t>(Phil. 1:1; 1 Tim. 3:10, 13).</a:t>
            </a:r>
          </a:p>
        </p:txBody>
      </p:sp>
    </p:spTree>
    <p:extLst>
      <p:ext uri="{BB962C8B-B14F-4D97-AF65-F5344CB8AC3E}">
        <p14:creationId xmlns:p14="http://schemas.microsoft.com/office/powerpoint/2010/main" val="323575541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D67C2EE-AFA7-458A-8695-51B546F47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271697-90F1-4A23-8EF2-0179F2EAF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5228" cy="323398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800584-727A-48CF-8223-244AD9717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5225" y="0"/>
            <a:ext cx="8688775" cy="3233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91787E-0E3D-4841-BADF-2642CEDC1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986" y="721805"/>
            <a:ext cx="7694049" cy="2147520"/>
          </a:xfrm>
        </p:spPr>
        <p:txBody>
          <a:bodyPr anchor="b">
            <a:normAutofit/>
          </a:bodyPr>
          <a:lstStyle/>
          <a:p>
            <a:r>
              <a:rPr lang="en-US" sz="5200" b="1" dirty="0">
                <a:latin typeface="+mn-lt"/>
              </a:rPr>
              <a:t>Deacons Are Not Rulers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221A507-76C4-489F-9F32-ECC44C5DC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91540" y="73152"/>
            <a:ext cx="884223" cy="232963"/>
            <a:chOff x="1188720" y="73152"/>
            <a:chExt cx="1178966" cy="232963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7DC847D7-5EB9-4FE0-B168-3DE1EB4EF3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854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F6F873C5-6B08-4AFE-A352-0A7CBBF46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854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B0DB0814-1ED8-487C-B9C3-0A3D8FCF9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358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F5F3852A-F720-4D40-A134-9973D3E1F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358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1B5D5737-4218-40BA-8AF2-1AE5DECD3E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3863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B935F463-D65C-49FE-A92B-41F5ECDA68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3863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F6CA73CF-0DFE-4798-BC6E-C387843B4D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3675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98C7D6EA-A5D9-4522-AE62-F469FE68FF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3675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B04050F1-B046-473B-B19A-E9E56235EB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8720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975EDD96-1800-4F89-BFE1-9B91350FB6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8720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20884670-A662-4E05-AAE8-45BD005263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1331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3FF1EA1E-0B30-4AB3-9D10-CAFB149C8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1331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Rectangle 64">
              <a:extLst>
                <a:ext uri="{FF2B5EF4-FFF2-40B4-BE49-F238E27FC236}">
                  <a16:creationId xmlns:a16="http://schemas.microsoft.com/office/drawing/2014/main" id="{45623CE9-FC05-43E5-A0BF-7BD5F22B8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18836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ectangle 66">
              <a:extLst>
                <a:ext uri="{FF2B5EF4-FFF2-40B4-BE49-F238E27FC236}">
                  <a16:creationId xmlns:a16="http://schemas.microsoft.com/office/drawing/2014/main" id="{E5FDD108-3711-4CC4-AA3A-62731494D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18836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Rectangle 64">
              <a:extLst>
                <a:ext uri="{FF2B5EF4-FFF2-40B4-BE49-F238E27FC236}">
                  <a16:creationId xmlns:a16="http://schemas.microsoft.com/office/drawing/2014/main" id="{A17CDDB6-3812-4D05-B01E-102B32F6B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6340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D6726100-858D-44CA-B0A8-DC13EA7BFE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6340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4">
              <a:extLst>
                <a:ext uri="{FF2B5EF4-FFF2-40B4-BE49-F238E27FC236}">
                  <a16:creationId xmlns:a16="http://schemas.microsoft.com/office/drawing/2014/main" id="{C299ED46-3E2E-408F-82A1-FB2A0A2B9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845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772859DA-EE4D-4BF7-B000-0718B4A0F3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845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4">
              <a:extLst>
                <a:ext uri="{FF2B5EF4-FFF2-40B4-BE49-F238E27FC236}">
                  <a16:creationId xmlns:a16="http://schemas.microsoft.com/office/drawing/2014/main" id="{666A5CAC-B220-49E0-A1BC-AD5F168279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1349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6690C2E3-0443-48E4-8F94-E3D9113FFE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1349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D9F5512A-48E1-4C07-B75E-3CCC517B6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33984"/>
            <a:ext cx="455228" cy="36240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A44D6-F9A1-4762-B853-5F124B67F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986" y="3509010"/>
            <a:ext cx="7694050" cy="3057328"/>
          </a:xfrm>
        </p:spPr>
        <p:txBody>
          <a:bodyPr anchor="ctr">
            <a:noAutofit/>
          </a:bodyPr>
          <a:lstStyle/>
          <a:p>
            <a:r>
              <a:rPr lang="en-US" b="1" dirty="0"/>
              <a:t>Elders rule the local church. Deacons serve under their rule.</a:t>
            </a:r>
          </a:p>
          <a:p>
            <a:r>
              <a:rPr lang="en-US" b="1" dirty="0"/>
              <a:t>When listed together, elders are always listed first (Phil. 1:1; 1 Tim. 3). </a:t>
            </a:r>
          </a:p>
          <a:p>
            <a:r>
              <a:rPr lang="en-US" b="1" dirty="0"/>
              <a:t>We read of elders without any reference to deacons, but never read of deacons without a reference to elders. </a:t>
            </a:r>
          </a:p>
        </p:txBody>
      </p:sp>
    </p:spTree>
    <p:extLst>
      <p:ext uri="{BB962C8B-B14F-4D97-AF65-F5344CB8AC3E}">
        <p14:creationId xmlns:p14="http://schemas.microsoft.com/office/powerpoint/2010/main" val="762366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D67C2EE-AFA7-458A-8695-51B546F47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271697-90F1-4A23-8EF2-0179F2EAF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5228" cy="323398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800584-727A-48CF-8223-244AD9717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5225" y="0"/>
            <a:ext cx="8688775" cy="3233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91787E-0E3D-4841-BADF-2642CEDC1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986" y="721805"/>
            <a:ext cx="7694049" cy="2147520"/>
          </a:xfrm>
        </p:spPr>
        <p:txBody>
          <a:bodyPr anchor="b">
            <a:normAutofit/>
          </a:bodyPr>
          <a:lstStyle/>
          <a:p>
            <a:r>
              <a:rPr lang="en-US" sz="5200" b="1" dirty="0">
                <a:latin typeface="+mn-lt"/>
              </a:rPr>
              <a:t>Deacons Are Not Rulers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221A507-76C4-489F-9F32-ECC44C5DC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91540" y="73152"/>
            <a:ext cx="884223" cy="232963"/>
            <a:chOff x="1188720" y="73152"/>
            <a:chExt cx="1178966" cy="232963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7DC847D7-5EB9-4FE0-B168-3DE1EB4EF3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854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F6F873C5-6B08-4AFE-A352-0A7CBBF46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854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B0DB0814-1ED8-487C-B9C3-0A3D8FCF9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358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F5F3852A-F720-4D40-A134-9973D3E1F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358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1B5D5737-4218-40BA-8AF2-1AE5DECD3E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3863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B935F463-D65C-49FE-A92B-41F5ECDA68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3863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F6CA73CF-0DFE-4798-BC6E-C387843B4D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3675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98C7D6EA-A5D9-4522-AE62-F469FE68FF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3675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B04050F1-B046-473B-B19A-E9E56235EB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8720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975EDD96-1800-4F89-BFE1-9B91350FB6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8720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20884670-A662-4E05-AAE8-45BD005263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1331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3FF1EA1E-0B30-4AB3-9D10-CAFB149C8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1331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Rectangle 64">
              <a:extLst>
                <a:ext uri="{FF2B5EF4-FFF2-40B4-BE49-F238E27FC236}">
                  <a16:creationId xmlns:a16="http://schemas.microsoft.com/office/drawing/2014/main" id="{45623CE9-FC05-43E5-A0BF-7BD5F22B8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18836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ectangle 66">
              <a:extLst>
                <a:ext uri="{FF2B5EF4-FFF2-40B4-BE49-F238E27FC236}">
                  <a16:creationId xmlns:a16="http://schemas.microsoft.com/office/drawing/2014/main" id="{E5FDD108-3711-4CC4-AA3A-62731494D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18836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Rectangle 64">
              <a:extLst>
                <a:ext uri="{FF2B5EF4-FFF2-40B4-BE49-F238E27FC236}">
                  <a16:creationId xmlns:a16="http://schemas.microsoft.com/office/drawing/2014/main" id="{A17CDDB6-3812-4D05-B01E-102B32F6B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6340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D6726100-858D-44CA-B0A8-DC13EA7BFE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6340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4">
              <a:extLst>
                <a:ext uri="{FF2B5EF4-FFF2-40B4-BE49-F238E27FC236}">
                  <a16:creationId xmlns:a16="http://schemas.microsoft.com/office/drawing/2014/main" id="{C299ED46-3E2E-408F-82A1-FB2A0A2B9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845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772859DA-EE4D-4BF7-B000-0718B4A0F3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845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4">
              <a:extLst>
                <a:ext uri="{FF2B5EF4-FFF2-40B4-BE49-F238E27FC236}">
                  <a16:creationId xmlns:a16="http://schemas.microsoft.com/office/drawing/2014/main" id="{666A5CAC-B220-49E0-A1BC-AD5F168279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1349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6690C2E3-0443-48E4-8F94-E3D9113FFE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1349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D9F5512A-48E1-4C07-B75E-3CCC517B6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33984"/>
            <a:ext cx="455228" cy="36240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A44D6-F9A1-4762-B853-5F124B67F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986" y="3509010"/>
            <a:ext cx="7694050" cy="3057328"/>
          </a:xfrm>
        </p:spPr>
        <p:txBody>
          <a:bodyPr anchor="ctr">
            <a:normAutofit/>
          </a:bodyPr>
          <a:lstStyle/>
          <a:p>
            <a:r>
              <a:rPr lang="en-US" b="1" dirty="0"/>
              <a:t>There is a priority to appointing elders in local churches without the mention of deacons </a:t>
            </a:r>
            <a:br>
              <a:rPr lang="en-US" b="1" dirty="0"/>
            </a:br>
            <a:r>
              <a:rPr lang="en-US" b="1" dirty="0"/>
              <a:t>(Acts 14:23; Titus 1:5).</a:t>
            </a:r>
          </a:p>
          <a:p>
            <a:r>
              <a:rPr lang="en-US" b="1" dirty="0"/>
              <a:t>Deacons were appointed over or put in charge of responsibilities (Acts 6:3). </a:t>
            </a:r>
          </a:p>
        </p:txBody>
      </p:sp>
    </p:spTree>
    <p:extLst>
      <p:ext uri="{BB962C8B-B14F-4D97-AF65-F5344CB8AC3E}">
        <p14:creationId xmlns:p14="http://schemas.microsoft.com/office/powerpoint/2010/main" val="1742614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D67C2EE-AFA7-458A-8695-51B546F47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271697-90F1-4A23-8EF2-0179F2EAF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5228" cy="323398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800584-727A-48CF-8223-244AD9717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5225" y="0"/>
            <a:ext cx="8688775" cy="3233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59098A-2605-4D77-992B-553B0CF5E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986" y="721805"/>
            <a:ext cx="7694049" cy="2147520"/>
          </a:xfrm>
        </p:spPr>
        <p:txBody>
          <a:bodyPr anchor="b">
            <a:normAutofit/>
          </a:bodyPr>
          <a:lstStyle/>
          <a:p>
            <a:r>
              <a:rPr lang="en-US" sz="5200" b="1" dirty="0">
                <a:latin typeface="+mn-lt"/>
              </a:rPr>
              <a:t>Deacons Are Servants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221A507-76C4-489F-9F32-ECC44C5DC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91540" y="73152"/>
            <a:ext cx="884223" cy="232963"/>
            <a:chOff x="1188720" y="73152"/>
            <a:chExt cx="1178966" cy="232963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7DC847D7-5EB9-4FE0-B168-3DE1EB4EF3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854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F6F873C5-6B08-4AFE-A352-0A7CBBF46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854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B0DB0814-1ED8-487C-B9C3-0A3D8FCF9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358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F5F3852A-F720-4D40-A134-9973D3E1F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358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1B5D5737-4218-40BA-8AF2-1AE5DECD3E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3863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B935F463-D65C-49FE-A92B-41F5ECDA68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3863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F6CA73CF-0DFE-4798-BC6E-C387843B4D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3675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98C7D6EA-A5D9-4522-AE62-F469FE68FF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3675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B04050F1-B046-473B-B19A-E9E56235EB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8720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975EDD96-1800-4F89-BFE1-9B91350FB6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8720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20884670-A662-4E05-AAE8-45BD005263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1331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3FF1EA1E-0B30-4AB3-9D10-CAFB149C8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1331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Rectangle 64">
              <a:extLst>
                <a:ext uri="{FF2B5EF4-FFF2-40B4-BE49-F238E27FC236}">
                  <a16:creationId xmlns:a16="http://schemas.microsoft.com/office/drawing/2014/main" id="{45623CE9-FC05-43E5-A0BF-7BD5F22B8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18836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ectangle 66">
              <a:extLst>
                <a:ext uri="{FF2B5EF4-FFF2-40B4-BE49-F238E27FC236}">
                  <a16:creationId xmlns:a16="http://schemas.microsoft.com/office/drawing/2014/main" id="{E5FDD108-3711-4CC4-AA3A-62731494D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18836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Rectangle 64">
              <a:extLst>
                <a:ext uri="{FF2B5EF4-FFF2-40B4-BE49-F238E27FC236}">
                  <a16:creationId xmlns:a16="http://schemas.microsoft.com/office/drawing/2014/main" id="{A17CDDB6-3812-4D05-B01E-102B32F6B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6340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D6726100-858D-44CA-B0A8-DC13EA7BFE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6340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4">
              <a:extLst>
                <a:ext uri="{FF2B5EF4-FFF2-40B4-BE49-F238E27FC236}">
                  <a16:creationId xmlns:a16="http://schemas.microsoft.com/office/drawing/2014/main" id="{C299ED46-3E2E-408F-82A1-FB2A0A2B9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845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772859DA-EE4D-4BF7-B000-0718B4A0F3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845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4">
              <a:extLst>
                <a:ext uri="{FF2B5EF4-FFF2-40B4-BE49-F238E27FC236}">
                  <a16:creationId xmlns:a16="http://schemas.microsoft.com/office/drawing/2014/main" id="{666A5CAC-B220-49E0-A1BC-AD5F168279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1349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6690C2E3-0443-48E4-8F94-E3D9113FFE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1349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D9F5512A-48E1-4C07-B75E-3CCC517B6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33984"/>
            <a:ext cx="455228" cy="36240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69158-02A7-4213-AA73-280B6CE64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986" y="3509010"/>
            <a:ext cx="7694050" cy="3057328"/>
          </a:xfrm>
        </p:spPr>
        <p:txBody>
          <a:bodyPr anchor="ctr">
            <a:normAutofit lnSpcReduction="10000"/>
          </a:bodyPr>
          <a:lstStyle/>
          <a:p>
            <a:r>
              <a:rPr lang="en-US" b="1" dirty="0"/>
              <a:t>DIAKONOS – “one who executes the commands of another” (Thayer). </a:t>
            </a:r>
          </a:p>
          <a:p>
            <a:r>
              <a:rPr lang="en-US" b="1" i="1" dirty="0"/>
              <a:t>“let them serve as deacons” </a:t>
            </a:r>
            <a:r>
              <a:rPr lang="en-US" b="1" dirty="0"/>
              <a:t>(1 Tim. 3:10). </a:t>
            </a:r>
          </a:p>
          <a:p>
            <a:r>
              <a:rPr lang="en-US" b="1" i="1" dirty="0"/>
              <a:t>“For those who have served well as deacons” </a:t>
            </a:r>
            <a:br>
              <a:rPr lang="en-US" b="1" i="1" dirty="0"/>
            </a:br>
            <a:r>
              <a:rPr lang="en-US" b="1" dirty="0"/>
              <a:t>(v. 13). </a:t>
            </a:r>
          </a:p>
          <a:p>
            <a:r>
              <a:rPr lang="en-US" b="1" dirty="0"/>
              <a:t>Appointed over the business of serving tables (Acts 6:2-3). </a:t>
            </a:r>
          </a:p>
        </p:txBody>
      </p:sp>
    </p:spTree>
    <p:extLst>
      <p:ext uri="{BB962C8B-B14F-4D97-AF65-F5344CB8AC3E}">
        <p14:creationId xmlns:p14="http://schemas.microsoft.com/office/powerpoint/2010/main" val="627754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D67C2EE-AFA7-458A-8695-51B546F47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271697-90F1-4A23-8EF2-0179F2EAF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5228" cy="323398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800584-727A-48CF-8223-244AD9717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5225" y="0"/>
            <a:ext cx="8688775" cy="3233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F5D2D7-B005-4000-A931-AA8DCDD14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986" y="721805"/>
            <a:ext cx="7694049" cy="2147520"/>
          </a:xfrm>
        </p:spPr>
        <p:txBody>
          <a:bodyPr anchor="b">
            <a:normAutofit/>
          </a:bodyPr>
          <a:lstStyle/>
          <a:p>
            <a:r>
              <a:rPr lang="en-US" sz="5200" b="1" dirty="0">
                <a:latin typeface="+mn-lt"/>
              </a:rPr>
              <a:t>Deacons:</a:t>
            </a:r>
            <a:br>
              <a:rPr lang="en-US" sz="5200" b="1" dirty="0">
                <a:latin typeface="+mn-lt"/>
              </a:rPr>
            </a:br>
            <a:r>
              <a:rPr lang="en-US" sz="5200" b="1" dirty="0">
                <a:latin typeface="+mn-lt"/>
              </a:rPr>
              <a:t>The Extent of Their Work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221A507-76C4-489F-9F32-ECC44C5DC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91540" y="73152"/>
            <a:ext cx="884223" cy="232963"/>
            <a:chOff x="1188720" y="73152"/>
            <a:chExt cx="1178966" cy="232963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7DC847D7-5EB9-4FE0-B168-3DE1EB4EF3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854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F6F873C5-6B08-4AFE-A352-0A7CBBF46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854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B0DB0814-1ED8-487C-B9C3-0A3D8FCF9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358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F5F3852A-F720-4D40-A134-9973D3E1F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358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1B5D5737-4218-40BA-8AF2-1AE5DECD3E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3863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B935F463-D65C-49FE-A92B-41F5ECDA68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3863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F6CA73CF-0DFE-4798-BC6E-C387843B4D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3675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98C7D6EA-A5D9-4522-AE62-F469FE68FF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3675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B04050F1-B046-473B-B19A-E9E56235EB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8720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975EDD96-1800-4F89-BFE1-9B91350FB6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8720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20884670-A662-4E05-AAE8-45BD005263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1331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3FF1EA1E-0B30-4AB3-9D10-CAFB149C8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1331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Rectangle 64">
              <a:extLst>
                <a:ext uri="{FF2B5EF4-FFF2-40B4-BE49-F238E27FC236}">
                  <a16:creationId xmlns:a16="http://schemas.microsoft.com/office/drawing/2014/main" id="{45623CE9-FC05-43E5-A0BF-7BD5F22B8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18836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ectangle 66">
              <a:extLst>
                <a:ext uri="{FF2B5EF4-FFF2-40B4-BE49-F238E27FC236}">
                  <a16:creationId xmlns:a16="http://schemas.microsoft.com/office/drawing/2014/main" id="{E5FDD108-3711-4CC4-AA3A-62731494D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18836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Rectangle 64">
              <a:extLst>
                <a:ext uri="{FF2B5EF4-FFF2-40B4-BE49-F238E27FC236}">
                  <a16:creationId xmlns:a16="http://schemas.microsoft.com/office/drawing/2014/main" id="{A17CDDB6-3812-4D05-B01E-102B32F6B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6340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D6726100-858D-44CA-B0A8-DC13EA7BFE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6340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4">
              <a:extLst>
                <a:ext uri="{FF2B5EF4-FFF2-40B4-BE49-F238E27FC236}">
                  <a16:creationId xmlns:a16="http://schemas.microsoft.com/office/drawing/2014/main" id="{C299ED46-3E2E-408F-82A1-FB2A0A2B9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845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772859DA-EE4D-4BF7-B000-0718B4A0F3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845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4">
              <a:extLst>
                <a:ext uri="{FF2B5EF4-FFF2-40B4-BE49-F238E27FC236}">
                  <a16:creationId xmlns:a16="http://schemas.microsoft.com/office/drawing/2014/main" id="{666A5CAC-B220-49E0-A1BC-AD5F168279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1349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6690C2E3-0443-48E4-8F94-E3D9113FFE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1349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D9F5512A-48E1-4C07-B75E-3CCC517B6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33984"/>
            <a:ext cx="455228" cy="36240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E2AFF-84D0-4790-86F1-0E6AFE61D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986" y="3509010"/>
            <a:ext cx="7694050" cy="305732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Acts 6:1-4</a:t>
            </a:r>
          </a:p>
          <a:p>
            <a:r>
              <a:rPr lang="en-US" b="1" dirty="0"/>
              <a:t>They relieve the elders. </a:t>
            </a:r>
          </a:p>
          <a:p>
            <a:r>
              <a:rPr lang="en-US" b="1" dirty="0"/>
              <a:t>Their work is primarily physical in nature. </a:t>
            </a:r>
          </a:p>
          <a:p>
            <a:r>
              <a:rPr lang="en-US" b="1" dirty="0"/>
              <a:t>The exact duties of deacons are not specified, allowing needs to be met in each local church. </a:t>
            </a:r>
          </a:p>
        </p:txBody>
      </p:sp>
    </p:spTree>
    <p:extLst>
      <p:ext uri="{BB962C8B-B14F-4D97-AF65-F5344CB8AC3E}">
        <p14:creationId xmlns:p14="http://schemas.microsoft.com/office/powerpoint/2010/main" val="3779202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2CB7B99-EF7B-4B50-85F9-BD6639D87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CD1EA40-7116-4FCB-9369-70F29FAA91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949071" cy="3233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53ED85-9315-42CC-9568-709E262B5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718" y="679927"/>
            <a:ext cx="3798352" cy="2270664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Responsibilities of Deacons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at Knollwood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F647E38-F93D-4661-8D77-CE13EEB65B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5228" cy="323398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B501860-732B-4F81-B802-0BC1362279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91533" y="73152"/>
            <a:ext cx="884223" cy="232963"/>
            <a:chOff x="7763256" y="73152"/>
            <a:chExt cx="1178966" cy="232963"/>
          </a:xfrm>
        </p:grpSpPr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7AEEE40F-5C8B-41BA-99C7-93C0B4F0E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6307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BFD7D304-78CD-4FA4-9CC1-A9AF2DEEF9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6307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CB485B10-A976-48D3-8B25-66AE766D2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3812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92D136E2-0A2B-4F92-8CD0-4A4627B564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3812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99F940C-EF42-4439-BE4F-5145445B1F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1316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B036AE7A-1B5B-43A6-951B-1819EEA88C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1316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2098787F-1ACB-4460-B580-83F0A01212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8821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7A3440DA-DA3B-4B20-A990-F540267E04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8821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C336D65B-E377-4439-B6C0-E3D045D7D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325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BEB6753F-2024-4BCE-9A02-A1C6031BC0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325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Rectangle 64">
              <a:extLst>
                <a:ext uri="{FF2B5EF4-FFF2-40B4-BE49-F238E27FC236}">
                  <a16:creationId xmlns:a16="http://schemas.microsoft.com/office/drawing/2014/main" id="{4D3283F2-5307-46FF-BB1B-39769D1EAA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887854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ectangle 66">
              <a:extLst>
                <a:ext uri="{FF2B5EF4-FFF2-40B4-BE49-F238E27FC236}">
                  <a16:creationId xmlns:a16="http://schemas.microsoft.com/office/drawing/2014/main" id="{EEE26DD7-4392-4D58-93D0-2C9A8DBE79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887854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Rectangle 64">
              <a:extLst>
                <a:ext uri="{FF2B5EF4-FFF2-40B4-BE49-F238E27FC236}">
                  <a16:creationId xmlns:a16="http://schemas.microsoft.com/office/drawing/2014/main" id="{9B470E57-93D2-4139-ABBE-B4A0005164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762899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92C2E4C2-ED9D-49E8-B3E2-5EAF369308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762899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4">
              <a:extLst>
                <a:ext uri="{FF2B5EF4-FFF2-40B4-BE49-F238E27FC236}">
                  <a16:creationId xmlns:a16="http://schemas.microsoft.com/office/drawing/2014/main" id="{3C50CAEF-FA0F-4879-941E-BD6614272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37944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4A9FD627-D2FF-43AC-92A2-1C51E987F7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37944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4">
              <a:extLst>
                <a:ext uri="{FF2B5EF4-FFF2-40B4-BE49-F238E27FC236}">
                  <a16:creationId xmlns:a16="http://schemas.microsoft.com/office/drawing/2014/main" id="{00855280-04D6-4350-8EEB-9FC1D5DE98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51298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DD1AEAC2-2591-4A29-8BFA-DB32DCDC5E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51298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64">
              <a:extLst>
                <a:ext uri="{FF2B5EF4-FFF2-40B4-BE49-F238E27FC236}">
                  <a16:creationId xmlns:a16="http://schemas.microsoft.com/office/drawing/2014/main" id="{62BBAD1B-3F45-400B-9E7F-196FCE72A6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8803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6">
              <a:extLst>
                <a:ext uri="{FF2B5EF4-FFF2-40B4-BE49-F238E27FC236}">
                  <a16:creationId xmlns:a16="http://schemas.microsoft.com/office/drawing/2014/main" id="{2E39B33C-A679-45B1-A095-279FEAB8F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8803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5" name="Picture 4" descr="A house with a grass field&#10;&#10;Description automatically generated">
            <a:extLst>
              <a:ext uri="{FF2B5EF4-FFF2-40B4-BE49-F238E27FC236}">
                <a16:creationId xmlns:a16="http://schemas.microsoft.com/office/drawing/2014/main" id="{7D0CEDE8-CD38-4949-A84A-A489159B83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71" r="35571"/>
          <a:stretch/>
        </p:blipFill>
        <p:spPr>
          <a:xfrm>
            <a:off x="4710613" y="-1"/>
            <a:ext cx="4424682" cy="3233984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D6C80E47-971C-437F-B030-191115B01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33984"/>
            <a:ext cx="455228" cy="36240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9CFB7-59BF-4853-8830-A7B1062F0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986" y="3405494"/>
            <a:ext cx="7762547" cy="3259202"/>
          </a:xfrm>
        </p:spPr>
        <p:txBody>
          <a:bodyPr anchor="ctr">
            <a:normAutofit/>
          </a:bodyPr>
          <a:lstStyle/>
          <a:p>
            <a:r>
              <a:rPr lang="en-US" b="1" dirty="0"/>
              <a:t>General maintenance. </a:t>
            </a:r>
          </a:p>
          <a:p>
            <a:r>
              <a:rPr lang="en-US" b="1" dirty="0"/>
              <a:t>Making sure building is prepared for services.</a:t>
            </a:r>
          </a:p>
          <a:p>
            <a:r>
              <a:rPr lang="en-US" b="1" dirty="0"/>
              <a:t>Order teaching materials. </a:t>
            </a:r>
          </a:p>
          <a:p>
            <a:r>
              <a:rPr lang="en-US" b="1" dirty="0"/>
              <a:t>Audio, video, recordings, sign. </a:t>
            </a:r>
          </a:p>
          <a:p>
            <a:r>
              <a:rPr lang="en-US" b="1" dirty="0"/>
              <a:t>Treasury.</a:t>
            </a:r>
          </a:p>
          <a:p>
            <a:r>
              <a:rPr lang="en-US" b="1" dirty="0"/>
              <a:t>Benevolence. </a:t>
            </a:r>
          </a:p>
        </p:txBody>
      </p:sp>
    </p:spTree>
    <p:extLst>
      <p:ext uri="{BB962C8B-B14F-4D97-AF65-F5344CB8AC3E}">
        <p14:creationId xmlns:p14="http://schemas.microsoft.com/office/powerpoint/2010/main" val="2290438813"/>
      </p:ext>
    </p:extLst>
  </p:cSld>
  <p:clrMapOvr>
    <a:masterClrMapping/>
  </p:clrMapOvr>
  <p:transition spd="slow"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2CB7B99-EF7B-4B50-85F9-BD6639D87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CD1EA40-7116-4FCB-9369-70F29FAA91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949071" cy="3233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55E561-F122-4546-BBC4-C2170C398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986" y="679927"/>
            <a:ext cx="3798352" cy="2270664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We are thankful for our deacons!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F647E38-F93D-4661-8D77-CE13EEB65B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5228" cy="323398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B501860-732B-4F81-B802-0BC1362279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91533" y="73152"/>
            <a:ext cx="884223" cy="232963"/>
            <a:chOff x="7763256" y="73152"/>
            <a:chExt cx="1178966" cy="232963"/>
          </a:xfrm>
        </p:grpSpPr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7AEEE40F-5C8B-41BA-99C7-93C0B4F0E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6307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BFD7D304-78CD-4FA4-9CC1-A9AF2DEEF9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6307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CB485B10-A976-48D3-8B25-66AE766D2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3812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92D136E2-0A2B-4F92-8CD0-4A4627B564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3812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99F940C-EF42-4439-BE4F-5145445B1F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1316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B036AE7A-1B5B-43A6-951B-1819EEA88C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1316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2098787F-1ACB-4460-B580-83F0A01212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8821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7A3440DA-DA3B-4B20-A990-F540267E04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8821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C336D65B-E377-4439-B6C0-E3D045D7D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325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BEB6753F-2024-4BCE-9A02-A1C6031BC0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325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Rectangle 64">
              <a:extLst>
                <a:ext uri="{FF2B5EF4-FFF2-40B4-BE49-F238E27FC236}">
                  <a16:creationId xmlns:a16="http://schemas.microsoft.com/office/drawing/2014/main" id="{4D3283F2-5307-46FF-BB1B-39769D1EAA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887854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ectangle 66">
              <a:extLst>
                <a:ext uri="{FF2B5EF4-FFF2-40B4-BE49-F238E27FC236}">
                  <a16:creationId xmlns:a16="http://schemas.microsoft.com/office/drawing/2014/main" id="{EEE26DD7-4392-4D58-93D0-2C9A8DBE79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887854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Rectangle 64">
              <a:extLst>
                <a:ext uri="{FF2B5EF4-FFF2-40B4-BE49-F238E27FC236}">
                  <a16:creationId xmlns:a16="http://schemas.microsoft.com/office/drawing/2014/main" id="{9B470E57-93D2-4139-ABBE-B4A0005164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762899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92C2E4C2-ED9D-49E8-B3E2-5EAF369308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762899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4">
              <a:extLst>
                <a:ext uri="{FF2B5EF4-FFF2-40B4-BE49-F238E27FC236}">
                  <a16:creationId xmlns:a16="http://schemas.microsoft.com/office/drawing/2014/main" id="{3C50CAEF-FA0F-4879-941E-BD6614272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37944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4A9FD627-D2FF-43AC-92A2-1C51E987F7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37944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4">
              <a:extLst>
                <a:ext uri="{FF2B5EF4-FFF2-40B4-BE49-F238E27FC236}">
                  <a16:creationId xmlns:a16="http://schemas.microsoft.com/office/drawing/2014/main" id="{00855280-04D6-4350-8EEB-9FC1D5DE98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51298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DD1AEAC2-2591-4A29-8BFA-DB32DCDC5E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51298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64">
              <a:extLst>
                <a:ext uri="{FF2B5EF4-FFF2-40B4-BE49-F238E27FC236}">
                  <a16:creationId xmlns:a16="http://schemas.microsoft.com/office/drawing/2014/main" id="{62BBAD1B-3F45-400B-9E7F-196FCE72A6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8803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6">
              <a:extLst>
                <a:ext uri="{FF2B5EF4-FFF2-40B4-BE49-F238E27FC236}">
                  <a16:creationId xmlns:a16="http://schemas.microsoft.com/office/drawing/2014/main" id="{2E39B33C-A679-45B1-A095-279FEAB8F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8803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5" name="Picture 4" descr="A close up of a device&#10;&#10;Description automatically generated">
            <a:extLst>
              <a:ext uri="{FF2B5EF4-FFF2-40B4-BE49-F238E27FC236}">
                <a16:creationId xmlns:a16="http://schemas.microsoft.com/office/drawing/2014/main" id="{3C58AFE1-4380-4315-B3D2-6C3E5FC57E8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13" r="175" b="1"/>
          <a:stretch/>
        </p:blipFill>
        <p:spPr>
          <a:xfrm>
            <a:off x="4679601" y="262"/>
            <a:ext cx="4464399" cy="3224930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D6C80E47-971C-437F-B030-191115B01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33984"/>
            <a:ext cx="455228" cy="36240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7C466-6E7A-4FCF-ACEB-CC8FD0030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986" y="3540334"/>
            <a:ext cx="7762547" cy="302600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“</a:t>
            </a:r>
            <a:r>
              <a:rPr lang="en-US" b="1" baseline="30000" dirty="0"/>
              <a:t> </a:t>
            </a:r>
            <a:r>
              <a:rPr lang="en-US" b="1" dirty="0"/>
              <a:t>For those who have served well as deacons obtain for themselves a good standing and great boldness in the faith which is in Christ Jesus.” </a:t>
            </a:r>
            <a:br>
              <a:rPr lang="en-US" sz="800" b="1" dirty="0"/>
            </a:br>
            <a:endParaRPr lang="en-US" sz="800" b="1" dirty="0"/>
          </a:p>
          <a:p>
            <a:pPr marL="0" indent="0" algn="ctr">
              <a:buNone/>
            </a:pPr>
            <a:r>
              <a:rPr lang="en-US" b="1" dirty="0"/>
              <a:t>1 Timothy 3:13 </a:t>
            </a:r>
          </a:p>
        </p:txBody>
      </p:sp>
    </p:spTree>
    <p:extLst>
      <p:ext uri="{BB962C8B-B14F-4D97-AF65-F5344CB8AC3E}">
        <p14:creationId xmlns:p14="http://schemas.microsoft.com/office/powerpoint/2010/main" val="921428582"/>
      </p:ext>
    </p:extLst>
  </p:cSld>
  <p:clrMapOvr>
    <a:masterClrMapping/>
  </p:clrMapOvr>
  <p:transition spd="slow">
    <p:wheel spokes="1"/>
  </p:transition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</TotalTime>
  <Words>336</Words>
  <Application>Microsoft Office PowerPoint</Application>
  <PresentationFormat>On-screen Show (4:3)</PresentationFormat>
  <Paragraphs>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Deacons and Their Work</vt:lpstr>
      <vt:lpstr>Deacon: Special Use of a Generic Word</vt:lpstr>
      <vt:lpstr>Deacons Are Not Rulers</vt:lpstr>
      <vt:lpstr>Deacons Are Not Rulers</vt:lpstr>
      <vt:lpstr>Deacons Are Servants</vt:lpstr>
      <vt:lpstr>Deacons: The Extent of Their Work</vt:lpstr>
      <vt:lpstr>Responsibilities of Deacons  at Knollwood</vt:lpstr>
      <vt:lpstr>We are thankful for our deacons!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16</cp:revision>
  <dcterms:created xsi:type="dcterms:W3CDTF">2013-03-24T12:46:42Z</dcterms:created>
  <dcterms:modified xsi:type="dcterms:W3CDTF">2020-02-10T15:11:01Z</dcterms:modified>
</cp:coreProperties>
</file>