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2"/>
  </p:notesMasterIdLst>
  <p:sldIdLst>
    <p:sldId id="258" r:id="rId3"/>
    <p:sldId id="276" r:id="rId4"/>
    <p:sldId id="257" r:id="rId5"/>
    <p:sldId id="260" r:id="rId6"/>
    <p:sldId id="261" r:id="rId7"/>
    <p:sldId id="277" r:id="rId8"/>
    <p:sldId id="263" r:id="rId9"/>
    <p:sldId id="264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3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89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676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0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88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09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54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44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180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475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31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80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21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140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43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1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2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5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6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01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1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87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737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2F4DA-2B13-4A71-8323-6789851D37D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985C1-17F2-448F-AA5B-604188CD4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846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Majesty of God&quot;">
            <a:extLst>
              <a:ext uri="{FF2B5EF4-FFF2-40B4-BE49-F238E27FC236}">
                <a16:creationId xmlns:a16="http://schemas.microsoft.com/office/drawing/2014/main" id="{95572151-97E8-4DE1-9CF3-A2FB250525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2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5AD50-CFE0-4473-B92A-466D47C43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07522"/>
            <a:ext cx="7886700" cy="3346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“I will meditate on the glorious splendor of Your majesty, and on Your wondrous works.”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Psalm 145:5</a:t>
            </a:r>
          </a:p>
        </p:txBody>
      </p:sp>
      <p:pic>
        <p:nvPicPr>
          <p:cNvPr id="1026" name="Picture 2" descr="Image result for open bible&quot;">
            <a:extLst>
              <a:ext uri="{FF2B5EF4-FFF2-40B4-BE49-F238E27FC236}">
                <a16:creationId xmlns:a16="http://schemas.microsoft.com/office/drawing/2014/main" id="{5FECC446-1943-40B3-8127-280CCDE12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086" y="4650478"/>
            <a:ext cx="3257550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92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65AD5-576D-4FB0-B55D-B48FD6109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latin typeface="+mn-lt"/>
              </a:rPr>
              <a:t>“Majesty”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69262-28DD-4C54-A274-0AEB9DB75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Comes from the Latin </a:t>
            </a:r>
            <a:r>
              <a:rPr lang="en-US" b="1" i="1" dirty="0" err="1"/>
              <a:t>majestas</a:t>
            </a:r>
            <a:r>
              <a:rPr lang="en-US" b="1" dirty="0"/>
              <a:t>. </a:t>
            </a:r>
          </a:p>
          <a:p>
            <a:pPr lvl="0"/>
            <a:r>
              <a:rPr lang="en-US" b="1" dirty="0"/>
              <a:t>The words </a:t>
            </a:r>
            <a:r>
              <a:rPr lang="en-US" b="1" i="1" dirty="0"/>
              <a:t>major</a:t>
            </a:r>
            <a:r>
              <a:rPr lang="en-US" b="1" dirty="0"/>
              <a:t> and </a:t>
            </a:r>
            <a:r>
              <a:rPr lang="en-US" b="1" i="1" dirty="0"/>
              <a:t>magnus</a:t>
            </a:r>
            <a:r>
              <a:rPr lang="en-US" b="1" dirty="0"/>
              <a:t> come from this word.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The word </a:t>
            </a:r>
            <a:r>
              <a:rPr lang="en-US" b="1" i="1" dirty="0"/>
              <a:t>majesty</a:t>
            </a:r>
            <a:r>
              <a:rPr lang="en-US" b="1" dirty="0"/>
              <a:t> means greatness. </a:t>
            </a:r>
          </a:p>
          <a:p>
            <a:pPr lvl="0"/>
            <a:r>
              <a:rPr lang="en-US" b="1" dirty="0"/>
              <a:t>It speaks of the dignity and power ascribed to a sovereign. 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2256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65AD5-576D-4FB0-B55D-B48FD6109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latin typeface="+mn-lt"/>
              </a:rPr>
              <a:t>“Majesty”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69262-28DD-4C54-A274-0AEB9DB75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 the NT, majesty is translated from the Greek word </a:t>
            </a:r>
            <a:r>
              <a:rPr lang="en-US" b="1" i="1" dirty="0" err="1"/>
              <a:t>megalosune</a:t>
            </a:r>
            <a:r>
              <a:rPr lang="en-US" b="1" dirty="0"/>
              <a:t>. </a:t>
            </a:r>
          </a:p>
          <a:p>
            <a:pPr lvl="0"/>
            <a:r>
              <a:rPr lang="en-US" b="1" dirty="0"/>
              <a:t>The word means great or greatness. </a:t>
            </a:r>
          </a:p>
          <a:p>
            <a:pPr lvl="0"/>
            <a:r>
              <a:rPr lang="en-US" b="1" dirty="0"/>
              <a:t>We use the prefix in our language today (</a:t>
            </a:r>
            <a:r>
              <a:rPr lang="en-US" b="1" i="1" dirty="0"/>
              <a:t>mega</a:t>
            </a:r>
            <a:r>
              <a:rPr lang="en-US" b="1" dirty="0"/>
              <a:t>). </a:t>
            </a:r>
          </a:p>
          <a:p>
            <a:pPr marL="0" indent="0">
              <a:buNone/>
            </a:pPr>
            <a:endParaRPr lang="en-US" sz="900" b="1" dirty="0"/>
          </a:p>
          <a:p>
            <a:r>
              <a:rPr lang="en-US" b="1" dirty="0"/>
              <a:t>In the OT, majesty is translated from a number of Hebrew words.</a:t>
            </a:r>
          </a:p>
          <a:p>
            <a:pPr lvl="0"/>
            <a:r>
              <a:rPr lang="en-US" b="1" dirty="0"/>
              <a:t>One means “splendor.” </a:t>
            </a:r>
          </a:p>
          <a:p>
            <a:pPr lvl="0"/>
            <a:r>
              <a:rPr lang="en-US" b="1" dirty="0"/>
              <a:t>One refers to lifting up or things that are lifted up.</a:t>
            </a:r>
          </a:p>
        </p:txBody>
      </p:sp>
    </p:spTree>
    <p:extLst>
      <p:ext uri="{BB962C8B-B14F-4D97-AF65-F5344CB8AC3E}">
        <p14:creationId xmlns:p14="http://schemas.microsoft.com/office/powerpoint/2010/main" val="347735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65AD5-576D-4FB0-B55D-B48FD6109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latin typeface="+mn-lt"/>
              </a:rPr>
              <a:t>“Majesty”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69262-28DD-4C54-A274-0AEB9DB75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When speaking of God, </a:t>
            </a:r>
            <a:r>
              <a:rPr lang="en-US" b="1" i="1" dirty="0"/>
              <a:t>majesty</a:t>
            </a:r>
            <a:r>
              <a:rPr lang="en-US" b="1" dirty="0"/>
              <a:t> is used to express the greatness of God. </a:t>
            </a:r>
          </a:p>
          <a:p>
            <a:pPr lvl="0"/>
            <a:r>
              <a:rPr lang="en-US" b="1" dirty="0"/>
              <a:t>It is a word of praise acknowledging the attributes of God.</a:t>
            </a:r>
          </a:p>
          <a:p>
            <a:pPr lvl="1"/>
            <a:r>
              <a:rPr lang="en-US" sz="2800" b="1" dirty="0"/>
              <a:t>That which makes God who He is. </a:t>
            </a:r>
          </a:p>
          <a:p>
            <a:pPr lvl="1"/>
            <a:r>
              <a:rPr lang="en-US" sz="2800" b="1" dirty="0"/>
              <a:t>That which makes Him greater than, lifted up above, man. </a:t>
            </a:r>
          </a:p>
          <a:p>
            <a:pPr lvl="0"/>
            <a:r>
              <a:rPr lang="en-US" b="1" dirty="0"/>
              <a:t>It is also associated with an invitation to worship God because He is great. </a:t>
            </a:r>
          </a:p>
        </p:txBody>
      </p:sp>
    </p:spTree>
    <p:extLst>
      <p:ext uri="{BB962C8B-B14F-4D97-AF65-F5344CB8AC3E}">
        <p14:creationId xmlns:p14="http://schemas.microsoft.com/office/powerpoint/2010/main" val="365910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65AD5-576D-4FB0-B55D-B48FD6109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latin typeface="+mn-lt"/>
              </a:rPr>
              <a:t>“Majesty”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69262-28DD-4C54-A274-0AEB9DB75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God is “lifted up” on “on high.” </a:t>
            </a:r>
          </a:p>
          <a:p>
            <a:endParaRPr lang="en-US" sz="800" b="1" dirty="0"/>
          </a:p>
          <a:p>
            <a:pPr lvl="0"/>
            <a:r>
              <a:rPr lang="en-US" b="1" dirty="0"/>
              <a:t>This does not mean that God is far </a:t>
            </a:r>
            <a:r>
              <a:rPr lang="en-US" b="1" u="sng" dirty="0"/>
              <a:t>from</a:t>
            </a:r>
            <a:r>
              <a:rPr lang="en-US" b="1" dirty="0"/>
              <a:t> us, out of our reach. </a:t>
            </a:r>
            <a:endParaRPr lang="en-US" sz="2000" b="1" dirty="0"/>
          </a:p>
          <a:p>
            <a:pPr lvl="1"/>
            <a:r>
              <a:rPr lang="en-US" b="1" dirty="0"/>
              <a:t>He is near to us (Jer. 23:23; Acts 17:27). </a:t>
            </a:r>
          </a:p>
          <a:p>
            <a:pPr lvl="1"/>
            <a:endParaRPr lang="en-US" sz="800" b="1" dirty="0"/>
          </a:p>
          <a:p>
            <a:pPr lvl="0"/>
            <a:r>
              <a:rPr lang="en-US" b="1" dirty="0"/>
              <a:t>It means that God is far </a:t>
            </a:r>
            <a:r>
              <a:rPr lang="en-US" b="1" u="sng" dirty="0"/>
              <a:t>above</a:t>
            </a:r>
            <a:r>
              <a:rPr lang="en-US" b="1" dirty="0"/>
              <a:t> us in greatness and is to be adored and respected. </a:t>
            </a:r>
            <a:endParaRPr lang="en-US" sz="2000" b="1" dirty="0"/>
          </a:p>
          <a:p>
            <a:pPr lvl="1"/>
            <a:r>
              <a:rPr lang="en-US" b="1" dirty="0"/>
              <a:t>God is not our equal. He is of higher rank. </a:t>
            </a:r>
            <a:endParaRPr lang="en-US" sz="1600" b="1" dirty="0"/>
          </a:p>
          <a:p>
            <a:pPr lvl="1"/>
            <a:r>
              <a:rPr lang="en-US" b="1" dirty="0"/>
              <a:t>He is the </a:t>
            </a:r>
            <a:r>
              <a:rPr lang="en-US" b="1" i="1" dirty="0"/>
              <a:t>major</a:t>
            </a:r>
            <a:r>
              <a:rPr lang="en-US" b="1" dirty="0"/>
              <a:t>, the </a:t>
            </a:r>
            <a:r>
              <a:rPr lang="en-US" b="1" i="1" dirty="0"/>
              <a:t>magnus</a:t>
            </a:r>
            <a:r>
              <a:rPr lang="en-US" b="1" dirty="0"/>
              <a:t>, the </a:t>
            </a:r>
            <a:r>
              <a:rPr lang="en-US" b="1" i="1" dirty="0"/>
              <a:t>mega</a:t>
            </a:r>
            <a:r>
              <a:rPr lang="en-US" b="1" dirty="0"/>
              <a:t>. 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637492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69E45-A5A9-40CF-865F-EB6AE218F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099778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Proper Response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to God’s Majesty</a:t>
            </a:r>
            <a:br>
              <a:rPr lang="en-US" b="1" dirty="0">
                <a:latin typeface="+mn-lt"/>
              </a:rPr>
            </a:br>
            <a:r>
              <a:rPr lang="en-US" sz="4000" b="1" dirty="0">
                <a:solidFill>
                  <a:srgbClr val="002060"/>
                </a:solidFill>
                <a:latin typeface="+mn-lt"/>
              </a:rPr>
              <a:t>- Psalm 145 -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3BD-CC4F-4792-A732-EED25B278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70921"/>
            <a:ext cx="7886700" cy="360604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Praise Him - </a:t>
            </a:r>
            <a:r>
              <a:rPr lang="en-US" sz="3200" b="1" dirty="0">
                <a:solidFill>
                  <a:srgbClr val="002060"/>
                </a:solidFill>
              </a:rPr>
              <a:t>vs. 1-9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Proclaim His Greatness to Others - </a:t>
            </a:r>
            <a:r>
              <a:rPr lang="en-US" sz="3200" b="1" dirty="0">
                <a:solidFill>
                  <a:srgbClr val="002060"/>
                </a:solidFill>
              </a:rPr>
              <a:t>vs. 4-13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Trust Him - </a:t>
            </a:r>
            <a:r>
              <a:rPr lang="en-US" sz="3200" b="1" dirty="0">
                <a:solidFill>
                  <a:srgbClr val="002060"/>
                </a:solidFill>
              </a:rPr>
              <a:t>vs. 14-20</a:t>
            </a:r>
          </a:p>
        </p:txBody>
      </p:sp>
    </p:spTree>
    <p:extLst>
      <p:ext uri="{BB962C8B-B14F-4D97-AF65-F5344CB8AC3E}">
        <p14:creationId xmlns:p14="http://schemas.microsoft.com/office/powerpoint/2010/main" val="23516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46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305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1_Office Theme</vt:lpstr>
      <vt:lpstr>2_Office Theme</vt:lpstr>
      <vt:lpstr>PowerPoint Presentation</vt:lpstr>
      <vt:lpstr>PowerPoint Presentation</vt:lpstr>
      <vt:lpstr>PowerPoint Presentation</vt:lpstr>
      <vt:lpstr>“Majesty”</vt:lpstr>
      <vt:lpstr>“Majesty”</vt:lpstr>
      <vt:lpstr>“Majesty”</vt:lpstr>
      <vt:lpstr>“Majesty”</vt:lpstr>
      <vt:lpstr>The Proper Response  to God’s Majesty - Psalm 145 -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2019-11-18T14:06:15Z</dcterms:modified>
</cp:coreProperties>
</file>