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Lst>
  <p:notesMasterIdLst>
    <p:notesMasterId r:id="rId22"/>
  </p:notesMasterIdLst>
  <p:sldIdLst>
    <p:sldId id="281" r:id="rId4"/>
    <p:sldId id="397" r:id="rId5"/>
    <p:sldId id="398" r:id="rId6"/>
    <p:sldId id="399" r:id="rId7"/>
    <p:sldId id="400" r:id="rId8"/>
    <p:sldId id="401" r:id="rId9"/>
    <p:sldId id="402" r:id="rId10"/>
    <p:sldId id="404" r:id="rId11"/>
    <p:sldId id="405" r:id="rId12"/>
    <p:sldId id="406" r:id="rId13"/>
    <p:sldId id="407" r:id="rId14"/>
    <p:sldId id="408" r:id="rId15"/>
    <p:sldId id="410" r:id="rId16"/>
    <p:sldId id="411" r:id="rId17"/>
    <p:sldId id="412" r:id="rId18"/>
    <p:sldId id="413" r:id="rId19"/>
    <p:sldId id="414"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104" d="100"/>
          <a:sy n="104" d="100"/>
        </p:scale>
        <p:origin x="114" y="222"/>
      </p:cViewPr>
      <p:guideLst/>
    </p:cSldViewPr>
  </p:slideViewPr>
  <p:notesTextViewPr>
    <p:cViewPr>
      <p:scale>
        <a:sx n="1" d="1"/>
        <a:sy n="1" d="1"/>
      </p:scale>
      <p:origin x="0" y="0"/>
    </p:cViewPr>
  </p:notesTextViewPr>
  <p:sorterViewPr>
    <p:cViewPr varScale="1">
      <p:scale>
        <a:sx n="1" d="1"/>
        <a:sy n="1" d="1"/>
      </p:scale>
      <p:origin x="0" y="-185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489C5-A397-4997-9DB4-74D42BE31C06}" type="datetimeFigureOut">
              <a:rPr lang="en-US" smtClean="0"/>
              <a:t>10/14/2019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69EFC-6A83-4333-BF4D-85E37C2CF44B}" type="slidenum">
              <a:rPr lang="en-US" smtClean="0"/>
              <a:t>‹#›</a:t>
            </a:fld>
            <a:endParaRPr lang="en-US"/>
          </a:p>
        </p:txBody>
      </p:sp>
    </p:spTree>
    <p:extLst>
      <p:ext uri="{BB962C8B-B14F-4D97-AF65-F5344CB8AC3E}">
        <p14:creationId xmlns:p14="http://schemas.microsoft.com/office/powerpoint/2010/main" val="51247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52031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32623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09698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51555-3F62-4F00-90F5-9ACAC57DB468}"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529625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51555-3F62-4F00-90F5-9ACAC57DB468}"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2238523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C51555-3F62-4F00-90F5-9ACAC57DB468}"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4129448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C51555-3F62-4F00-90F5-9ACAC57DB468}"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2406740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51555-3F62-4F00-90F5-9ACAC57DB468}"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3252696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C51555-3F62-4F00-90F5-9ACAC57DB468}"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109189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51555-3F62-4F00-90F5-9ACAC57DB468}"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1617121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51555-3F62-4F00-90F5-9ACAC57DB468}"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125969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117661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51555-3F62-4F00-90F5-9ACAC57DB468}"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2825712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51555-3F62-4F00-90F5-9ACAC57DB468}"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2264759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51555-3F62-4F00-90F5-9ACAC57DB468}"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4247228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51555-3F62-4F00-90F5-9ACAC57DB468}"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868445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51555-3F62-4F00-90F5-9ACAC57DB468}"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2895941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C51555-3F62-4F00-90F5-9ACAC57DB468}"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415922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C51555-3F62-4F00-90F5-9ACAC57DB468}"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3032682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51555-3F62-4F00-90F5-9ACAC57DB468}"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124199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C51555-3F62-4F00-90F5-9ACAC57DB468}"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3602856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51555-3F62-4F00-90F5-9ACAC57DB468}"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137857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8D965-FC37-4A4D-9E95-112D40E261E5}"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182174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51555-3F62-4F00-90F5-9ACAC57DB468}"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1002300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51555-3F62-4F00-90F5-9ACAC57DB468}"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4154021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51555-3F62-4F00-90F5-9ACAC57DB468}"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3841581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51555-3F62-4F00-90F5-9ACAC57DB468}"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F6E5A-629A-41E2-9B57-5306DC13A4BF}" type="slidenum">
              <a:rPr lang="en-US" smtClean="0"/>
              <a:t>‹#›</a:t>
            </a:fld>
            <a:endParaRPr lang="en-US"/>
          </a:p>
        </p:txBody>
      </p:sp>
    </p:spTree>
    <p:extLst>
      <p:ext uri="{BB962C8B-B14F-4D97-AF65-F5344CB8AC3E}">
        <p14:creationId xmlns:p14="http://schemas.microsoft.com/office/powerpoint/2010/main" val="119617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8D965-FC37-4A4D-9E95-112D40E261E5}"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67680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D965-FC37-4A4D-9E95-112D40E261E5}"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72793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8D965-FC37-4A4D-9E95-112D40E261E5}"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6825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D965-FC37-4A4D-9E95-112D40E261E5}"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45426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8714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1353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8D965-FC37-4A4D-9E95-112D40E261E5}" type="datetimeFigureOut">
              <a:rPr lang="en-US" smtClean="0"/>
              <a:t>10/14/2019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969AC-2A70-4762-801D-240741525486}" type="slidenum">
              <a:rPr lang="en-US" smtClean="0"/>
              <a:t>‹#›</a:t>
            </a:fld>
            <a:endParaRPr lang="en-US"/>
          </a:p>
        </p:txBody>
      </p:sp>
    </p:spTree>
    <p:extLst>
      <p:ext uri="{BB962C8B-B14F-4D97-AF65-F5344CB8AC3E}">
        <p14:creationId xmlns:p14="http://schemas.microsoft.com/office/powerpoint/2010/main" val="270064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93D3FA-C2A0-4B09-B67F-6EFE76571787}"/>
              </a:ext>
            </a:extLst>
          </p:cNvPr>
          <p:cNvPicPr>
            <a:picLocks noChangeAspect="1"/>
          </p:cNvPicPr>
          <p:nvPr userDrawn="1"/>
        </p:nvPicPr>
        <p:blipFill rotWithShape="1">
          <a:blip r:embed="rId13">
            <a:extLst>
              <a:ext uri="{BEBA8EAE-BF5A-486C-A8C5-ECC9F3942E4B}">
                <a14:imgProps xmlns:a14="http://schemas.microsoft.com/office/drawing/2010/main">
                  <a14:imgLayer r:embed="rId14">
                    <a14:imgEffect>
                      <a14:artisticTexturizer/>
                    </a14:imgEffect>
                    <a14:imgEffect>
                      <a14:brightnessContrast bright="-40000" contrast="20000"/>
                    </a14:imgEffect>
                  </a14:imgLayer>
                </a14:imgProps>
              </a:ext>
            </a:extLst>
          </a:blip>
          <a:srcRect t="20811" b="11440"/>
          <a:stretch/>
        </p:blipFill>
        <p:spPr>
          <a:xfrm>
            <a:off x="0" y="1"/>
            <a:ext cx="9144000" cy="6857999"/>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51555-3F62-4F00-90F5-9ACAC57DB468}" type="datetimeFigureOut">
              <a:rPr lang="en-US" smtClean="0"/>
              <a:t>10/14/2019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F6E5A-629A-41E2-9B57-5306DC13A4BF}" type="slidenum">
              <a:rPr lang="en-US" smtClean="0"/>
              <a:t>‹#›</a:t>
            </a:fld>
            <a:endParaRPr lang="en-US"/>
          </a:p>
        </p:txBody>
      </p:sp>
    </p:spTree>
    <p:extLst>
      <p:ext uri="{BB962C8B-B14F-4D97-AF65-F5344CB8AC3E}">
        <p14:creationId xmlns:p14="http://schemas.microsoft.com/office/powerpoint/2010/main" val="329426070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bg2">
              <a:lumMod val="50000"/>
            </a:schemeClr>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25000"/>
              <a:lumOff val="75000"/>
            </a:schemeClr>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25000"/>
              <a:lumOff val="75000"/>
            </a:schemeClr>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25000"/>
              <a:lumOff val="75000"/>
            </a:schemeClr>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25000"/>
              <a:lumOff val="75000"/>
            </a:schemeClr>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25000"/>
              <a:lumOff val="75000"/>
            </a:schemeClr>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93D3FA-C2A0-4B09-B67F-6EFE76571787}"/>
              </a:ext>
            </a:extLst>
          </p:cNvPr>
          <p:cNvPicPr>
            <a:picLocks noChangeAspect="1"/>
          </p:cNvPicPr>
          <p:nvPr userDrawn="1"/>
        </p:nvPicPr>
        <p:blipFill rotWithShape="1">
          <a:blip r:embed="rId13">
            <a:extLst>
              <a:ext uri="{BEBA8EAE-BF5A-486C-A8C5-ECC9F3942E4B}">
                <a14:imgProps xmlns:a14="http://schemas.microsoft.com/office/drawing/2010/main">
                  <a14:imgLayer r:embed="rId14">
                    <a14:imgEffect>
                      <a14:artisticTexturizer/>
                    </a14:imgEffect>
                    <a14:imgEffect>
                      <a14:brightnessContrast bright="-40000" contrast="20000"/>
                    </a14:imgEffect>
                  </a14:imgLayer>
                </a14:imgProps>
              </a:ext>
            </a:extLst>
          </a:blip>
          <a:srcRect t="20811" b="11440"/>
          <a:stretch/>
        </p:blipFill>
        <p:spPr>
          <a:xfrm>
            <a:off x="0" y="1"/>
            <a:ext cx="9144000" cy="6857999"/>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51555-3F62-4F00-90F5-9ACAC57DB468}" type="datetimeFigureOut">
              <a:rPr lang="en-US" smtClean="0"/>
              <a:t>10/14/2019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F6E5A-629A-41E2-9B57-5306DC13A4BF}" type="slidenum">
              <a:rPr lang="en-US" smtClean="0"/>
              <a:t>‹#›</a:t>
            </a:fld>
            <a:endParaRPr lang="en-US"/>
          </a:p>
        </p:txBody>
      </p:sp>
    </p:spTree>
    <p:extLst>
      <p:ext uri="{BB962C8B-B14F-4D97-AF65-F5344CB8AC3E}">
        <p14:creationId xmlns:p14="http://schemas.microsoft.com/office/powerpoint/2010/main" val="152216290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bg2">
              <a:lumMod val="50000"/>
            </a:schemeClr>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25000"/>
              <a:lumOff val="75000"/>
            </a:schemeClr>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25000"/>
              <a:lumOff val="75000"/>
            </a:schemeClr>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25000"/>
              <a:lumOff val="75000"/>
            </a:schemeClr>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25000"/>
              <a:lumOff val="75000"/>
            </a:schemeClr>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25000"/>
              <a:lumOff val="75000"/>
            </a:schemeClr>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BED68-2437-431C-94B3-99F233AEDE7C}"/>
              </a:ext>
            </a:extLst>
          </p:cNvPr>
          <p:cNvSpPr>
            <a:spLocks noGrp="1"/>
          </p:cNvSpPr>
          <p:nvPr>
            <p:ph idx="1"/>
          </p:nvPr>
        </p:nvSpPr>
        <p:spPr>
          <a:xfrm>
            <a:off x="628650" y="352213"/>
            <a:ext cx="7886700" cy="6421120"/>
          </a:xfrm>
        </p:spPr>
        <p:txBody>
          <a:bodyPr>
            <a:normAutofit/>
          </a:bodyPr>
          <a:lstStyle/>
          <a:p>
            <a:pPr>
              <a:buFont typeface="Wingdings" panose="05000000000000000000" pitchFamily="2" charset="2"/>
              <a:buChar char="Ø"/>
            </a:pPr>
            <a:r>
              <a:rPr lang="en-US" sz="6600" dirty="0">
                <a:effectLst>
                  <a:outerShdw blurRad="38100" dist="38100" dir="2700000" algn="tl">
                    <a:srgbClr val="000000">
                      <a:alpha val="43137"/>
                    </a:srgbClr>
                  </a:outerShdw>
                </a:effectLst>
              </a:rPr>
              <a:t>Listen to words of experience</a:t>
            </a:r>
          </a:p>
          <a:p>
            <a:pPr>
              <a:buFont typeface="Wingdings" panose="05000000000000000000" pitchFamily="2" charset="2"/>
              <a:buChar char="Ø"/>
            </a:pPr>
            <a:r>
              <a:rPr lang="en-US" sz="6600" dirty="0">
                <a:effectLst>
                  <a:outerShdw blurRad="38100" dist="38100" dir="2700000" algn="tl">
                    <a:srgbClr val="000000">
                      <a:alpha val="43137"/>
                    </a:srgbClr>
                  </a:outerShdw>
                </a:effectLst>
              </a:rPr>
              <a:t>Listen to the details</a:t>
            </a:r>
          </a:p>
          <a:p>
            <a:pPr>
              <a:buFont typeface="Wingdings" panose="05000000000000000000" pitchFamily="2" charset="2"/>
              <a:buChar char="Ø"/>
            </a:pPr>
            <a:r>
              <a:rPr lang="en-US" sz="6600" dirty="0">
                <a:solidFill>
                  <a:schemeClr val="accent4">
                    <a:lumMod val="60000"/>
                    <a:lumOff val="40000"/>
                  </a:schemeClr>
                </a:solidFill>
              </a:rPr>
              <a:t>Press against sin</a:t>
            </a:r>
          </a:p>
        </p:txBody>
      </p:sp>
    </p:spTree>
    <p:extLst>
      <p:ext uri="{BB962C8B-B14F-4D97-AF65-F5344CB8AC3E}">
        <p14:creationId xmlns:p14="http://schemas.microsoft.com/office/powerpoint/2010/main" val="3899171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6D87-0565-43E2-8D5B-7A43C7167BCD}"/>
              </a:ext>
            </a:extLst>
          </p:cNvPr>
          <p:cNvSpPr>
            <a:spLocks noGrp="1"/>
          </p:cNvSpPr>
          <p:nvPr>
            <p:ph idx="1"/>
          </p:nvPr>
        </p:nvSpPr>
        <p:spPr>
          <a:xfrm>
            <a:off x="628650" y="345441"/>
            <a:ext cx="7886700" cy="5587518"/>
          </a:xfrm>
        </p:spPr>
        <p:txBody>
          <a:bodyPr>
            <a:normAutofit lnSpcReduction="10000"/>
          </a:bodyPr>
          <a:lstStyle/>
          <a:p>
            <a:pPr marL="0" indent="0">
              <a:buNone/>
            </a:pPr>
            <a:r>
              <a:rPr lang="en-US" sz="7200" dirty="0"/>
              <a:t>(7) Submit yourselves therefore to God. Resist the devil, and he will flee from you.</a:t>
            </a:r>
          </a:p>
        </p:txBody>
      </p:sp>
      <p:sp>
        <p:nvSpPr>
          <p:cNvPr id="2" name="TextBox 1">
            <a:extLst>
              <a:ext uri="{FF2B5EF4-FFF2-40B4-BE49-F238E27FC236}">
                <a16:creationId xmlns:a16="http://schemas.microsoft.com/office/drawing/2014/main" id="{25A3C109-AF21-4369-B1B3-BB413540659C}"/>
              </a:ext>
            </a:extLst>
          </p:cNvPr>
          <p:cNvSpPr txBox="1"/>
          <p:nvPr/>
        </p:nvSpPr>
        <p:spPr>
          <a:xfrm>
            <a:off x="4273973" y="6333067"/>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7F30EBE2-979A-44A5-947D-D6EF4077FFBD}"/>
              </a:ext>
            </a:extLst>
          </p:cNvPr>
          <p:cNvSpPr txBox="1"/>
          <p:nvPr/>
        </p:nvSpPr>
        <p:spPr>
          <a:xfrm>
            <a:off x="3122507" y="5932958"/>
            <a:ext cx="5455425" cy="76944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956251">
                    <a:lumMod val="60000"/>
                    <a:lumOff val="40000"/>
                  </a:srgbClr>
                </a:solidFill>
                <a:effectLst>
                  <a:outerShdw blurRad="38100" dist="38100" dir="2700000" algn="tl">
                    <a:srgbClr val="000000">
                      <a:alpha val="43137"/>
                    </a:srgbClr>
                  </a:outerShdw>
                </a:effectLst>
                <a:uLnTx/>
                <a:uFillTx/>
                <a:latin typeface="Trebuchet MS" panose="020B0603020202020204"/>
                <a:ea typeface="+mn-ea"/>
                <a:cs typeface="+mn-cs"/>
              </a:rPr>
              <a:t>James 4:7 ESV</a:t>
            </a:r>
          </a:p>
        </p:txBody>
      </p:sp>
    </p:spTree>
    <p:extLst>
      <p:ext uri="{BB962C8B-B14F-4D97-AF65-F5344CB8AC3E}">
        <p14:creationId xmlns:p14="http://schemas.microsoft.com/office/powerpoint/2010/main" val="3830777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6D87-0565-43E2-8D5B-7A43C7167BCD}"/>
              </a:ext>
            </a:extLst>
          </p:cNvPr>
          <p:cNvSpPr>
            <a:spLocks noGrp="1"/>
          </p:cNvSpPr>
          <p:nvPr>
            <p:ph idx="1"/>
          </p:nvPr>
        </p:nvSpPr>
        <p:spPr>
          <a:xfrm>
            <a:off x="628650" y="345441"/>
            <a:ext cx="7886700" cy="5587518"/>
          </a:xfrm>
        </p:spPr>
        <p:txBody>
          <a:bodyPr>
            <a:normAutofit/>
          </a:bodyPr>
          <a:lstStyle/>
          <a:p>
            <a:pPr marL="0" indent="0">
              <a:buNone/>
            </a:pPr>
            <a:r>
              <a:rPr lang="en-US" sz="4000" dirty="0"/>
              <a:t>(8) Be sober-minded; be watchful. Your adversary the devil prowls around like a roaring lion, seeking someone to devour. (9) Resist him, firm in your faith, knowing that the same kinds of suffering are being experienced by your brotherhood throughout the world.</a:t>
            </a:r>
          </a:p>
        </p:txBody>
      </p:sp>
      <p:sp>
        <p:nvSpPr>
          <p:cNvPr id="2" name="TextBox 1">
            <a:extLst>
              <a:ext uri="{FF2B5EF4-FFF2-40B4-BE49-F238E27FC236}">
                <a16:creationId xmlns:a16="http://schemas.microsoft.com/office/drawing/2014/main" id="{25A3C109-AF21-4369-B1B3-BB413540659C}"/>
              </a:ext>
            </a:extLst>
          </p:cNvPr>
          <p:cNvSpPr txBox="1"/>
          <p:nvPr/>
        </p:nvSpPr>
        <p:spPr>
          <a:xfrm>
            <a:off x="4273973" y="6333067"/>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7F30EBE2-979A-44A5-947D-D6EF4077FFBD}"/>
              </a:ext>
            </a:extLst>
          </p:cNvPr>
          <p:cNvSpPr txBox="1"/>
          <p:nvPr/>
        </p:nvSpPr>
        <p:spPr>
          <a:xfrm>
            <a:off x="3122507" y="5932958"/>
            <a:ext cx="5455425" cy="76944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956251">
                    <a:lumMod val="60000"/>
                    <a:lumOff val="40000"/>
                  </a:srgbClr>
                </a:solidFill>
                <a:effectLst>
                  <a:outerShdw blurRad="38100" dist="38100" dir="2700000" algn="tl">
                    <a:srgbClr val="000000">
                      <a:alpha val="43137"/>
                    </a:srgbClr>
                  </a:outerShdw>
                </a:effectLst>
                <a:uLnTx/>
                <a:uFillTx/>
                <a:latin typeface="Trebuchet MS" panose="020B0603020202020204"/>
                <a:ea typeface="+mn-ea"/>
                <a:cs typeface="+mn-cs"/>
              </a:rPr>
              <a:t>1 Peter 5:8-9 ESV</a:t>
            </a:r>
          </a:p>
        </p:txBody>
      </p:sp>
    </p:spTree>
    <p:extLst>
      <p:ext uri="{BB962C8B-B14F-4D97-AF65-F5344CB8AC3E}">
        <p14:creationId xmlns:p14="http://schemas.microsoft.com/office/powerpoint/2010/main" val="4105696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BED68-2437-431C-94B3-99F233AEDE7C}"/>
              </a:ext>
            </a:extLst>
          </p:cNvPr>
          <p:cNvSpPr>
            <a:spLocks noGrp="1"/>
          </p:cNvSpPr>
          <p:nvPr>
            <p:ph idx="1"/>
          </p:nvPr>
        </p:nvSpPr>
        <p:spPr>
          <a:xfrm>
            <a:off x="628650" y="426719"/>
            <a:ext cx="7886700" cy="6346613"/>
          </a:xfrm>
        </p:spPr>
        <p:txBody>
          <a:bodyPr>
            <a:normAutofit/>
          </a:bodyPr>
          <a:lstStyle/>
          <a:p>
            <a:pPr>
              <a:buFont typeface="Wingdings" panose="05000000000000000000" pitchFamily="2" charset="2"/>
              <a:buChar char="Ø"/>
            </a:pPr>
            <a:r>
              <a:rPr lang="en-US" sz="6600" dirty="0">
                <a:effectLst>
                  <a:outerShdw blurRad="38100" dist="38100" dir="2700000" algn="tl">
                    <a:srgbClr val="000000">
                      <a:alpha val="43137"/>
                    </a:srgbClr>
                  </a:outerShdw>
                </a:effectLst>
              </a:rPr>
              <a:t>Listen to words of experience</a:t>
            </a:r>
          </a:p>
          <a:p>
            <a:pPr>
              <a:buFont typeface="Wingdings" panose="05000000000000000000" pitchFamily="2" charset="2"/>
              <a:buChar char="Ø"/>
            </a:pPr>
            <a:r>
              <a:rPr lang="en-US" sz="6600" dirty="0">
                <a:effectLst>
                  <a:outerShdw blurRad="38100" dist="38100" dir="2700000" algn="tl">
                    <a:srgbClr val="000000">
                      <a:alpha val="43137"/>
                    </a:srgbClr>
                  </a:outerShdw>
                </a:effectLst>
              </a:rPr>
              <a:t>Listen to the details</a:t>
            </a:r>
          </a:p>
          <a:p>
            <a:pPr>
              <a:buFont typeface="Wingdings" panose="05000000000000000000" pitchFamily="2" charset="2"/>
              <a:buChar char="Ø"/>
            </a:pPr>
            <a:r>
              <a:rPr lang="en-US" sz="6600" dirty="0">
                <a:effectLst>
                  <a:outerShdw blurRad="38100" dist="38100" dir="2700000" algn="tl">
                    <a:srgbClr val="000000">
                      <a:alpha val="43137"/>
                    </a:srgbClr>
                  </a:outerShdw>
                </a:effectLst>
              </a:rPr>
              <a:t>Press against sin</a:t>
            </a:r>
          </a:p>
          <a:p>
            <a:pPr>
              <a:buFont typeface="Wingdings" panose="05000000000000000000" pitchFamily="2" charset="2"/>
              <a:buChar char="Ø"/>
            </a:pPr>
            <a:r>
              <a:rPr lang="en-US" sz="6600" dirty="0">
                <a:solidFill>
                  <a:schemeClr val="accent4">
                    <a:lumMod val="60000"/>
                    <a:lumOff val="40000"/>
                  </a:schemeClr>
                </a:solidFill>
              </a:rPr>
              <a:t>Take precautions</a:t>
            </a:r>
          </a:p>
        </p:txBody>
      </p:sp>
    </p:spTree>
    <p:extLst>
      <p:ext uri="{BB962C8B-B14F-4D97-AF65-F5344CB8AC3E}">
        <p14:creationId xmlns:p14="http://schemas.microsoft.com/office/powerpoint/2010/main" val="339963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6D87-0565-43E2-8D5B-7A43C7167BCD}"/>
              </a:ext>
            </a:extLst>
          </p:cNvPr>
          <p:cNvSpPr>
            <a:spLocks noGrp="1"/>
          </p:cNvSpPr>
          <p:nvPr>
            <p:ph idx="1"/>
          </p:nvPr>
        </p:nvSpPr>
        <p:spPr>
          <a:xfrm>
            <a:off x="628650" y="345441"/>
            <a:ext cx="7886700" cy="5587518"/>
          </a:xfrm>
        </p:spPr>
        <p:txBody>
          <a:bodyPr vert="horz" lIns="91440" tIns="45720" rIns="91440" bIns="45720" rtlCol="0">
            <a:noAutofit/>
          </a:bodyPr>
          <a:lstStyle/>
          <a:p>
            <a:pPr marL="0" indent="0">
              <a:buNone/>
            </a:pPr>
            <a:r>
              <a:rPr lang="en-US" sz="6600" dirty="0"/>
              <a:t>(16) One who is wise is cautious and turns away from evil, but a fool is reckless and careless.</a:t>
            </a:r>
          </a:p>
        </p:txBody>
      </p:sp>
      <p:sp>
        <p:nvSpPr>
          <p:cNvPr id="2" name="TextBox 1">
            <a:extLst>
              <a:ext uri="{FF2B5EF4-FFF2-40B4-BE49-F238E27FC236}">
                <a16:creationId xmlns:a16="http://schemas.microsoft.com/office/drawing/2014/main" id="{25A3C109-AF21-4369-B1B3-BB413540659C}"/>
              </a:ext>
            </a:extLst>
          </p:cNvPr>
          <p:cNvSpPr txBox="1"/>
          <p:nvPr/>
        </p:nvSpPr>
        <p:spPr>
          <a:xfrm>
            <a:off x="4273973" y="6333067"/>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7F30EBE2-979A-44A5-947D-D6EF4077FFBD}"/>
              </a:ext>
            </a:extLst>
          </p:cNvPr>
          <p:cNvSpPr txBox="1"/>
          <p:nvPr/>
        </p:nvSpPr>
        <p:spPr>
          <a:xfrm>
            <a:off x="1964267" y="5932958"/>
            <a:ext cx="6613665" cy="76944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956251">
                    <a:lumMod val="60000"/>
                    <a:lumOff val="40000"/>
                  </a:srgbClr>
                </a:solidFill>
                <a:effectLst>
                  <a:outerShdw blurRad="38100" dist="38100" dir="2700000" algn="tl">
                    <a:srgbClr val="000000">
                      <a:alpha val="43137"/>
                    </a:srgbClr>
                  </a:outerShdw>
                </a:effectLst>
                <a:uLnTx/>
                <a:uFillTx/>
                <a:latin typeface="Trebuchet MS" panose="020B0603020202020204"/>
                <a:ea typeface="+mn-ea"/>
                <a:cs typeface="+mn-cs"/>
              </a:rPr>
              <a:t>Proverbs 14:16 ESV</a:t>
            </a:r>
          </a:p>
        </p:txBody>
      </p:sp>
    </p:spTree>
    <p:extLst>
      <p:ext uri="{BB962C8B-B14F-4D97-AF65-F5344CB8AC3E}">
        <p14:creationId xmlns:p14="http://schemas.microsoft.com/office/powerpoint/2010/main" val="365616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6D87-0565-43E2-8D5B-7A43C7167BCD}"/>
              </a:ext>
            </a:extLst>
          </p:cNvPr>
          <p:cNvSpPr>
            <a:spLocks noGrp="1"/>
          </p:cNvSpPr>
          <p:nvPr>
            <p:ph idx="1"/>
          </p:nvPr>
        </p:nvSpPr>
        <p:spPr>
          <a:xfrm>
            <a:off x="628650" y="345441"/>
            <a:ext cx="7886700" cy="5587518"/>
          </a:xfrm>
        </p:spPr>
        <p:txBody>
          <a:bodyPr vert="horz" lIns="91440" tIns="45720" rIns="91440" bIns="45720" rtlCol="0">
            <a:noAutofit/>
          </a:bodyPr>
          <a:lstStyle/>
          <a:p>
            <a:pPr marL="0" indent="0">
              <a:buNone/>
            </a:pPr>
            <a:r>
              <a:rPr lang="en-US" sz="4800" dirty="0"/>
              <a:t>(15) Look carefully then how you walk, not as unwise but as wise, (16) making the best use of the time, because the days are evil. (17) Therefore do not be foolish, but understand what the will of the Lord is.</a:t>
            </a:r>
          </a:p>
        </p:txBody>
      </p:sp>
      <p:sp>
        <p:nvSpPr>
          <p:cNvPr id="2" name="TextBox 1">
            <a:extLst>
              <a:ext uri="{FF2B5EF4-FFF2-40B4-BE49-F238E27FC236}">
                <a16:creationId xmlns:a16="http://schemas.microsoft.com/office/drawing/2014/main" id="{25A3C109-AF21-4369-B1B3-BB413540659C}"/>
              </a:ext>
            </a:extLst>
          </p:cNvPr>
          <p:cNvSpPr txBox="1"/>
          <p:nvPr/>
        </p:nvSpPr>
        <p:spPr>
          <a:xfrm>
            <a:off x="4273973" y="6333067"/>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7F30EBE2-979A-44A5-947D-D6EF4077FFBD}"/>
              </a:ext>
            </a:extLst>
          </p:cNvPr>
          <p:cNvSpPr txBox="1"/>
          <p:nvPr/>
        </p:nvSpPr>
        <p:spPr>
          <a:xfrm>
            <a:off x="1964267" y="5932958"/>
            <a:ext cx="6613665" cy="76944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956251">
                    <a:lumMod val="60000"/>
                    <a:lumOff val="40000"/>
                  </a:srgbClr>
                </a:solidFill>
                <a:effectLst>
                  <a:outerShdw blurRad="38100" dist="38100" dir="2700000" algn="tl">
                    <a:srgbClr val="000000">
                      <a:alpha val="43137"/>
                    </a:srgbClr>
                  </a:outerShdw>
                </a:effectLst>
                <a:uLnTx/>
                <a:uFillTx/>
                <a:latin typeface="Trebuchet MS" panose="020B0603020202020204"/>
                <a:ea typeface="+mn-ea"/>
                <a:cs typeface="+mn-cs"/>
              </a:rPr>
              <a:t>Ephesians 5:15-17 ESV</a:t>
            </a:r>
          </a:p>
        </p:txBody>
      </p:sp>
    </p:spTree>
    <p:extLst>
      <p:ext uri="{BB962C8B-B14F-4D97-AF65-F5344CB8AC3E}">
        <p14:creationId xmlns:p14="http://schemas.microsoft.com/office/powerpoint/2010/main" val="707774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BED68-2437-431C-94B3-99F233AEDE7C}"/>
              </a:ext>
            </a:extLst>
          </p:cNvPr>
          <p:cNvSpPr>
            <a:spLocks noGrp="1"/>
          </p:cNvSpPr>
          <p:nvPr>
            <p:ph idx="1"/>
          </p:nvPr>
        </p:nvSpPr>
        <p:spPr>
          <a:xfrm>
            <a:off x="628650" y="291253"/>
            <a:ext cx="7886700" cy="6482080"/>
          </a:xfrm>
        </p:spPr>
        <p:txBody>
          <a:bodyPr>
            <a:normAutofit/>
          </a:bodyPr>
          <a:lstStyle/>
          <a:p>
            <a:pPr>
              <a:buFont typeface="Wingdings" panose="05000000000000000000" pitchFamily="2" charset="2"/>
              <a:buChar char="Ø"/>
            </a:pPr>
            <a:r>
              <a:rPr lang="en-US" sz="6600" dirty="0">
                <a:effectLst>
                  <a:outerShdw blurRad="38100" dist="38100" dir="2700000" algn="tl">
                    <a:srgbClr val="000000">
                      <a:alpha val="43137"/>
                    </a:srgbClr>
                  </a:outerShdw>
                </a:effectLst>
              </a:rPr>
              <a:t>Listen to words of experience</a:t>
            </a:r>
          </a:p>
          <a:p>
            <a:pPr>
              <a:buFont typeface="Wingdings" panose="05000000000000000000" pitchFamily="2" charset="2"/>
              <a:buChar char="Ø"/>
            </a:pPr>
            <a:r>
              <a:rPr lang="en-US" sz="6600" dirty="0">
                <a:effectLst>
                  <a:outerShdw blurRad="38100" dist="38100" dir="2700000" algn="tl">
                    <a:srgbClr val="000000">
                      <a:alpha val="43137"/>
                    </a:srgbClr>
                  </a:outerShdw>
                </a:effectLst>
              </a:rPr>
              <a:t>Listen to the details</a:t>
            </a:r>
          </a:p>
          <a:p>
            <a:pPr>
              <a:buFont typeface="Wingdings" panose="05000000000000000000" pitchFamily="2" charset="2"/>
              <a:buChar char="Ø"/>
            </a:pPr>
            <a:r>
              <a:rPr lang="en-US" sz="6600" dirty="0">
                <a:effectLst>
                  <a:outerShdw blurRad="38100" dist="38100" dir="2700000" algn="tl">
                    <a:srgbClr val="000000">
                      <a:alpha val="43137"/>
                    </a:srgbClr>
                  </a:outerShdw>
                </a:effectLst>
              </a:rPr>
              <a:t>Press against sin</a:t>
            </a:r>
          </a:p>
          <a:p>
            <a:pPr>
              <a:buFont typeface="Wingdings" panose="05000000000000000000" pitchFamily="2" charset="2"/>
              <a:buChar char="Ø"/>
            </a:pPr>
            <a:r>
              <a:rPr lang="en-US" sz="6600" dirty="0">
                <a:effectLst>
                  <a:outerShdw blurRad="38100" dist="38100" dir="2700000" algn="tl">
                    <a:srgbClr val="000000">
                      <a:alpha val="43137"/>
                    </a:srgbClr>
                  </a:outerShdw>
                </a:effectLst>
              </a:rPr>
              <a:t>Take precautions</a:t>
            </a:r>
          </a:p>
        </p:txBody>
      </p:sp>
    </p:spTree>
    <p:extLst>
      <p:ext uri="{BB962C8B-B14F-4D97-AF65-F5344CB8AC3E}">
        <p14:creationId xmlns:p14="http://schemas.microsoft.com/office/powerpoint/2010/main" val="76910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38FB-BD95-479F-A409-AC09981509D2}"/>
              </a:ext>
            </a:extLst>
          </p:cNvPr>
          <p:cNvSpPr>
            <a:spLocks noGrp="1"/>
          </p:cNvSpPr>
          <p:nvPr>
            <p:ph type="ctrTitle"/>
          </p:nvPr>
        </p:nvSpPr>
        <p:spPr>
          <a:xfrm>
            <a:off x="685800" y="478899"/>
            <a:ext cx="7772400" cy="2387600"/>
          </a:xfrm>
        </p:spPr>
        <p:txBody>
          <a:bodyPr/>
          <a:lstStyle/>
          <a:p>
            <a:r>
              <a:rPr lang="en-US" sz="6600" dirty="0">
                <a:solidFill>
                  <a:schemeClr val="accent4">
                    <a:lumMod val="60000"/>
                    <a:lumOff val="40000"/>
                  </a:schemeClr>
                </a:solidFill>
                <a:latin typeface="+mn-lt"/>
                <a:ea typeface="+mn-ea"/>
                <a:cs typeface="+mn-cs"/>
              </a:rPr>
              <a:t>Lessons from a Squirrel Hunt</a:t>
            </a:r>
          </a:p>
        </p:txBody>
      </p:sp>
      <p:sp>
        <p:nvSpPr>
          <p:cNvPr id="3" name="Subtitle 2">
            <a:extLst>
              <a:ext uri="{FF2B5EF4-FFF2-40B4-BE49-F238E27FC236}">
                <a16:creationId xmlns:a16="http://schemas.microsoft.com/office/drawing/2014/main" id="{975B1E25-0398-48FE-BA44-74AEC5B69AA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53928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38FB-BD95-479F-A409-AC09981509D2}"/>
              </a:ext>
            </a:extLst>
          </p:cNvPr>
          <p:cNvSpPr>
            <a:spLocks noGrp="1"/>
          </p:cNvSpPr>
          <p:nvPr>
            <p:ph type="ctrTitle"/>
          </p:nvPr>
        </p:nvSpPr>
        <p:spPr>
          <a:xfrm>
            <a:off x="685800" y="478899"/>
            <a:ext cx="7772400" cy="2387600"/>
          </a:xfrm>
        </p:spPr>
        <p:txBody>
          <a:bodyPr/>
          <a:lstStyle/>
          <a:p>
            <a:r>
              <a:rPr lang="en-US" sz="6600" dirty="0">
                <a:solidFill>
                  <a:schemeClr val="accent4">
                    <a:lumMod val="60000"/>
                    <a:lumOff val="40000"/>
                  </a:schemeClr>
                </a:solidFill>
                <a:latin typeface="+mn-lt"/>
                <a:ea typeface="+mn-ea"/>
                <a:cs typeface="+mn-cs"/>
              </a:rPr>
              <a:t>Lessons from a Squirrel Hunt</a:t>
            </a:r>
          </a:p>
        </p:txBody>
      </p:sp>
      <p:sp>
        <p:nvSpPr>
          <p:cNvPr id="3" name="Subtitle 2">
            <a:extLst>
              <a:ext uri="{FF2B5EF4-FFF2-40B4-BE49-F238E27FC236}">
                <a16:creationId xmlns:a16="http://schemas.microsoft.com/office/drawing/2014/main" id="{975B1E25-0398-48FE-BA44-74AEC5B69AA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890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BED68-2437-431C-94B3-99F233AEDE7C}"/>
              </a:ext>
            </a:extLst>
          </p:cNvPr>
          <p:cNvSpPr>
            <a:spLocks noGrp="1"/>
          </p:cNvSpPr>
          <p:nvPr>
            <p:ph idx="1"/>
          </p:nvPr>
        </p:nvSpPr>
        <p:spPr>
          <a:xfrm>
            <a:off x="628650" y="426719"/>
            <a:ext cx="7886700" cy="6346613"/>
          </a:xfrm>
        </p:spPr>
        <p:txBody>
          <a:bodyPr>
            <a:normAutofit/>
          </a:bodyPr>
          <a:lstStyle/>
          <a:p>
            <a:pPr>
              <a:buFont typeface="Wingdings" panose="05000000000000000000" pitchFamily="2" charset="2"/>
              <a:buChar char="Ø"/>
            </a:pPr>
            <a:r>
              <a:rPr lang="en-US" sz="6600" dirty="0">
                <a:solidFill>
                  <a:schemeClr val="accent4">
                    <a:lumMod val="60000"/>
                    <a:lumOff val="40000"/>
                  </a:schemeClr>
                </a:solidFill>
              </a:rPr>
              <a:t>Listen to words of experience</a:t>
            </a:r>
          </a:p>
        </p:txBody>
      </p:sp>
    </p:spTree>
    <p:extLst>
      <p:ext uri="{BB962C8B-B14F-4D97-AF65-F5344CB8AC3E}">
        <p14:creationId xmlns:p14="http://schemas.microsoft.com/office/powerpoint/2010/main" val="154335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6D87-0565-43E2-8D5B-7A43C7167BCD}"/>
              </a:ext>
            </a:extLst>
          </p:cNvPr>
          <p:cNvSpPr>
            <a:spLocks noGrp="1"/>
          </p:cNvSpPr>
          <p:nvPr>
            <p:ph idx="1"/>
          </p:nvPr>
        </p:nvSpPr>
        <p:spPr>
          <a:xfrm>
            <a:off x="628650" y="345440"/>
            <a:ext cx="7886700" cy="5831523"/>
          </a:xfrm>
        </p:spPr>
        <p:txBody>
          <a:bodyPr>
            <a:normAutofit/>
          </a:bodyPr>
          <a:lstStyle/>
          <a:p>
            <a:pPr marL="0" indent="0">
              <a:buNone/>
            </a:pPr>
            <a:r>
              <a:rPr lang="en-US" sz="4000" dirty="0"/>
              <a:t>[Proverbs 12:15 ESV] (15) The way of a fool is right in his own eyes, but a wise man listens to advice.</a:t>
            </a:r>
          </a:p>
          <a:p>
            <a:pPr marL="0" indent="0">
              <a:buNone/>
            </a:pPr>
            <a:endParaRPr lang="en-US" sz="4000" dirty="0"/>
          </a:p>
          <a:p>
            <a:pPr marL="0" indent="0">
              <a:buNone/>
            </a:pPr>
            <a:r>
              <a:rPr lang="en-US" sz="4000" dirty="0"/>
              <a:t>[Proverbs 19:20 ESV] (20) Listen to advice and accept instruction, that you may gain wisdom in the future.</a:t>
            </a:r>
          </a:p>
        </p:txBody>
      </p:sp>
    </p:spTree>
    <p:extLst>
      <p:ext uri="{BB962C8B-B14F-4D97-AF65-F5344CB8AC3E}">
        <p14:creationId xmlns:p14="http://schemas.microsoft.com/office/powerpoint/2010/main" val="118662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6D87-0565-43E2-8D5B-7A43C7167BCD}"/>
              </a:ext>
            </a:extLst>
          </p:cNvPr>
          <p:cNvSpPr>
            <a:spLocks noGrp="1"/>
          </p:cNvSpPr>
          <p:nvPr>
            <p:ph idx="1"/>
          </p:nvPr>
        </p:nvSpPr>
        <p:spPr>
          <a:xfrm>
            <a:off x="628650" y="345441"/>
            <a:ext cx="7886700" cy="5587518"/>
          </a:xfrm>
        </p:spPr>
        <p:txBody>
          <a:bodyPr>
            <a:normAutofit lnSpcReduction="10000"/>
          </a:bodyPr>
          <a:lstStyle/>
          <a:p>
            <a:pPr marL="0" indent="0">
              <a:buNone/>
            </a:pPr>
            <a:r>
              <a:rPr lang="en-US" sz="4000" dirty="0"/>
              <a:t>(3) Older women likewise are to be reverent in behavior, not slanderers or slaves to much wine. They are to teach what is good, (4) and so train the young women to love their husbands and children, (5) to be self-controlled, pure, working at home, kind, and submissive to their own husbands, that the word of God may not be reviled.</a:t>
            </a:r>
          </a:p>
        </p:txBody>
      </p:sp>
      <p:sp>
        <p:nvSpPr>
          <p:cNvPr id="2" name="TextBox 1">
            <a:extLst>
              <a:ext uri="{FF2B5EF4-FFF2-40B4-BE49-F238E27FC236}">
                <a16:creationId xmlns:a16="http://schemas.microsoft.com/office/drawing/2014/main" id="{25A3C109-AF21-4369-B1B3-BB413540659C}"/>
              </a:ext>
            </a:extLst>
          </p:cNvPr>
          <p:cNvSpPr txBox="1"/>
          <p:nvPr/>
        </p:nvSpPr>
        <p:spPr>
          <a:xfrm>
            <a:off x="4273973" y="6333067"/>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7F30EBE2-979A-44A5-947D-D6EF4077FFBD}"/>
              </a:ext>
            </a:extLst>
          </p:cNvPr>
          <p:cNvSpPr txBox="1"/>
          <p:nvPr/>
        </p:nvSpPr>
        <p:spPr>
          <a:xfrm>
            <a:off x="3122507" y="5932958"/>
            <a:ext cx="5455425" cy="76944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956251">
                    <a:lumMod val="60000"/>
                    <a:lumOff val="40000"/>
                  </a:srgbClr>
                </a:solidFill>
                <a:effectLst>
                  <a:outerShdw blurRad="38100" dist="38100" dir="2700000" algn="tl">
                    <a:srgbClr val="000000">
                      <a:alpha val="43137"/>
                    </a:srgbClr>
                  </a:outerShdw>
                </a:effectLst>
                <a:uLnTx/>
                <a:uFillTx/>
                <a:latin typeface="Trebuchet MS" panose="020B0603020202020204"/>
                <a:ea typeface="+mn-ea"/>
                <a:cs typeface="+mn-cs"/>
              </a:rPr>
              <a:t>Titus 2:3-5 ESV</a:t>
            </a:r>
          </a:p>
        </p:txBody>
      </p:sp>
    </p:spTree>
    <p:extLst>
      <p:ext uri="{BB962C8B-B14F-4D97-AF65-F5344CB8AC3E}">
        <p14:creationId xmlns:p14="http://schemas.microsoft.com/office/powerpoint/2010/main" val="1515704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BED68-2437-431C-94B3-99F233AEDE7C}"/>
              </a:ext>
            </a:extLst>
          </p:cNvPr>
          <p:cNvSpPr>
            <a:spLocks noGrp="1"/>
          </p:cNvSpPr>
          <p:nvPr>
            <p:ph idx="1"/>
          </p:nvPr>
        </p:nvSpPr>
        <p:spPr>
          <a:xfrm>
            <a:off x="628650" y="440267"/>
            <a:ext cx="7886700" cy="6333066"/>
          </a:xfrm>
        </p:spPr>
        <p:txBody>
          <a:bodyPr>
            <a:normAutofit/>
          </a:bodyPr>
          <a:lstStyle/>
          <a:p>
            <a:pPr>
              <a:buFont typeface="Wingdings" panose="05000000000000000000" pitchFamily="2" charset="2"/>
              <a:buChar char="Ø"/>
            </a:pPr>
            <a:r>
              <a:rPr lang="en-US" sz="6600" dirty="0">
                <a:effectLst>
                  <a:outerShdw blurRad="38100" dist="38100" dir="2700000" algn="tl">
                    <a:srgbClr val="000000">
                      <a:alpha val="43137"/>
                    </a:srgbClr>
                  </a:outerShdw>
                </a:effectLst>
              </a:rPr>
              <a:t>Listen to words of experience</a:t>
            </a:r>
          </a:p>
          <a:p>
            <a:pPr>
              <a:buFont typeface="Wingdings" panose="05000000000000000000" pitchFamily="2" charset="2"/>
              <a:buChar char="Ø"/>
            </a:pPr>
            <a:r>
              <a:rPr lang="en-US" sz="6600" dirty="0">
                <a:solidFill>
                  <a:schemeClr val="accent4">
                    <a:lumMod val="60000"/>
                    <a:lumOff val="40000"/>
                  </a:schemeClr>
                </a:solidFill>
              </a:rPr>
              <a:t>Listen to the details</a:t>
            </a:r>
          </a:p>
          <a:p>
            <a:pPr>
              <a:buFont typeface="Wingdings" panose="05000000000000000000" pitchFamily="2" charset="2"/>
              <a:buChar char="Ø"/>
            </a:pPr>
            <a:endParaRPr lang="en-US" sz="6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796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6D87-0565-43E2-8D5B-7A43C7167BCD}"/>
              </a:ext>
            </a:extLst>
          </p:cNvPr>
          <p:cNvSpPr>
            <a:spLocks noGrp="1"/>
          </p:cNvSpPr>
          <p:nvPr>
            <p:ph idx="1"/>
          </p:nvPr>
        </p:nvSpPr>
        <p:spPr>
          <a:xfrm>
            <a:off x="628650" y="345441"/>
            <a:ext cx="7886700" cy="5587518"/>
          </a:xfrm>
        </p:spPr>
        <p:txBody>
          <a:bodyPr>
            <a:normAutofit/>
          </a:bodyPr>
          <a:lstStyle/>
          <a:p>
            <a:pPr marL="0" indent="0">
              <a:buNone/>
            </a:pPr>
            <a:r>
              <a:rPr lang="en-US" sz="4800" dirty="0"/>
              <a:t>(1) Now Nadab and Abihu, the sons of Aaron, each took his censer and put fire in it and laid incense on it and offered unauthorized fire before the LORD, which he had not commanded them.</a:t>
            </a:r>
          </a:p>
        </p:txBody>
      </p:sp>
      <p:sp>
        <p:nvSpPr>
          <p:cNvPr id="2" name="TextBox 1">
            <a:extLst>
              <a:ext uri="{FF2B5EF4-FFF2-40B4-BE49-F238E27FC236}">
                <a16:creationId xmlns:a16="http://schemas.microsoft.com/office/drawing/2014/main" id="{25A3C109-AF21-4369-B1B3-BB413540659C}"/>
              </a:ext>
            </a:extLst>
          </p:cNvPr>
          <p:cNvSpPr txBox="1"/>
          <p:nvPr/>
        </p:nvSpPr>
        <p:spPr>
          <a:xfrm>
            <a:off x="4273973" y="6333067"/>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7F30EBE2-979A-44A5-947D-D6EF4077FFBD}"/>
              </a:ext>
            </a:extLst>
          </p:cNvPr>
          <p:cNvSpPr txBox="1"/>
          <p:nvPr/>
        </p:nvSpPr>
        <p:spPr>
          <a:xfrm>
            <a:off x="3122507" y="5932958"/>
            <a:ext cx="5455425" cy="76944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C7016">
                    <a:lumMod val="60000"/>
                    <a:lumOff val="40000"/>
                  </a:srgbClr>
                </a:solidFill>
                <a:effectLst>
                  <a:outerShdw blurRad="38100" dist="38100" dir="2700000" algn="tl">
                    <a:srgbClr val="000000">
                      <a:alpha val="43137"/>
                    </a:srgbClr>
                  </a:outerShdw>
                </a:effectLst>
                <a:uLnTx/>
                <a:uFillTx/>
                <a:latin typeface="Trebuchet MS" panose="020B0603020202020204"/>
                <a:ea typeface="+mn-ea"/>
                <a:cs typeface="+mn-cs"/>
              </a:rPr>
              <a:t>Leviticus 10:1 ESV</a:t>
            </a:r>
          </a:p>
        </p:txBody>
      </p:sp>
    </p:spTree>
    <p:extLst>
      <p:ext uri="{BB962C8B-B14F-4D97-AF65-F5344CB8AC3E}">
        <p14:creationId xmlns:p14="http://schemas.microsoft.com/office/powerpoint/2010/main" val="71622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6D87-0565-43E2-8D5B-7A43C7167BCD}"/>
              </a:ext>
            </a:extLst>
          </p:cNvPr>
          <p:cNvSpPr>
            <a:spLocks noGrp="1"/>
          </p:cNvSpPr>
          <p:nvPr>
            <p:ph idx="1"/>
          </p:nvPr>
        </p:nvSpPr>
        <p:spPr>
          <a:xfrm>
            <a:off x="628650" y="345441"/>
            <a:ext cx="7886700" cy="5587518"/>
          </a:xfrm>
        </p:spPr>
        <p:txBody>
          <a:bodyPr>
            <a:normAutofit fontScale="92500" lnSpcReduction="10000"/>
          </a:bodyPr>
          <a:lstStyle/>
          <a:p>
            <a:pPr marL="0" indent="0">
              <a:buNone/>
            </a:pPr>
            <a:r>
              <a:rPr lang="en-US" sz="6600" dirty="0"/>
              <a:t>(13) Follow the pattern of the sound words that you have heard from me, in the faith and love that are in Christ Jesus.</a:t>
            </a:r>
          </a:p>
        </p:txBody>
      </p:sp>
      <p:sp>
        <p:nvSpPr>
          <p:cNvPr id="2" name="TextBox 1">
            <a:extLst>
              <a:ext uri="{FF2B5EF4-FFF2-40B4-BE49-F238E27FC236}">
                <a16:creationId xmlns:a16="http://schemas.microsoft.com/office/drawing/2014/main" id="{25A3C109-AF21-4369-B1B3-BB413540659C}"/>
              </a:ext>
            </a:extLst>
          </p:cNvPr>
          <p:cNvSpPr txBox="1"/>
          <p:nvPr/>
        </p:nvSpPr>
        <p:spPr>
          <a:xfrm>
            <a:off x="4273973" y="6333067"/>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7F30EBE2-979A-44A5-947D-D6EF4077FFBD}"/>
              </a:ext>
            </a:extLst>
          </p:cNvPr>
          <p:cNvSpPr txBox="1"/>
          <p:nvPr/>
        </p:nvSpPr>
        <p:spPr>
          <a:xfrm>
            <a:off x="3122507" y="5932958"/>
            <a:ext cx="5455425" cy="76944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C7016">
                    <a:lumMod val="60000"/>
                    <a:lumOff val="40000"/>
                  </a:srgbClr>
                </a:solidFill>
                <a:effectLst>
                  <a:outerShdw blurRad="38100" dist="38100" dir="2700000" algn="tl">
                    <a:srgbClr val="000000">
                      <a:alpha val="43137"/>
                    </a:srgbClr>
                  </a:outerShdw>
                </a:effectLst>
                <a:uLnTx/>
                <a:uFillTx/>
                <a:latin typeface="Trebuchet MS" panose="020B0603020202020204"/>
                <a:ea typeface="+mn-ea"/>
                <a:cs typeface="+mn-cs"/>
              </a:rPr>
              <a:t>2 Timothy 1:13 ESV</a:t>
            </a:r>
          </a:p>
        </p:txBody>
      </p:sp>
    </p:spTree>
    <p:extLst>
      <p:ext uri="{BB962C8B-B14F-4D97-AF65-F5344CB8AC3E}">
        <p14:creationId xmlns:p14="http://schemas.microsoft.com/office/powerpoint/2010/main" val="348659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A6D87-0565-43E2-8D5B-7A43C7167BCD}"/>
              </a:ext>
            </a:extLst>
          </p:cNvPr>
          <p:cNvSpPr>
            <a:spLocks noGrp="1"/>
          </p:cNvSpPr>
          <p:nvPr>
            <p:ph idx="1"/>
          </p:nvPr>
        </p:nvSpPr>
        <p:spPr>
          <a:xfrm>
            <a:off x="628650" y="345441"/>
            <a:ext cx="7886700" cy="5587518"/>
          </a:xfrm>
        </p:spPr>
        <p:txBody>
          <a:bodyPr>
            <a:normAutofit fontScale="92500" lnSpcReduction="10000"/>
          </a:bodyPr>
          <a:lstStyle/>
          <a:p>
            <a:pPr marL="0" indent="0">
              <a:buNone/>
            </a:pPr>
            <a:r>
              <a:rPr lang="en-US" sz="6000" dirty="0"/>
              <a:t>(11) Now these Jews were more noble than those in Thessalonica; they received the word with all eagerness, examining the Scriptures daily to see if these things were so.</a:t>
            </a:r>
          </a:p>
        </p:txBody>
      </p:sp>
      <p:sp>
        <p:nvSpPr>
          <p:cNvPr id="2" name="TextBox 1">
            <a:extLst>
              <a:ext uri="{FF2B5EF4-FFF2-40B4-BE49-F238E27FC236}">
                <a16:creationId xmlns:a16="http://schemas.microsoft.com/office/drawing/2014/main" id="{25A3C109-AF21-4369-B1B3-BB413540659C}"/>
              </a:ext>
            </a:extLst>
          </p:cNvPr>
          <p:cNvSpPr txBox="1"/>
          <p:nvPr/>
        </p:nvSpPr>
        <p:spPr>
          <a:xfrm>
            <a:off x="4273973" y="6333067"/>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7F30EBE2-979A-44A5-947D-D6EF4077FFBD}"/>
              </a:ext>
            </a:extLst>
          </p:cNvPr>
          <p:cNvSpPr txBox="1"/>
          <p:nvPr/>
        </p:nvSpPr>
        <p:spPr>
          <a:xfrm>
            <a:off x="3122507" y="5932958"/>
            <a:ext cx="5455425" cy="76944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C7016">
                    <a:lumMod val="60000"/>
                    <a:lumOff val="40000"/>
                  </a:srgbClr>
                </a:solidFill>
                <a:effectLst>
                  <a:outerShdw blurRad="38100" dist="38100" dir="2700000" algn="tl">
                    <a:srgbClr val="000000">
                      <a:alpha val="43137"/>
                    </a:srgbClr>
                  </a:outerShdw>
                </a:effectLst>
                <a:uLnTx/>
                <a:uFillTx/>
                <a:latin typeface="Trebuchet MS" panose="020B0603020202020204"/>
                <a:ea typeface="+mn-ea"/>
                <a:cs typeface="+mn-cs"/>
              </a:rPr>
              <a:t>Acts 17:11 ESV</a:t>
            </a:r>
          </a:p>
        </p:txBody>
      </p:sp>
    </p:spTree>
    <p:extLst>
      <p:ext uri="{BB962C8B-B14F-4D97-AF65-F5344CB8AC3E}">
        <p14:creationId xmlns:p14="http://schemas.microsoft.com/office/powerpoint/2010/main" val="25792865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472</Words>
  <Application>Microsoft Office PowerPoint</Application>
  <PresentationFormat>On-screen Show (4:3)</PresentationFormat>
  <Paragraphs>35</Paragraphs>
  <Slides>18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Calibri Light</vt:lpstr>
      <vt:lpstr>Trebuchet MS</vt:lpstr>
      <vt:lpstr>Wingdings</vt:lpstr>
      <vt:lpstr>Office Theme</vt:lpstr>
      <vt:lpstr>3_Office Theme</vt:lpstr>
      <vt:lpstr>4_Office Theme</vt:lpstr>
      <vt:lpstr>PowerPoint Presentation</vt:lpstr>
      <vt:lpstr>Lessons from a Squirrel Hunt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from a Squirrel Hunt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Hepner</dc:creator>
  <cp:lastModifiedBy>Michael Hepner</cp:lastModifiedBy>
  <cp:revision>15</cp:revision>
  <dcterms:created xsi:type="dcterms:W3CDTF">2013-03-24T12:46:42Z</dcterms:created>
  <dcterms:modified xsi:type="dcterms:W3CDTF">2019-10-14T12:58:23Z</dcterms:modified>
</cp:coreProperties>
</file>