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259" r:id="rId3"/>
    <p:sldId id="276" r:id="rId4"/>
    <p:sldId id="270" r:id="rId5"/>
    <p:sldId id="277" r:id="rId6"/>
    <p:sldId id="260" r:id="rId7"/>
    <p:sldId id="278" r:id="rId8"/>
    <p:sldId id="263" r:id="rId9"/>
    <p:sldId id="264" r:id="rId10"/>
    <p:sldId id="265" r:id="rId11"/>
    <p:sldId id="27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D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6" d="100"/>
          <a:sy n="86" d="100"/>
        </p:scale>
        <p:origin x="1152"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E9E05-4749-4DE9-9427-898E694515E0}" type="datetimeFigureOut">
              <a:rPr lang="en-US" smtClean="0"/>
              <a:t>8/4/2019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B1964-40BD-455B-B1C9-7CDFACE65490}" type="slidenum">
              <a:rPr lang="en-US" smtClean="0"/>
              <a:t>‹#›</a:t>
            </a:fld>
            <a:endParaRPr lang="en-US"/>
          </a:p>
        </p:txBody>
      </p:sp>
    </p:spTree>
    <p:extLst>
      <p:ext uri="{BB962C8B-B14F-4D97-AF65-F5344CB8AC3E}">
        <p14:creationId xmlns:p14="http://schemas.microsoft.com/office/powerpoint/2010/main" val="304778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119751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142547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237465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3034205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9554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4239058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E5CD2-2170-47BE-96BC-262834FD4690}" type="datetimeFigureOut">
              <a:rPr lang="en-US" smtClean="0"/>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92359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E5CD2-2170-47BE-96BC-262834FD4690}" type="datetimeFigureOut">
              <a:rPr lang="en-US" smtClean="0"/>
              <a:t>8/4/2019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3366113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E5CD2-2170-47BE-96BC-262834FD4690}" type="datetimeFigureOut">
              <a:rPr lang="en-US" smtClean="0"/>
              <a:t>8/4/2019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96469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E5CD2-2170-47BE-96BC-262834FD4690}" type="datetimeFigureOut">
              <a:rPr lang="en-US" smtClean="0"/>
              <a:t>8/4/2019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298174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E5CD2-2170-47BE-96BC-262834FD4690}" type="datetimeFigureOut">
              <a:rPr lang="en-US" smtClean="0"/>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423400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3462882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E5CD2-2170-47BE-96BC-262834FD4690}" type="datetimeFigureOut">
              <a:rPr lang="en-US" smtClean="0"/>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117756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409855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257840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E5CD2-2170-47BE-96BC-262834FD4690}" type="datetimeFigureOut">
              <a:rPr lang="en-US" smtClean="0"/>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1347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E5CD2-2170-47BE-96BC-262834FD4690}" type="datetimeFigureOut">
              <a:rPr lang="en-US" smtClean="0"/>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72402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E5CD2-2170-47BE-96BC-262834FD4690}" type="datetimeFigureOut">
              <a:rPr lang="en-US" smtClean="0"/>
              <a:t>8/4/2019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386723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E5CD2-2170-47BE-96BC-262834FD4690}" type="datetimeFigureOut">
              <a:rPr lang="en-US" smtClean="0"/>
              <a:t>8/4/2019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244034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E5CD2-2170-47BE-96BC-262834FD4690}" type="datetimeFigureOut">
              <a:rPr lang="en-US" smtClean="0"/>
              <a:t>8/4/2019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284167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E5CD2-2170-47BE-96BC-262834FD4690}" type="datetimeFigureOut">
              <a:rPr lang="en-US" smtClean="0"/>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19592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E5CD2-2170-47BE-96BC-262834FD4690}" type="datetimeFigureOut">
              <a:rPr lang="en-US" smtClean="0"/>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1C8F9-A501-4573-8DA3-D51DB13F0F5A}" type="slidenum">
              <a:rPr lang="en-US" smtClean="0"/>
              <a:t>‹#›</a:t>
            </a:fld>
            <a:endParaRPr lang="en-US"/>
          </a:p>
        </p:txBody>
      </p:sp>
    </p:spTree>
    <p:extLst>
      <p:ext uri="{BB962C8B-B14F-4D97-AF65-F5344CB8AC3E}">
        <p14:creationId xmlns:p14="http://schemas.microsoft.com/office/powerpoint/2010/main" val="171951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E5CD2-2170-47BE-96BC-262834FD4690}" type="datetimeFigureOut">
              <a:rPr lang="en-US" smtClean="0"/>
              <a:t>8/4/2019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1C8F9-A501-4573-8DA3-D51DB13F0F5A}" type="slidenum">
              <a:rPr lang="en-US" smtClean="0"/>
              <a:t>‹#›</a:t>
            </a:fld>
            <a:endParaRPr lang="en-US"/>
          </a:p>
        </p:txBody>
      </p:sp>
    </p:spTree>
    <p:extLst>
      <p:ext uri="{BB962C8B-B14F-4D97-AF65-F5344CB8AC3E}">
        <p14:creationId xmlns:p14="http://schemas.microsoft.com/office/powerpoint/2010/main" val="18572832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E5CD2-2170-47BE-96BC-262834FD4690}" type="datetimeFigureOut">
              <a:rPr lang="en-US" smtClean="0"/>
              <a:t>8/4/2019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1C8F9-A501-4573-8DA3-D51DB13F0F5A}" type="slidenum">
              <a:rPr lang="en-US" smtClean="0"/>
              <a:t>‹#›</a:t>
            </a:fld>
            <a:endParaRPr lang="en-US"/>
          </a:p>
        </p:txBody>
      </p:sp>
    </p:spTree>
    <p:extLst>
      <p:ext uri="{BB962C8B-B14F-4D97-AF65-F5344CB8AC3E}">
        <p14:creationId xmlns:p14="http://schemas.microsoft.com/office/powerpoint/2010/main" val="3958442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633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24B-68A6-46ED-A0E1-05EABBEF3FA4}"/>
              </a:ext>
            </a:extLst>
          </p:cNvPr>
          <p:cNvSpPr>
            <a:spLocks noGrp="1"/>
          </p:cNvSpPr>
          <p:nvPr>
            <p:ph type="ctrTitle"/>
          </p:nvPr>
        </p:nvSpPr>
        <p:spPr>
          <a:xfrm>
            <a:off x="685800" y="1215129"/>
            <a:ext cx="7772400" cy="1793115"/>
          </a:xfrm>
        </p:spPr>
        <p:txBody>
          <a:bodyPr>
            <a:normAutofit/>
          </a:bodyPr>
          <a:lstStyle/>
          <a:p>
            <a:r>
              <a:rPr lang="en-US" b="1" dirty="0">
                <a:latin typeface="+mn-lt"/>
              </a:rPr>
              <a:t>The Importance of the Old Testament</a:t>
            </a:r>
          </a:p>
        </p:txBody>
      </p:sp>
      <p:sp>
        <p:nvSpPr>
          <p:cNvPr id="5" name="Rectangle 4">
            <a:extLst>
              <a:ext uri="{FF2B5EF4-FFF2-40B4-BE49-F238E27FC236}">
                <a16:creationId xmlns:a16="http://schemas.microsoft.com/office/drawing/2014/main" id="{80AB3793-0E5D-4156-B71D-A8CF1BE9B6DD}"/>
              </a:ext>
            </a:extLst>
          </p:cNvPr>
          <p:cNvSpPr/>
          <p:nvPr/>
        </p:nvSpPr>
        <p:spPr>
          <a:xfrm>
            <a:off x="628650" y="3458817"/>
            <a:ext cx="7886700" cy="25841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6DE72C55-7B3F-426A-9098-720062FD1C09}"/>
              </a:ext>
            </a:extLst>
          </p:cNvPr>
          <p:cNvSpPr txBox="1">
            <a:spLocks/>
          </p:cNvSpPr>
          <p:nvPr/>
        </p:nvSpPr>
        <p:spPr>
          <a:xfrm>
            <a:off x="861390" y="3644347"/>
            <a:ext cx="7460975" cy="2160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But He answered and said, “It is written, ‘Man shall not live by bread alone, but by every word that proceeds from the mouth of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Matthew 4:4</a:t>
            </a:r>
          </a:p>
        </p:txBody>
      </p:sp>
    </p:spTree>
    <p:extLst>
      <p:ext uri="{BB962C8B-B14F-4D97-AF65-F5344CB8AC3E}">
        <p14:creationId xmlns:p14="http://schemas.microsoft.com/office/powerpoint/2010/main" val="2935310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93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24B-68A6-46ED-A0E1-05EABBEF3FA4}"/>
              </a:ext>
            </a:extLst>
          </p:cNvPr>
          <p:cNvSpPr>
            <a:spLocks noGrp="1"/>
          </p:cNvSpPr>
          <p:nvPr>
            <p:ph type="ctrTitle"/>
          </p:nvPr>
        </p:nvSpPr>
        <p:spPr>
          <a:xfrm>
            <a:off x="685800" y="406745"/>
            <a:ext cx="7772400" cy="1793115"/>
          </a:xfrm>
        </p:spPr>
        <p:txBody>
          <a:bodyPr>
            <a:normAutofit/>
          </a:bodyPr>
          <a:lstStyle/>
          <a:p>
            <a:r>
              <a:rPr lang="en-US" b="1" dirty="0">
                <a:latin typeface="+mn-lt"/>
              </a:rPr>
              <a:t>The Importance of the Old Testament</a:t>
            </a:r>
          </a:p>
        </p:txBody>
      </p:sp>
      <p:sp>
        <p:nvSpPr>
          <p:cNvPr id="3" name="Subtitle 2">
            <a:extLst>
              <a:ext uri="{FF2B5EF4-FFF2-40B4-BE49-F238E27FC236}">
                <a16:creationId xmlns:a16="http://schemas.microsoft.com/office/drawing/2014/main" id="{3E039423-9ADC-4AB6-9B54-4146B990CB43}"/>
              </a:ext>
            </a:extLst>
          </p:cNvPr>
          <p:cNvSpPr>
            <a:spLocks noGrp="1"/>
          </p:cNvSpPr>
          <p:nvPr>
            <p:ph type="subTitle" idx="1"/>
          </p:nvPr>
        </p:nvSpPr>
        <p:spPr/>
        <p:txBody>
          <a:bodyPr/>
          <a:lstStyle/>
          <a:p>
            <a:endParaRPr lang="en-US"/>
          </a:p>
        </p:txBody>
      </p:sp>
      <p:pic>
        <p:nvPicPr>
          <p:cNvPr id="1030" name="Picture 6" descr="Image result for old testament scrolls">
            <a:extLst>
              <a:ext uri="{FF2B5EF4-FFF2-40B4-BE49-F238E27FC236}">
                <a16:creationId xmlns:a16="http://schemas.microsoft.com/office/drawing/2014/main" id="{4F045892-9F2C-4DD5-8782-8B5BDFAE6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24" y="2532375"/>
            <a:ext cx="7255151" cy="409702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7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F4B0C87D-C84A-4B5A-A8D7-6E67B8C2C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73"/>
          <a:stretch/>
        </p:blipFill>
        <p:spPr bwMode="auto">
          <a:xfrm>
            <a:off x="0" y="46384"/>
            <a:ext cx="9144000" cy="5504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6D0FF4-E15D-4B3B-B3F5-98F527C086CC}"/>
              </a:ext>
            </a:extLst>
          </p:cNvPr>
          <p:cNvSpPr/>
          <p:nvPr/>
        </p:nvSpPr>
        <p:spPr>
          <a:xfrm>
            <a:off x="628650" y="3882885"/>
            <a:ext cx="7886700" cy="2822710"/>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168C4F-DFCD-4B18-B2F6-A46C00061E55}"/>
              </a:ext>
            </a:extLst>
          </p:cNvPr>
          <p:cNvSpPr>
            <a:spLocks noGrp="1"/>
          </p:cNvSpPr>
          <p:nvPr>
            <p:ph idx="1"/>
          </p:nvPr>
        </p:nvSpPr>
        <p:spPr>
          <a:xfrm>
            <a:off x="861390" y="4068415"/>
            <a:ext cx="7460975" cy="2529439"/>
          </a:xfrm>
        </p:spPr>
        <p:txBody>
          <a:bodyPr>
            <a:normAutofit/>
          </a:bodyPr>
          <a:lstStyle/>
          <a:p>
            <a:pPr marL="0" indent="0">
              <a:buNone/>
            </a:pPr>
            <a:r>
              <a:rPr lang="en-US" b="1" dirty="0">
                <a:solidFill>
                  <a:schemeClr val="bg1"/>
                </a:solidFill>
              </a:rPr>
              <a:t>“Be diligent to present yourself approved to God, a worker who does not need to be ashamed, rightly dividing the word of truth.”</a:t>
            </a:r>
          </a:p>
          <a:p>
            <a:pPr marL="0" indent="0">
              <a:buNone/>
            </a:pPr>
            <a:endParaRPr lang="en-US" sz="800" b="1" dirty="0">
              <a:solidFill>
                <a:schemeClr val="bg1"/>
              </a:solidFill>
            </a:endParaRPr>
          </a:p>
          <a:p>
            <a:pPr marL="0" indent="0">
              <a:buNone/>
            </a:pPr>
            <a:r>
              <a:rPr lang="en-US" b="1" dirty="0">
                <a:solidFill>
                  <a:schemeClr val="bg1"/>
                </a:solidFill>
              </a:rPr>
              <a:t>2 Timothy 2:15, NKJV</a:t>
            </a:r>
          </a:p>
        </p:txBody>
      </p:sp>
    </p:spTree>
    <p:extLst>
      <p:ext uri="{BB962C8B-B14F-4D97-AF65-F5344CB8AC3E}">
        <p14:creationId xmlns:p14="http://schemas.microsoft.com/office/powerpoint/2010/main" val="2167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F4B0C87D-C84A-4B5A-A8D7-6E67B8C2C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73"/>
          <a:stretch/>
        </p:blipFill>
        <p:spPr bwMode="auto">
          <a:xfrm>
            <a:off x="0" y="46384"/>
            <a:ext cx="9144000" cy="5504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6D0FF4-E15D-4B3B-B3F5-98F527C086CC}"/>
              </a:ext>
            </a:extLst>
          </p:cNvPr>
          <p:cNvSpPr/>
          <p:nvPr/>
        </p:nvSpPr>
        <p:spPr>
          <a:xfrm>
            <a:off x="628650" y="3882885"/>
            <a:ext cx="7886700" cy="2822710"/>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168C4F-DFCD-4B18-B2F6-A46C00061E55}"/>
              </a:ext>
            </a:extLst>
          </p:cNvPr>
          <p:cNvSpPr>
            <a:spLocks noGrp="1"/>
          </p:cNvSpPr>
          <p:nvPr>
            <p:ph idx="1"/>
          </p:nvPr>
        </p:nvSpPr>
        <p:spPr>
          <a:xfrm>
            <a:off x="861390" y="4068415"/>
            <a:ext cx="7460975" cy="2529439"/>
          </a:xfrm>
        </p:spPr>
        <p:txBody>
          <a:bodyPr>
            <a:normAutofit/>
          </a:bodyPr>
          <a:lstStyle/>
          <a:p>
            <a:pPr marL="0" indent="0">
              <a:buNone/>
            </a:pPr>
            <a:r>
              <a:rPr lang="en-US" b="1" dirty="0">
                <a:solidFill>
                  <a:schemeClr val="bg1"/>
                </a:solidFill>
              </a:rPr>
              <a:t>“Having wiped out the handwriting of requirements that was against us, which was contrary to us. And He has taken it out of the way, having nailed it to the cross.”</a:t>
            </a:r>
          </a:p>
          <a:p>
            <a:pPr marL="0" indent="0">
              <a:buNone/>
            </a:pPr>
            <a:endParaRPr lang="en-US" sz="800" b="1" dirty="0">
              <a:solidFill>
                <a:schemeClr val="bg1"/>
              </a:solidFill>
            </a:endParaRPr>
          </a:p>
          <a:p>
            <a:pPr marL="0" indent="0">
              <a:buNone/>
            </a:pPr>
            <a:r>
              <a:rPr lang="en-US" b="1" dirty="0">
                <a:solidFill>
                  <a:schemeClr val="bg1"/>
                </a:solidFill>
              </a:rPr>
              <a:t>Colossians 2:14</a:t>
            </a:r>
          </a:p>
        </p:txBody>
      </p:sp>
    </p:spTree>
    <p:extLst>
      <p:ext uri="{BB962C8B-B14F-4D97-AF65-F5344CB8AC3E}">
        <p14:creationId xmlns:p14="http://schemas.microsoft.com/office/powerpoint/2010/main" val="15199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F3B0-03F4-43F0-90EF-482F2861B2A0}"/>
              </a:ext>
            </a:extLst>
          </p:cNvPr>
          <p:cNvSpPr>
            <a:spLocks noGrp="1"/>
          </p:cNvSpPr>
          <p:nvPr>
            <p:ph type="title"/>
          </p:nvPr>
        </p:nvSpPr>
        <p:spPr/>
        <p:txBody>
          <a:bodyPr/>
          <a:lstStyle/>
          <a:p>
            <a:pPr algn="ctr"/>
            <a:r>
              <a:rPr lang="en-US" b="1" dirty="0">
                <a:latin typeface="+mn-lt"/>
              </a:rPr>
              <a:t>1. They Are Profitable</a:t>
            </a:r>
          </a:p>
        </p:txBody>
      </p:sp>
      <p:sp>
        <p:nvSpPr>
          <p:cNvPr id="3" name="Content Placeholder 2">
            <a:extLst>
              <a:ext uri="{FF2B5EF4-FFF2-40B4-BE49-F238E27FC236}">
                <a16:creationId xmlns:a16="http://schemas.microsoft.com/office/drawing/2014/main" id="{FA589881-B75D-4DE5-8782-F55A67AA9A70}"/>
              </a:ext>
            </a:extLst>
          </p:cNvPr>
          <p:cNvSpPr>
            <a:spLocks noGrp="1"/>
          </p:cNvSpPr>
          <p:nvPr>
            <p:ph idx="1"/>
          </p:nvPr>
        </p:nvSpPr>
        <p:spPr/>
        <p:txBody>
          <a:bodyPr/>
          <a:lstStyle/>
          <a:p>
            <a:pPr marL="0" indent="0">
              <a:buNone/>
            </a:pPr>
            <a:r>
              <a:rPr lang="en-US" b="1" dirty="0"/>
              <a:t>   All Scripture is given by inspiration of God, and is profitable for doctrine, for reproof, for correction, for instruction in righteousness, </a:t>
            </a:r>
          </a:p>
          <a:p>
            <a:pPr marL="0" indent="0">
              <a:buNone/>
            </a:pPr>
            <a:r>
              <a:rPr lang="en-US" b="1" dirty="0"/>
              <a:t>   that the man of God may be complete, thoroughly equipped for every good work. </a:t>
            </a:r>
          </a:p>
          <a:p>
            <a:pPr marL="0" indent="0">
              <a:buNone/>
            </a:pPr>
            <a:endParaRPr lang="en-US" sz="800" b="1" dirty="0"/>
          </a:p>
          <a:p>
            <a:pPr marL="0" indent="0">
              <a:buNone/>
            </a:pPr>
            <a:r>
              <a:rPr lang="en-US" b="1" dirty="0"/>
              <a:t>2 Timothy 3:16-17</a:t>
            </a:r>
          </a:p>
        </p:txBody>
      </p:sp>
      <p:pic>
        <p:nvPicPr>
          <p:cNvPr id="1028" name="Picture 4" descr="Related image">
            <a:extLst>
              <a:ext uri="{FF2B5EF4-FFF2-40B4-BE49-F238E27FC236}">
                <a16:creationId xmlns:a16="http://schemas.microsoft.com/office/drawing/2014/main" id="{B94DC2E5-89BF-41FB-A951-907DEC015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4664074"/>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2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F3B0-03F4-43F0-90EF-482F2861B2A0}"/>
              </a:ext>
            </a:extLst>
          </p:cNvPr>
          <p:cNvSpPr>
            <a:spLocks noGrp="1"/>
          </p:cNvSpPr>
          <p:nvPr>
            <p:ph type="title"/>
          </p:nvPr>
        </p:nvSpPr>
        <p:spPr/>
        <p:txBody>
          <a:bodyPr/>
          <a:lstStyle/>
          <a:p>
            <a:pPr algn="ctr"/>
            <a:r>
              <a:rPr lang="en-US" b="1" dirty="0">
                <a:latin typeface="+mn-lt"/>
              </a:rPr>
              <a:t>2. They Are for Our Learning</a:t>
            </a:r>
          </a:p>
        </p:txBody>
      </p:sp>
      <p:sp>
        <p:nvSpPr>
          <p:cNvPr id="3" name="Content Placeholder 2">
            <a:extLst>
              <a:ext uri="{FF2B5EF4-FFF2-40B4-BE49-F238E27FC236}">
                <a16:creationId xmlns:a16="http://schemas.microsoft.com/office/drawing/2014/main" id="{FA589881-B75D-4DE5-8782-F55A67AA9A70}"/>
              </a:ext>
            </a:extLst>
          </p:cNvPr>
          <p:cNvSpPr>
            <a:spLocks noGrp="1"/>
          </p:cNvSpPr>
          <p:nvPr>
            <p:ph idx="1"/>
          </p:nvPr>
        </p:nvSpPr>
        <p:spPr/>
        <p:txBody>
          <a:bodyPr/>
          <a:lstStyle/>
          <a:p>
            <a:pPr marL="0" indent="0">
              <a:buNone/>
            </a:pPr>
            <a:endParaRPr lang="en-US" b="1" dirty="0"/>
          </a:p>
          <a:p>
            <a:pPr marL="0" indent="0">
              <a:buNone/>
            </a:pPr>
            <a:r>
              <a:rPr lang="en-US" b="1" dirty="0"/>
              <a:t>   For whatever things were written before were written for our learning, that we through the patience and comfort of the Scriptures might have hope. </a:t>
            </a:r>
          </a:p>
          <a:p>
            <a:pPr marL="0" indent="0">
              <a:buNone/>
            </a:pPr>
            <a:endParaRPr lang="en-US" sz="800" b="1" dirty="0"/>
          </a:p>
          <a:p>
            <a:pPr marL="0" indent="0">
              <a:buNone/>
            </a:pPr>
            <a:r>
              <a:rPr lang="en-US" b="1" dirty="0"/>
              <a:t>Romans 15:4</a:t>
            </a:r>
          </a:p>
        </p:txBody>
      </p:sp>
      <p:pic>
        <p:nvPicPr>
          <p:cNvPr id="1028" name="Picture 4" descr="Related image">
            <a:extLst>
              <a:ext uri="{FF2B5EF4-FFF2-40B4-BE49-F238E27FC236}">
                <a16:creationId xmlns:a16="http://schemas.microsoft.com/office/drawing/2014/main" id="{B94DC2E5-89BF-41FB-A951-907DEC015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4664074"/>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F3B0-03F4-43F0-90EF-482F2861B2A0}"/>
              </a:ext>
            </a:extLst>
          </p:cNvPr>
          <p:cNvSpPr>
            <a:spLocks noGrp="1"/>
          </p:cNvSpPr>
          <p:nvPr>
            <p:ph type="title"/>
          </p:nvPr>
        </p:nvSpPr>
        <p:spPr/>
        <p:txBody>
          <a:bodyPr/>
          <a:lstStyle/>
          <a:p>
            <a:pPr algn="ctr"/>
            <a:r>
              <a:rPr lang="en-US" b="1" dirty="0">
                <a:latin typeface="+mn-lt"/>
              </a:rPr>
              <a:t>3. They Are Our Examples</a:t>
            </a:r>
          </a:p>
        </p:txBody>
      </p:sp>
      <p:sp>
        <p:nvSpPr>
          <p:cNvPr id="3" name="Content Placeholder 2">
            <a:extLst>
              <a:ext uri="{FF2B5EF4-FFF2-40B4-BE49-F238E27FC236}">
                <a16:creationId xmlns:a16="http://schemas.microsoft.com/office/drawing/2014/main" id="{FA589881-B75D-4DE5-8782-F55A67AA9A70}"/>
              </a:ext>
            </a:extLst>
          </p:cNvPr>
          <p:cNvSpPr>
            <a:spLocks noGrp="1"/>
          </p:cNvSpPr>
          <p:nvPr>
            <p:ph idx="1"/>
          </p:nvPr>
        </p:nvSpPr>
        <p:spPr/>
        <p:txBody>
          <a:bodyPr/>
          <a:lstStyle/>
          <a:p>
            <a:pPr marL="0" indent="0">
              <a:buNone/>
            </a:pPr>
            <a:endParaRPr lang="en-US" b="1" dirty="0"/>
          </a:p>
          <a:p>
            <a:pPr marL="0" indent="0">
              <a:buNone/>
            </a:pPr>
            <a:r>
              <a:rPr lang="en-US" b="1" dirty="0"/>
              <a:t>   Now all these things happened to them as examples, and they were written for our admonition, upon whom the ends of the ages </a:t>
            </a:r>
            <a:br>
              <a:rPr lang="en-US" b="1" dirty="0"/>
            </a:br>
            <a:r>
              <a:rPr lang="en-US" b="1" dirty="0"/>
              <a:t>have come. </a:t>
            </a:r>
          </a:p>
          <a:p>
            <a:pPr marL="0" indent="0">
              <a:buNone/>
            </a:pPr>
            <a:endParaRPr lang="en-US" sz="800" b="1" dirty="0"/>
          </a:p>
          <a:p>
            <a:pPr marL="0" indent="0">
              <a:buNone/>
            </a:pPr>
            <a:r>
              <a:rPr lang="en-US" b="1" dirty="0"/>
              <a:t>1 Corinthians 10:11</a:t>
            </a:r>
          </a:p>
        </p:txBody>
      </p:sp>
      <p:pic>
        <p:nvPicPr>
          <p:cNvPr id="1028" name="Picture 4" descr="Related image">
            <a:extLst>
              <a:ext uri="{FF2B5EF4-FFF2-40B4-BE49-F238E27FC236}">
                <a16:creationId xmlns:a16="http://schemas.microsoft.com/office/drawing/2014/main" id="{B94DC2E5-89BF-41FB-A951-907DEC015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4664074"/>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F3B0-03F4-43F0-90EF-482F2861B2A0}"/>
              </a:ext>
            </a:extLst>
          </p:cNvPr>
          <p:cNvSpPr>
            <a:spLocks noGrp="1"/>
          </p:cNvSpPr>
          <p:nvPr>
            <p:ph type="title"/>
          </p:nvPr>
        </p:nvSpPr>
        <p:spPr/>
        <p:txBody>
          <a:bodyPr>
            <a:normAutofit/>
          </a:bodyPr>
          <a:lstStyle/>
          <a:p>
            <a:pPr algn="ctr"/>
            <a:r>
              <a:rPr lang="en-US" b="1" dirty="0">
                <a:latin typeface="+mn-lt"/>
              </a:rPr>
              <a:t>4. The New Testament Assumes We Know the Old Testament</a:t>
            </a:r>
          </a:p>
        </p:txBody>
      </p:sp>
      <p:sp>
        <p:nvSpPr>
          <p:cNvPr id="3" name="Content Placeholder 2">
            <a:extLst>
              <a:ext uri="{FF2B5EF4-FFF2-40B4-BE49-F238E27FC236}">
                <a16:creationId xmlns:a16="http://schemas.microsoft.com/office/drawing/2014/main" id="{FA589881-B75D-4DE5-8782-F55A67AA9A70}"/>
              </a:ext>
            </a:extLst>
          </p:cNvPr>
          <p:cNvSpPr>
            <a:spLocks noGrp="1"/>
          </p:cNvSpPr>
          <p:nvPr>
            <p:ph idx="1"/>
          </p:nvPr>
        </p:nvSpPr>
        <p:spPr>
          <a:xfrm>
            <a:off x="628650" y="2027583"/>
            <a:ext cx="7886700" cy="4149380"/>
          </a:xfrm>
        </p:spPr>
        <p:txBody>
          <a:bodyPr/>
          <a:lstStyle/>
          <a:p>
            <a:r>
              <a:rPr lang="en-US" b="1" dirty="0"/>
              <a:t>OT is the backdrop for the NT</a:t>
            </a:r>
          </a:p>
          <a:p>
            <a:r>
              <a:rPr lang="en-US" b="1" dirty="0"/>
              <a:t>NT quotes OT over 700 times</a:t>
            </a:r>
          </a:p>
          <a:p>
            <a:r>
              <a:rPr lang="en-US" b="1" dirty="0"/>
              <a:t>Hebrews relies heavily upon the OT</a:t>
            </a:r>
          </a:p>
          <a:p>
            <a:r>
              <a:rPr lang="en-US" b="1" dirty="0"/>
              <a:t>Over 75% of Revelation alludes to the OT</a:t>
            </a:r>
          </a:p>
          <a:p>
            <a:r>
              <a:rPr lang="en-US" b="1" dirty="0"/>
              <a:t>James 5:10-11</a:t>
            </a:r>
          </a:p>
          <a:p>
            <a:r>
              <a:rPr lang="en-US" b="1" dirty="0"/>
              <a:t>Luke 11:29-32</a:t>
            </a:r>
          </a:p>
        </p:txBody>
      </p:sp>
    </p:spTree>
    <p:extLst>
      <p:ext uri="{BB962C8B-B14F-4D97-AF65-F5344CB8AC3E}">
        <p14:creationId xmlns:p14="http://schemas.microsoft.com/office/powerpoint/2010/main" val="20028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F3B0-03F4-43F0-90EF-482F2861B2A0}"/>
              </a:ext>
            </a:extLst>
          </p:cNvPr>
          <p:cNvSpPr>
            <a:spLocks noGrp="1"/>
          </p:cNvSpPr>
          <p:nvPr>
            <p:ph type="title"/>
          </p:nvPr>
        </p:nvSpPr>
        <p:spPr/>
        <p:txBody>
          <a:bodyPr>
            <a:normAutofit/>
          </a:bodyPr>
          <a:lstStyle/>
          <a:p>
            <a:pPr algn="ctr"/>
            <a:r>
              <a:rPr lang="en-US" b="1" dirty="0">
                <a:latin typeface="+mn-lt"/>
              </a:rPr>
              <a:t>5. Jesus and His Apostles Used the Old Testament</a:t>
            </a:r>
          </a:p>
        </p:txBody>
      </p:sp>
      <p:sp>
        <p:nvSpPr>
          <p:cNvPr id="3" name="Content Placeholder 2">
            <a:extLst>
              <a:ext uri="{FF2B5EF4-FFF2-40B4-BE49-F238E27FC236}">
                <a16:creationId xmlns:a16="http://schemas.microsoft.com/office/drawing/2014/main" id="{FA589881-B75D-4DE5-8782-F55A67AA9A70}"/>
              </a:ext>
            </a:extLst>
          </p:cNvPr>
          <p:cNvSpPr>
            <a:spLocks noGrp="1"/>
          </p:cNvSpPr>
          <p:nvPr>
            <p:ph idx="1"/>
          </p:nvPr>
        </p:nvSpPr>
        <p:spPr>
          <a:xfrm>
            <a:off x="628650" y="2027583"/>
            <a:ext cx="7455176" cy="4149380"/>
          </a:xfrm>
        </p:spPr>
        <p:txBody>
          <a:bodyPr>
            <a:normAutofit/>
          </a:bodyPr>
          <a:lstStyle/>
          <a:p>
            <a:r>
              <a:rPr lang="en-US" b="1" dirty="0"/>
              <a:t>Jesus constantly referred his listeners back to the OT (Luke 10:25-26; 24:27)</a:t>
            </a:r>
          </a:p>
          <a:p>
            <a:r>
              <a:rPr lang="en-US" b="1" dirty="0"/>
              <a:t>Peter’s sermon in Acts 2 is based on Joel 2; Psalm 16; 110</a:t>
            </a:r>
          </a:p>
          <a:p>
            <a:r>
              <a:rPr lang="en-US" b="1" dirty="0"/>
              <a:t>James used Amos 9:11-12 to settle question over uncircumcised Gentiles in Acts 15</a:t>
            </a:r>
          </a:p>
          <a:p>
            <a:r>
              <a:rPr lang="en-US" b="1" dirty="0"/>
              <a:t>Acts 8:35; 17:2-3; 28:23</a:t>
            </a:r>
          </a:p>
        </p:txBody>
      </p:sp>
    </p:spTree>
    <p:extLst>
      <p:ext uri="{BB962C8B-B14F-4D97-AF65-F5344CB8AC3E}">
        <p14:creationId xmlns:p14="http://schemas.microsoft.com/office/powerpoint/2010/main" val="28336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338</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1_Office Theme</vt:lpstr>
      <vt:lpstr>2_Office Theme</vt:lpstr>
      <vt:lpstr>PowerPoint Presentation</vt:lpstr>
      <vt:lpstr>The Importance of the Old Testament</vt:lpstr>
      <vt:lpstr>PowerPoint Presentation</vt:lpstr>
      <vt:lpstr>PowerPoint Presentation</vt:lpstr>
      <vt:lpstr>1. They Are Profitable</vt:lpstr>
      <vt:lpstr>2. They Are for Our Learning</vt:lpstr>
      <vt:lpstr>3. They Are Our Examples</vt:lpstr>
      <vt:lpstr>4. The New Testament Assumes We Know the Old Testament</vt:lpstr>
      <vt:lpstr>5. Jesus and His Apostles Used the Old Testament</vt:lpstr>
      <vt:lpstr>The Importance of the Old Testament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14</cp:revision>
  <dcterms:created xsi:type="dcterms:W3CDTF">2013-03-24T12:46:42Z</dcterms:created>
  <dcterms:modified xsi:type="dcterms:W3CDTF">2019-08-04T21:59:06Z</dcterms:modified>
</cp:coreProperties>
</file>