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73" r:id="rId2"/>
  </p:sldMasterIdLst>
  <p:notesMasterIdLst>
    <p:notesMasterId r:id="rId15"/>
  </p:notesMasterIdLst>
  <p:sldIdLst>
    <p:sldId id="263" r:id="rId3"/>
    <p:sldId id="265" r:id="rId4"/>
    <p:sldId id="266" r:id="rId5"/>
    <p:sldId id="256" r:id="rId6"/>
    <p:sldId id="257" r:id="rId7"/>
    <p:sldId id="258" r:id="rId8"/>
    <p:sldId id="260" r:id="rId9"/>
    <p:sldId id="268" r:id="rId10"/>
    <p:sldId id="269" r:id="rId11"/>
    <p:sldId id="267" r:id="rId12"/>
    <p:sldId id="264" r:id="rId13"/>
    <p:sldId id="261" r:id="rId1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 showGuides="1"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D9BDDA8-0662-4CA0-8598-D80F309AA52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786563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B5396BC-24FA-4993-8038-CDBD690DD896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523396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402DB89-FA7D-4FD3-919F-29BF4B638127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49698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8CE8578-8299-4D1C-8A63-A115471198B9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81425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16AF326-289D-4875-ADCD-A93D484D57F4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48758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2891136-AAB3-47D6-B089-5C9C4BB1F764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63562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08BB9E6-5840-4599-8B7B-CAB7AF191CF0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70636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08BB9E6-5840-4599-8B7B-CAB7AF191CF0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26866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08BB9E6-5840-4599-8B7B-CAB7AF191CF0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32707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08BB9E6-5840-4599-8B7B-CAB7AF191CF0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04630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FC10B41-2A5F-443C-A921-88FA12A2B743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2387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1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</p:grpSp>
      <p:sp>
        <p:nvSpPr>
          <p:cNvPr id="5130" name="Rectangle 10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73250"/>
            <a:ext cx="7772400" cy="155575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31" name="Rectangle 1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7EF33A-3D71-42AC-BA08-2733DBB6A53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8554724"/>
      </p:ext>
    </p:extLst>
  </p:cSld>
  <p:clrMapOvr>
    <a:masterClrMapping/>
  </p:clrMapOvr>
  <p:transition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366BB4-F871-46FC-AD62-FA39A7D8723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1616424"/>
      </p:ext>
    </p:extLst>
  </p:cSld>
  <p:clrMapOvr>
    <a:masterClrMapping/>
  </p:clrMapOvr>
  <p:transition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0D361B-E75C-432B-9823-8EFEBDA4420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7651152"/>
      </p:ext>
    </p:extLst>
  </p:cSld>
  <p:clrMapOvr>
    <a:masterClrMapping/>
  </p:clrMapOvr>
  <p:transition>
    <p:rand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C691AE-7B92-424E-9305-E9A9298BCCC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7/18/2019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9EAFAF-286C-42DE-A025-508016975E3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1424477"/>
      </p:ext>
    </p:extLst>
  </p:cSld>
  <p:clrMapOvr>
    <a:masterClrMapping/>
  </p:clrMapOvr>
  <p:transition>
    <p:randomBar dir="vert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C5C1F-4C39-42C9-8883-FF10389CF29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7/18/2019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0C86ED-A2F6-4E07-8684-F5A0B0C3A59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9862172"/>
      </p:ext>
    </p:extLst>
  </p:cSld>
  <p:clrMapOvr>
    <a:masterClrMapping/>
  </p:clrMapOvr>
  <p:transition>
    <p:randomBar dir="vert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51915C-7A0E-4563-ABF1-C79DDD56480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7/18/2019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1B7B9F-8D2F-4B05-A8F4-D751A1819CC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5708428"/>
      </p:ext>
    </p:extLst>
  </p:cSld>
  <p:clrMapOvr>
    <a:masterClrMapping/>
  </p:clrMapOvr>
  <p:transition>
    <p:randomBar dir="vert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13EAF-897C-4AEF-9AB9-B4DF2749C22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7/18/2019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196EFB-264A-44DC-B35C-DAA47D53301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7890611"/>
      </p:ext>
    </p:extLst>
  </p:cSld>
  <p:clrMapOvr>
    <a:masterClrMapping/>
  </p:clrMapOvr>
  <p:transition>
    <p:randomBar dir="vert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BE703-168A-4226-B180-6593BE80B39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7/18/2019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3609F0-E184-4D72-856C-ABB48D45C2A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8248820"/>
      </p:ext>
    </p:extLst>
  </p:cSld>
  <p:clrMapOvr>
    <a:masterClrMapping/>
  </p:clrMapOvr>
  <p:transition>
    <p:randomBar dir="vert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B83213-E5FD-44EA-ABE9-94396A28898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7/18/2019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B7B876-A909-4C36-809A-3417B9C7301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5351028"/>
      </p:ext>
    </p:extLst>
  </p:cSld>
  <p:clrMapOvr>
    <a:masterClrMapping/>
  </p:clrMapOvr>
  <p:transition>
    <p:randomBar dir="vert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088DF0-7F9C-4BC9-97A2-D43DDA3706A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7/18/2019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23356C-175B-4197-8174-AAF97827E1B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2280399"/>
      </p:ext>
    </p:extLst>
  </p:cSld>
  <p:clrMapOvr>
    <a:masterClrMapping/>
  </p:clrMapOvr>
  <p:transition>
    <p:randomBar dir="vert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00B839-A093-4E84-8562-072F7A0B71E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7/18/2019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4F7BFE-7AB6-4760-8F16-697238A0AB8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94408"/>
      </p:ext>
    </p:extLst>
  </p:cSld>
  <p:clrMapOvr>
    <a:masterClrMapping/>
  </p:clrMapOvr>
  <p:transition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DD19EBD-437F-49B2-96CA-F9BC2DE23D9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2499194"/>
      </p:ext>
    </p:extLst>
  </p:cSld>
  <p:clrMapOvr>
    <a:masterClrMapping/>
  </p:clrMapOvr>
  <p:transition>
    <p:random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ED9116-19B7-48C3-A488-BA7DBF29A69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7/18/2019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BE2E2F-BB42-46C9-B0CD-FF314D83F61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21023816"/>
      </p:ext>
    </p:extLst>
  </p:cSld>
  <p:clrMapOvr>
    <a:masterClrMapping/>
  </p:clrMapOvr>
  <p:transition>
    <p:randomBar dir="vert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2886AB-9877-4512-B96B-224F7E7B3DF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7/18/2019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F9B1B0-94A7-4BFA-AEB7-574C83E7D2B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393819"/>
      </p:ext>
    </p:extLst>
  </p:cSld>
  <p:clrMapOvr>
    <a:masterClrMapping/>
  </p:clrMapOvr>
  <p:transition>
    <p:randomBar dir="vert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F4A7DD-994D-4619-ADE1-FE653E3AE73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7/18/2019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0FC694-1C6A-471C-8529-467E267315B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7989476"/>
      </p:ext>
    </p:extLst>
  </p:cSld>
  <p:clrMapOvr>
    <a:masterClrMapping/>
  </p:clrMapOvr>
  <p:transition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8EF77B-DE3B-4CF0-9AF3-21C56FC887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6150155"/>
      </p:ext>
    </p:extLst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8348AA-F721-4082-AD54-985F9807199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9885258"/>
      </p:ext>
    </p:extLst>
  </p:cSld>
  <p:clrMapOvr>
    <a:masterClrMapping/>
  </p:clrMapOvr>
  <p:transition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D8F1E4-E95A-4CF2-9617-7F8A06A5CF1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9014972"/>
      </p:ext>
    </p:extLst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754BB0-FDA2-4C1E-8A8C-D9C134FB2F9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5795540"/>
      </p:ext>
    </p:extLst>
  </p:cSld>
  <p:clrMapOvr>
    <a:masterClrMapping/>
  </p:clrMapOvr>
  <p:transition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B8592A-B2D9-4641-85C1-06DF0AA8EBB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7186840"/>
      </p:ext>
    </p:extLst>
  </p:cSld>
  <p:clrMapOvr>
    <a:masterClrMapping/>
  </p:clrMapOvr>
  <p:transition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5874F2-3771-4543-911E-D0EE793637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8959169"/>
      </p:ext>
    </p:extLst>
  </p:cSld>
  <p:clrMapOvr>
    <a:masterClrMapping/>
  </p:clrMapOvr>
  <p:transition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690F5A-296B-4965-84D4-4B9A00A99AF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8309988"/>
      </p:ext>
    </p:extLst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4099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4100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4101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4102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4103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4104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4105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</p:grpSp>
      <p:sp>
        <p:nvSpPr>
          <p:cNvPr id="4106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08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smtClean="0">
                <a:effectLst>
                  <a:outerShdw blurRad="38100" dist="38100" dir="2700000" algn="tl">
                    <a:srgbClr val="010199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9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smtClean="0">
                <a:effectLst>
                  <a:outerShdw blurRad="38100" dist="38100" dir="2700000" algn="tl">
                    <a:srgbClr val="010199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10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fld id="{A35F8653-730C-4D0F-85A4-00AA6FD6F41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random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anose="05000000000000000000" pitchFamily="2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anose="05000000000000000000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anose="05000000000000000000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anose="05000000000000000000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eaLnBrk="1" hangingPunct="1">
              <a:defRPr/>
            </a:pPr>
            <a:fld id="{618110F3-F5AA-45EC-8B29-FBAF01D252A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 eaLnBrk="1" hangingPunct="1">
                <a:defRPr/>
              </a:pPr>
              <a:t>7/18/2019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eaLnBrk="1" hangingPunct="1"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eaLnBrk="1" hangingPunct="1"/>
            <a:fld id="{441104BF-D565-4769-B5C6-12878B6C95EA}" type="slidenum">
              <a:rPr lang="en-US" altLang="en-US">
                <a:cs typeface="Arial" panose="020B0604020202020204" pitchFamily="34" charset="0"/>
              </a:rPr>
              <a:pPr eaLnBrk="1" hangingPunct="1"/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9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4447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ransition>
    <p:randomBar dir="vert"/>
  </p:transition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  <p:transition>
    <p:rand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5400" b="1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</a:rPr>
              <a:t>Conclusion</a:t>
            </a:r>
            <a:endParaRPr lang="en-US" sz="5400">
              <a:solidFill>
                <a:schemeClr val="tx1"/>
              </a:solidFill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/>
              <a:t>	</a:t>
            </a:r>
            <a:r>
              <a:rPr lang="en-US" sz="3600" dirty="0"/>
              <a:t>Are we the type of people (spiritually) that do what we do out of fear and to avoid punishment?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sz="3600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3600" dirty="0"/>
              <a:t>	Do we obey because we know we'll be punished if we don't - but would really rather be somewhere else?</a:t>
            </a:r>
          </a:p>
        </p:txBody>
      </p:sp>
    </p:spTree>
    <p:extLst>
      <p:ext uri="{BB962C8B-B14F-4D97-AF65-F5344CB8AC3E}">
        <p14:creationId xmlns:p14="http://schemas.microsoft.com/office/powerpoint/2010/main" val="1823911192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5400" b="1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</a:rPr>
              <a:t>Conclusion</a:t>
            </a:r>
            <a:endParaRPr lang="en-US" sz="5400">
              <a:solidFill>
                <a:schemeClr val="tx1"/>
              </a:solidFill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/>
              <a:t>	</a:t>
            </a:r>
            <a:r>
              <a:rPr lang="en-US" sz="3600" dirty="0"/>
              <a:t>Or, are we the type of Christians that has a view of our service to God as an opportunity - a blessing to serve the God who loves us and longs for us to be with Him?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sz="3600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3600" dirty="0"/>
              <a:t>	It may be that the real difference may not be see until Judgment Day – but it will </a:t>
            </a:r>
            <a:r>
              <a:rPr lang="en-US" sz="3600"/>
              <a:t>be seen!</a:t>
            </a:r>
            <a:endParaRPr lang="en-US" sz="3600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  <p:transition>
    <p:rand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5844" y="0"/>
            <a:ext cx="9144000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68800"/>
            <a:ext cx="7772400" cy="2990850"/>
          </a:xfrm>
        </p:spPr>
        <p:txBody>
          <a:bodyPr/>
          <a:lstStyle/>
          <a:p>
            <a:r>
              <a:rPr lang="en-US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Shall The Young Secure Their Hearts?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Psalm 119:9-16</a:t>
            </a:r>
          </a:p>
        </p:txBody>
      </p:sp>
    </p:spTree>
    <p:extLst>
      <p:ext uri="{BB962C8B-B14F-4D97-AF65-F5344CB8AC3E}">
        <p14:creationId xmlns:p14="http://schemas.microsoft.com/office/powerpoint/2010/main" val="306619767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5089" y="576263"/>
            <a:ext cx="8976511" cy="19383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Arial" panose="020B0604020202020204" pitchFamily="34" charset="0"/>
              </a:rPr>
              <a:t>Decisions</a:t>
            </a:r>
          </a:p>
        </p:txBody>
      </p:sp>
      <p:sp>
        <p:nvSpPr>
          <p:cNvPr id="3077" name="TextBox 6"/>
          <p:cNvSpPr txBox="1">
            <a:spLocks noChangeArrowheads="1"/>
          </p:cNvSpPr>
          <p:nvPr/>
        </p:nvSpPr>
        <p:spPr bwMode="auto">
          <a:xfrm>
            <a:off x="381000" y="4343400"/>
            <a:ext cx="37338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dirty="0">
                <a:solidFill>
                  <a:prstClr val="black"/>
                </a:solidFill>
                <a:cs typeface="Arial" panose="020B0604020202020204" pitchFamily="34" charset="0"/>
              </a:rPr>
              <a:t> </a:t>
            </a:r>
            <a:r>
              <a:rPr lang="en-US" altLang="en-US" sz="5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determine </a:t>
            </a:r>
          </a:p>
          <a:p>
            <a:pPr algn="ctr" eaLnBrk="1" hangingPunct="1"/>
            <a:r>
              <a:rPr lang="en-US" altLang="en-US" sz="4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your</a:t>
            </a:r>
            <a:endParaRPr lang="en-US" altLang="en-US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9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4949101"/>
      </p:ext>
    </p:extLst>
  </p:cSld>
  <p:clrMapOvr>
    <a:masterClrMapping/>
  </p:clrMapOvr>
  <p:transition>
    <p:randomBar dir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0"/>
            <a:ext cx="7772400" cy="4800600"/>
          </a:xfrm>
        </p:spPr>
        <p:txBody>
          <a:bodyPr/>
          <a:lstStyle/>
          <a:p>
            <a:pPr eaLnBrk="1" hangingPunct="1">
              <a:defRPr/>
            </a:pPr>
            <a:r>
              <a:rPr lang="en-US" sz="6600" b="1" dirty="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</a:rPr>
              <a:t>Saul &amp; David </a:t>
            </a:r>
            <a:br>
              <a:rPr lang="en-US" sz="6600" b="1" dirty="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</a:rPr>
            </a:br>
            <a:r>
              <a:rPr lang="en-US" sz="6600" b="1" dirty="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</a:rPr>
              <a:t>and </a:t>
            </a:r>
            <a:br>
              <a:rPr lang="en-US" sz="6600" b="1" dirty="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</a:rPr>
            </a:br>
            <a:r>
              <a:rPr lang="en-US" sz="6600" b="1" dirty="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</a:rPr>
              <a:t>Peter &amp; Judas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sz="quarter" idx="1"/>
          </p:nvPr>
        </p:nvSpPr>
        <p:spPr>
          <a:xfrm>
            <a:off x="0" y="5105400"/>
            <a:ext cx="9144000" cy="1752600"/>
          </a:xfrm>
        </p:spPr>
        <p:txBody>
          <a:bodyPr anchor="ctr"/>
          <a:lstStyle/>
          <a:p>
            <a:r>
              <a:rPr lang="en-US" sz="3600" b="1" dirty="0"/>
              <a:t>A case study of two types of believers.</a:t>
            </a:r>
          </a:p>
        </p:txBody>
      </p:sp>
    </p:spTree>
  </p:cSld>
  <p:clrMapOvr>
    <a:masterClrMapping/>
  </p:clrMapOvr>
  <p:transition>
    <p:rand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5400" b="1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</a:rPr>
              <a:t>Definitions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686800" cy="5257800"/>
          </a:xfrm>
        </p:spPr>
        <p:txBody>
          <a:bodyPr/>
          <a:lstStyle/>
          <a:p>
            <a:pPr marL="914400" indent="-914400" eaLnBrk="1" hangingPunct="1">
              <a:buFont typeface="Wingdings" panose="05000000000000000000" pitchFamily="2" charset="2"/>
              <a:buNone/>
              <a:defRPr/>
            </a:pPr>
            <a:r>
              <a:rPr lang="en-US" sz="4400" b="1"/>
              <a:t>A.	Compliant</a:t>
            </a:r>
            <a:r>
              <a:rPr lang="en-US" sz="4400"/>
              <a:t> - made or done according to requirements or instructions.</a:t>
            </a:r>
          </a:p>
          <a:p>
            <a:pPr marL="914400" indent="-914400" eaLnBrk="1" hangingPunct="1">
              <a:buFont typeface="Wingdings" panose="05000000000000000000" pitchFamily="2" charset="2"/>
              <a:buNone/>
              <a:defRPr/>
            </a:pPr>
            <a:endParaRPr lang="en-US" b="1"/>
          </a:p>
          <a:p>
            <a:pPr marL="914400" indent="-914400" eaLnBrk="1" hangingPunct="1">
              <a:buFont typeface="Wingdings" panose="05000000000000000000" pitchFamily="2" charset="2"/>
              <a:buNone/>
              <a:defRPr/>
            </a:pPr>
            <a:r>
              <a:rPr lang="en-US" sz="4400" b="1"/>
              <a:t>B.	Commitment</a:t>
            </a:r>
            <a:r>
              <a:rPr lang="en-US" sz="4400"/>
              <a:t> - devotion or dedication, for example, to a cause, person or relationship.</a:t>
            </a:r>
            <a:r>
              <a:rPr lang="en-US" sz="4000"/>
              <a:t> 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</a:rPr>
              <a:t>Compliant &amp; Committed</a:t>
            </a:r>
            <a:endParaRPr lang="en-US" sz="5400" dirty="0">
              <a:solidFill>
                <a:schemeClr val="tx1"/>
              </a:solidFill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>
          <a:xfrm>
            <a:off x="304800" y="2174875"/>
            <a:ext cx="4040188" cy="3951288"/>
          </a:xfrm>
        </p:spPr>
        <p:txBody>
          <a:bodyPr/>
          <a:lstStyle/>
          <a:p>
            <a:pPr marL="576263" indent="-576263"/>
            <a:r>
              <a:rPr lang="en-US" sz="4400" b="1" dirty="0"/>
              <a:t>Saul</a:t>
            </a:r>
          </a:p>
          <a:p>
            <a:pPr marL="576263" indent="-576263"/>
            <a:endParaRPr lang="en-US" sz="4400" b="1" dirty="0"/>
          </a:p>
          <a:p>
            <a:pPr marL="576263" indent="-576263"/>
            <a:r>
              <a:rPr lang="en-US" sz="4400" b="1" dirty="0"/>
              <a:t>Judas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4"/>
          </p:nvPr>
        </p:nvSpPr>
        <p:spPr>
          <a:xfrm>
            <a:off x="4876800" y="2174875"/>
            <a:ext cx="4041775" cy="3951288"/>
          </a:xfrm>
        </p:spPr>
        <p:txBody>
          <a:bodyPr/>
          <a:lstStyle/>
          <a:p>
            <a:pPr marL="576263" indent="-576263"/>
            <a:r>
              <a:rPr lang="en-US" sz="4400" b="1" dirty="0"/>
              <a:t>David</a:t>
            </a:r>
          </a:p>
          <a:p>
            <a:pPr marL="576263" indent="-576263"/>
            <a:endParaRPr lang="en-US" sz="4400" b="1" dirty="0"/>
          </a:p>
          <a:p>
            <a:pPr marL="576263" indent="-576263"/>
            <a:r>
              <a:rPr lang="en-US" sz="4400" b="1" dirty="0"/>
              <a:t>Peter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4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1139825"/>
          </a:xfrm>
        </p:spPr>
        <p:txBody>
          <a:bodyPr/>
          <a:lstStyle/>
          <a:p>
            <a:pPr eaLnBrk="1" hangingPunct="1">
              <a:defRPr/>
            </a:pPr>
            <a:r>
              <a:rPr lang="en-US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</a:rPr>
              <a:t>Similarities &amp; Differences</a:t>
            </a:r>
            <a:endParaRPr lang="en-US" sz="5400" dirty="0">
              <a:solidFill>
                <a:schemeClr val="tx1"/>
              </a:solidFill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686800" cy="5257800"/>
          </a:xfrm>
        </p:spPr>
        <p:txBody>
          <a:bodyPr/>
          <a:lstStyle/>
          <a:p>
            <a:pPr eaLnBrk="1" hangingPunct="1">
              <a:buNone/>
              <a:defRPr/>
            </a:pPr>
            <a:r>
              <a:rPr lang="en-US" sz="3600" b="1" dirty="0"/>
              <a:t>	Were the committed less sinful than the compliant from a human vantage point?</a:t>
            </a:r>
          </a:p>
          <a:p>
            <a:pPr eaLnBrk="1" hangingPunct="1">
              <a:buNone/>
              <a:defRPr/>
            </a:pPr>
            <a:r>
              <a:rPr lang="en-US" sz="3600" b="1" dirty="0"/>
              <a:t>	-	No!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sz="3600" b="1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3600" b="1" dirty="0"/>
              <a:t>	Did the committed have an easier life?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3600" b="1" dirty="0"/>
              <a:t>	-	No!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1139825"/>
          </a:xfrm>
        </p:spPr>
        <p:txBody>
          <a:bodyPr/>
          <a:lstStyle/>
          <a:p>
            <a:pPr eaLnBrk="1" hangingPunct="1">
              <a:defRPr/>
            </a:pPr>
            <a:r>
              <a:rPr lang="en-US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</a:rPr>
              <a:t>Similarities &amp; Differences</a:t>
            </a:r>
            <a:endParaRPr lang="en-US" sz="5400" dirty="0">
              <a:solidFill>
                <a:schemeClr val="tx1"/>
              </a:solidFill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209800"/>
            <a:ext cx="9144000" cy="4648200"/>
          </a:xfrm>
        </p:spPr>
        <p:txBody>
          <a:bodyPr/>
          <a:lstStyle/>
          <a:p>
            <a:pPr marL="0" indent="0" algn="ctr" eaLnBrk="1" hangingPunct="1">
              <a:buNone/>
              <a:defRPr/>
            </a:pPr>
            <a:r>
              <a:rPr lang="en-US" sz="4000" b="1" dirty="0"/>
              <a:t>The real difference that is seen in the committed, while neither sinless, nor wise in all their choices, remained committed to God and ultimately relied on Him in faith.</a:t>
            </a:r>
          </a:p>
        </p:txBody>
      </p:sp>
    </p:spTree>
    <p:extLst>
      <p:ext uri="{BB962C8B-B14F-4D97-AF65-F5344CB8AC3E}">
        <p14:creationId xmlns:p14="http://schemas.microsoft.com/office/powerpoint/2010/main" val="73110776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-16933" y="0"/>
            <a:ext cx="9144000" cy="1139825"/>
          </a:xfrm>
        </p:spPr>
        <p:txBody>
          <a:bodyPr/>
          <a:lstStyle/>
          <a:p>
            <a:pPr eaLnBrk="1" hangingPunct="1">
              <a:defRPr/>
            </a:pPr>
            <a:r>
              <a:rPr lang="en-US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</a:rPr>
              <a:t>Application</a:t>
            </a:r>
            <a:endParaRPr lang="en-US" sz="5400" dirty="0">
              <a:solidFill>
                <a:schemeClr val="tx1"/>
              </a:solidFill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39825"/>
            <a:ext cx="9144000" cy="5718175"/>
          </a:xfrm>
        </p:spPr>
        <p:txBody>
          <a:bodyPr/>
          <a:lstStyle/>
          <a:p>
            <a:pPr marL="0" indent="0" algn="ctr" eaLnBrk="1" hangingPunct="1">
              <a:buNone/>
              <a:defRPr/>
            </a:pPr>
            <a:r>
              <a:rPr lang="en-US" sz="4000" b="1" u="sng" dirty="0"/>
              <a:t>How do we view God &amp; His Word?</a:t>
            </a:r>
          </a:p>
          <a:p>
            <a:pPr marL="0" indent="0" algn="ctr" eaLnBrk="1" hangingPunct="1">
              <a:buNone/>
              <a:defRPr/>
            </a:pPr>
            <a:endParaRPr lang="en-US" sz="1000" b="1" u="sng" dirty="0"/>
          </a:p>
          <a:p>
            <a:pPr marL="0" indent="0" algn="ctr" eaLnBrk="1" hangingPunct="1">
              <a:buNone/>
              <a:defRPr/>
            </a:pPr>
            <a:r>
              <a:rPr lang="en-US" sz="4000" b="1" dirty="0"/>
              <a:t>An Obstacle?</a:t>
            </a:r>
          </a:p>
          <a:p>
            <a:pPr marL="0" indent="0" algn="ctr" eaLnBrk="1" hangingPunct="1">
              <a:buNone/>
              <a:defRPr/>
            </a:pPr>
            <a:endParaRPr lang="en-US" sz="1800" b="1" dirty="0"/>
          </a:p>
          <a:p>
            <a:pPr marL="0" indent="0" algn="ctr" eaLnBrk="1" hangingPunct="1">
              <a:buNone/>
              <a:defRPr/>
            </a:pPr>
            <a:r>
              <a:rPr lang="en-US" sz="4000" b="1" dirty="0"/>
              <a:t>A List Of Rules To Obey?</a:t>
            </a:r>
          </a:p>
          <a:p>
            <a:pPr marL="0" indent="0" algn="ctr" eaLnBrk="1" hangingPunct="1">
              <a:buNone/>
              <a:defRPr/>
            </a:pPr>
            <a:endParaRPr lang="en-US" sz="1800" b="1" dirty="0"/>
          </a:p>
          <a:p>
            <a:pPr marL="0" indent="0" algn="ctr" eaLnBrk="1" hangingPunct="1">
              <a:buNone/>
              <a:defRPr/>
            </a:pPr>
            <a:r>
              <a:rPr lang="en-US" sz="4000" b="1" dirty="0"/>
              <a:t>An Opportunity To Have Fellowship With God?</a:t>
            </a:r>
          </a:p>
        </p:txBody>
      </p:sp>
    </p:spTree>
    <p:extLst>
      <p:ext uri="{BB962C8B-B14F-4D97-AF65-F5344CB8AC3E}">
        <p14:creationId xmlns:p14="http://schemas.microsoft.com/office/powerpoint/2010/main" val="2223181434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</p:bldLst>
  </p:timing>
</p:sld>
</file>

<file path=ppt/theme/theme1.xml><?xml version="1.0" encoding="utf-8"?>
<a:theme xmlns:a="http://schemas.openxmlformats.org/drawingml/2006/main" name="Orbit">
  <a:themeElements>
    <a:clrScheme name="Orbit 1">
      <a:dk1>
        <a:srgbClr val="010199"/>
      </a:dk1>
      <a:lt1>
        <a:srgbClr val="FFFFFF"/>
      </a:lt1>
      <a:dk2>
        <a:srgbClr val="000000"/>
      </a:dk2>
      <a:lt2>
        <a:srgbClr val="B2B2B2"/>
      </a:lt2>
      <a:accent1>
        <a:srgbClr val="3399FF"/>
      </a:accent1>
      <a:accent2>
        <a:srgbClr val="666699"/>
      </a:accent2>
      <a:accent3>
        <a:srgbClr val="AAAAAA"/>
      </a:accent3>
      <a:accent4>
        <a:srgbClr val="DADADA"/>
      </a:accent4>
      <a:accent5>
        <a:srgbClr val="ADCAFF"/>
      </a:accent5>
      <a:accent6>
        <a:srgbClr val="5C5C8A"/>
      </a:accent6>
      <a:hlink>
        <a:srgbClr val="FFFFCC"/>
      </a:hlink>
      <a:folHlink>
        <a:srgbClr val="FFCC66"/>
      </a:folHlink>
    </a:clrScheme>
    <a:fontScheme name="Orbi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rbit 1">
        <a:dk1>
          <a:srgbClr val="010199"/>
        </a:dk1>
        <a:lt1>
          <a:srgbClr val="FFFFFF"/>
        </a:lt1>
        <a:dk2>
          <a:srgbClr val="000000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2">
        <a:dk1>
          <a:srgbClr val="008000"/>
        </a:dk1>
        <a:lt1>
          <a:srgbClr val="FFFFFF"/>
        </a:lt1>
        <a:dk2>
          <a:srgbClr val="003300"/>
        </a:dk2>
        <a:lt2>
          <a:srgbClr val="C0C0C0"/>
        </a:lt2>
        <a:accent1>
          <a:srgbClr val="99CC00"/>
        </a:accent1>
        <a:accent2>
          <a:srgbClr val="527C3A"/>
        </a:accent2>
        <a:accent3>
          <a:srgbClr val="AAADAA"/>
        </a:accent3>
        <a:accent4>
          <a:srgbClr val="DADADA"/>
        </a:accent4>
        <a:accent5>
          <a:srgbClr val="CAE2AA"/>
        </a:accent5>
        <a:accent6>
          <a:srgbClr val="497034"/>
        </a:accent6>
        <a:hlink>
          <a:srgbClr val="33CC33"/>
        </a:hlink>
        <a:folHlink>
          <a:srgbClr val="C1FF8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3">
        <a:dk1>
          <a:srgbClr val="000066"/>
        </a:dk1>
        <a:lt1>
          <a:srgbClr val="FFFFFF"/>
        </a:lt1>
        <a:dk2>
          <a:srgbClr val="000099"/>
        </a:dk2>
        <a:lt2>
          <a:srgbClr val="9FBFFF"/>
        </a:lt2>
        <a:accent1>
          <a:srgbClr val="0099CC"/>
        </a:accent1>
        <a:accent2>
          <a:srgbClr val="00CC66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00B95C"/>
        </a:accent6>
        <a:hlink>
          <a:srgbClr val="00FFFF"/>
        </a:hlink>
        <a:folHlink>
          <a:srgbClr val="CDE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4">
        <a:dk1>
          <a:srgbClr val="00ACA8"/>
        </a:dk1>
        <a:lt1>
          <a:srgbClr val="FFFFFF"/>
        </a:lt1>
        <a:dk2>
          <a:srgbClr val="006666"/>
        </a:dk2>
        <a:lt2>
          <a:srgbClr val="FFFF99"/>
        </a:lt2>
        <a:accent1>
          <a:srgbClr val="0099CC"/>
        </a:accent1>
        <a:accent2>
          <a:srgbClr val="6D6FC7"/>
        </a:accent2>
        <a:accent3>
          <a:srgbClr val="AAB8B8"/>
        </a:accent3>
        <a:accent4>
          <a:srgbClr val="DADADA"/>
        </a:accent4>
        <a:accent5>
          <a:srgbClr val="AACAE2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5">
        <a:dk1>
          <a:srgbClr val="BA0023"/>
        </a:dk1>
        <a:lt1>
          <a:srgbClr val="FFFFFF"/>
        </a:lt1>
        <a:dk2>
          <a:srgbClr val="800000"/>
        </a:dk2>
        <a:lt2>
          <a:srgbClr val="FFFF99"/>
        </a:lt2>
        <a:accent1>
          <a:srgbClr val="FF6600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B24B36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6">
        <a:dk1>
          <a:srgbClr val="6D776E"/>
        </a:dk1>
        <a:lt1>
          <a:srgbClr val="FFFFFF"/>
        </a:lt1>
        <a:dk2>
          <a:srgbClr val="575863"/>
        </a:dk2>
        <a:lt2>
          <a:srgbClr val="DDDDDD"/>
        </a:lt2>
        <a:accent1>
          <a:srgbClr val="0099CC"/>
        </a:accent1>
        <a:accent2>
          <a:srgbClr val="939EA9"/>
        </a:accent2>
        <a:accent3>
          <a:srgbClr val="B4B4B7"/>
        </a:accent3>
        <a:accent4>
          <a:srgbClr val="DADADA"/>
        </a:accent4>
        <a:accent5>
          <a:srgbClr val="AACAE2"/>
        </a:accent5>
        <a:accent6>
          <a:srgbClr val="858F99"/>
        </a:accent6>
        <a:hlink>
          <a:srgbClr val="FFCC00"/>
        </a:hlink>
        <a:folHlink>
          <a:srgbClr val="BD894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7">
        <a:dk1>
          <a:srgbClr val="A28A84"/>
        </a:dk1>
        <a:lt1>
          <a:srgbClr val="FFFFFF"/>
        </a:lt1>
        <a:dk2>
          <a:srgbClr val="765E58"/>
        </a:dk2>
        <a:lt2>
          <a:srgbClr val="DDDDDD"/>
        </a:lt2>
        <a:accent1>
          <a:srgbClr val="CC6600"/>
        </a:accent1>
        <a:accent2>
          <a:srgbClr val="CC9900"/>
        </a:accent2>
        <a:accent3>
          <a:srgbClr val="BDB6B4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FFCC00"/>
        </a:hlink>
        <a:folHlink>
          <a:srgbClr val="FFFF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8">
        <a:dk1>
          <a:srgbClr val="000000"/>
        </a:dk1>
        <a:lt1>
          <a:srgbClr val="C5D9ED"/>
        </a:lt1>
        <a:dk2>
          <a:srgbClr val="000000"/>
        </a:dk2>
        <a:lt2>
          <a:srgbClr val="FFFFFF"/>
        </a:lt2>
        <a:accent1>
          <a:srgbClr val="F3F6FF"/>
        </a:accent1>
        <a:accent2>
          <a:srgbClr val="33CCCC"/>
        </a:accent2>
        <a:accent3>
          <a:srgbClr val="DFE9F4"/>
        </a:accent3>
        <a:accent4>
          <a:srgbClr val="000000"/>
        </a:accent4>
        <a:accent5>
          <a:srgbClr val="F8FAFF"/>
        </a:accent5>
        <a:accent6>
          <a:srgbClr val="2DB9B9"/>
        </a:accent6>
        <a:hlink>
          <a:srgbClr val="0000FF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bit 9">
        <a:dk1>
          <a:srgbClr val="FFFFFF"/>
        </a:dk1>
        <a:lt1>
          <a:srgbClr val="FFFFFF"/>
        </a:lt1>
        <a:dk2>
          <a:srgbClr val="AAAAC6"/>
        </a:dk2>
        <a:lt2>
          <a:srgbClr val="FFFFCC"/>
        </a:lt2>
        <a:accent1>
          <a:srgbClr val="66667E"/>
        </a:accent1>
        <a:accent2>
          <a:srgbClr val="629157"/>
        </a:accent2>
        <a:accent3>
          <a:srgbClr val="D2D2DF"/>
        </a:accent3>
        <a:accent4>
          <a:srgbClr val="DADADA"/>
        </a:accent4>
        <a:accent5>
          <a:srgbClr val="B8B8C0"/>
        </a:accent5>
        <a:accent6>
          <a:srgbClr val="58834E"/>
        </a:accent6>
        <a:hlink>
          <a:srgbClr val="6600CC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Orbit</Template>
  <TotalTime>60</TotalTime>
  <Words>115</Words>
  <Application>Microsoft Office PowerPoint</Application>
  <PresentationFormat>On-screen Show (4:3)</PresentationFormat>
  <Paragraphs>52</Paragraphs>
  <Slides>12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Times New Roman</vt:lpstr>
      <vt:lpstr>Wingdings</vt:lpstr>
      <vt:lpstr>Orbit</vt:lpstr>
      <vt:lpstr>Office Theme</vt:lpstr>
      <vt:lpstr>PowerPoint Presentation</vt:lpstr>
      <vt:lpstr>How Shall The Young Secure Their Hearts?</vt:lpstr>
      <vt:lpstr>PowerPoint Presentation</vt:lpstr>
      <vt:lpstr>Saul &amp; David  and  Peter &amp; Judas</vt:lpstr>
      <vt:lpstr>Definitions</vt:lpstr>
      <vt:lpstr>Compliant &amp; Committed</vt:lpstr>
      <vt:lpstr>Similarities &amp; Differences</vt:lpstr>
      <vt:lpstr>Similarities &amp; Differences</vt:lpstr>
      <vt:lpstr>Application</vt:lpstr>
      <vt:lpstr>Conclusion</vt:lpstr>
      <vt:lpstr>Conclusion</vt:lpstr>
      <vt:lpstr>PowerPoint Presentation</vt:lpstr>
    </vt:vector>
  </TitlesOfParts>
  <Company>Vale Church of Christ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Compliant &amp; Commitment</dc:title>
  <dc:creator>Mark Russell</dc:creator>
  <cp:lastModifiedBy>Michael Hepner</cp:lastModifiedBy>
  <cp:revision>9</cp:revision>
  <dcterms:created xsi:type="dcterms:W3CDTF">2003-11-02T04:18:25Z</dcterms:created>
  <dcterms:modified xsi:type="dcterms:W3CDTF">2019-07-18T22:45:34Z</dcterms:modified>
</cp:coreProperties>
</file>