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77" r:id="rId3"/>
    <p:sldId id="280" r:id="rId4"/>
    <p:sldId id="256" r:id="rId5"/>
    <p:sldId id="268" r:id="rId6"/>
    <p:sldId id="269" r:id="rId7"/>
    <p:sldId id="270" r:id="rId8"/>
    <p:sldId id="271" r:id="rId9"/>
    <p:sldId id="283" r:id="rId10"/>
    <p:sldId id="284" r:id="rId11"/>
    <p:sldId id="286" r:id="rId12"/>
    <p:sldId id="290" r:id="rId13"/>
    <p:sldId id="289" r:id="rId14"/>
    <p:sldId id="288" r:id="rId15"/>
    <p:sldId id="287" r:id="rId16"/>
    <p:sldId id="291" r:id="rId17"/>
    <p:sldId id="292" r:id="rId18"/>
    <p:sldId id="293" r:id="rId19"/>
    <p:sldId id="294" r:id="rId20"/>
    <p:sldId id="272" r:id="rId21"/>
    <p:sldId id="273" r:id="rId22"/>
    <p:sldId id="285" r:id="rId23"/>
    <p:sldId id="28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114" d="100"/>
          <a:sy n="114" d="100"/>
        </p:scale>
        <p:origin x="1560" y="114"/>
      </p:cViewPr>
      <p:guideLst/>
    </p:cSldViewPr>
  </p:slideViewPr>
  <p:notesTextViewPr>
    <p:cViewPr>
      <p:scale>
        <a:sx n="1" d="1"/>
        <a:sy n="1" d="1"/>
      </p:scale>
      <p:origin x="0" y="0"/>
    </p:cViewPr>
  </p:notesTextViewPr>
  <p:sorterViewPr>
    <p:cViewPr varScale="1">
      <p:scale>
        <a:sx n="1" d="1"/>
        <a:sy n="1" d="1"/>
      </p:scale>
      <p:origin x="0" y="-473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7F0A91-4041-49D8-A325-E0D94FA0B0C8}" type="datetimeFigureOut">
              <a:rPr lang="en-US" smtClean="0"/>
              <a:t>3/18/2019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F9CFCA-7A84-4C95-9E88-558853A83E18}" type="slidenum">
              <a:rPr lang="en-US" smtClean="0"/>
              <a:t>‹#›</a:t>
            </a:fld>
            <a:endParaRPr lang="en-US"/>
          </a:p>
        </p:txBody>
      </p:sp>
    </p:spTree>
    <p:extLst>
      <p:ext uri="{BB962C8B-B14F-4D97-AF65-F5344CB8AC3E}">
        <p14:creationId xmlns:p14="http://schemas.microsoft.com/office/powerpoint/2010/main" val="202744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358920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4025555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852025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3489144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1744058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4115410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33336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9C98B1-C251-4F77-8375-52EF79F42D0A}"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1716816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9C98B1-C251-4F77-8375-52EF79F42D0A}"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8197289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C98B1-C251-4F77-8375-52EF79F42D0A}"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4070361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95784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777155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6445819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9753426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344927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9C98B1-C251-4F77-8375-52EF79F42D0A}"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321177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716580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9C98B1-C251-4F77-8375-52EF79F42D0A}"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1486464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9C98B1-C251-4F77-8375-52EF79F42D0A}"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906462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C98B1-C251-4F77-8375-52EF79F42D0A}"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349546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264424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9C98B1-C251-4F77-8375-52EF79F42D0A}"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69B7E-D8BA-4966-88F9-3980C39CBD27}" type="slidenum">
              <a:rPr lang="en-US" smtClean="0"/>
              <a:t>‹#›</a:t>
            </a:fld>
            <a:endParaRPr lang="en-US"/>
          </a:p>
        </p:txBody>
      </p:sp>
    </p:spTree>
    <p:extLst>
      <p:ext uri="{BB962C8B-B14F-4D97-AF65-F5344CB8AC3E}">
        <p14:creationId xmlns:p14="http://schemas.microsoft.com/office/powerpoint/2010/main" val="1505251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C98B1-C251-4F77-8375-52EF79F42D0A}" type="datetimeFigureOut">
              <a:rPr lang="en-US" smtClean="0"/>
              <a:t>3/18/2019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69B7E-D8BA-4966-88F9-3980C39CBD27}" type="slidenum">
              <a:rPr lang="en-US" smtClean="0"/>
              <a:t>‹#›</a:t>
            </a:fld>
            <a:endParaRPr lang="en-US"/>
          </a:p>
        </p:txBody>
      </p:sp>
    </p:spTree>
    <p:extLst>
      <p:ext uri="{BB962C8B-B14F-4D97-AF65-F5344CB8AC3E}">
        <p14:creationId xmlns:p14="http://schemas.microsoft.com/office/powerpoint/2010/main" val="291858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C98B1-C251-4F77-8375-52EF79F42D0A}" type="datetimeFigureOut">
              <a:rPr lang="en-US" smtClean="0"/>
              <a:t>3/18/2019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69B7E-D8BA-4966-88F9-3980C39CBD27}" type="slidenum">
              <a:rPr lang="en-US" smtClean="0"/>
              <a:t>‹#›</a:t>
            </a:fld>
            <a:endParaRPr lang="en-US"/>
          </a:p>
        </p:txBody>
      </p:sp>
    </p:spTree>
    <p:extLst>
      <p:ext uri="{BB962C8B-B14F-4D97-AF65-F5344CB8AC3E}">
        <p14:creationId xmlns:p14="http://schemas.microsoft.com/office/powerpoint/2010/main" val="366876977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5620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In like manner also, that the women adorn themselves in modest apparel, with propriety and moderation, not with braided hair or gold or pearls or costly clothing, </a:t>
            </a:r>
          </a:p>
          <a:p>
            <a:pPr marL="0" indent="0">
              <a:buNone/>
            </a:pPr>
            <a:r>
              <a:rPr lang="en-US" b="1" dirty="0"/>
              <a:t>but, which is proper for women professing godliness, with good works.</a:t>
            </a:r>
          </a:p>
          <a:p>
            <a:pPr marL="0" indent="0">
              <a:buNone/>
            </a:pPr>
            <a:endParaRPr lang="en-US" sz="800" b="1" dirty="0"/>
          </a:p>
          <a:p>
            <a:pPr marL="0" indent="0">
              <a:buNone/>
            </a:pPr>
            <a:r>
              <a:rPr lang="en-US" b="1" dirty="0"/>
              <a:t>1 Timothy 2:9-10</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5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In like manner also, that the women adorn themselves in </a:t>
            </a:r>
            <a:r>
              <a:rPr lang="en-US" b="1" u="sng" dirty="0">
                <a:solidFill>
                  <a:srgbClr val="002060"/>
                </a:solidFill>
              </a:rPr>
              <a:t>modest</a:t>
            </a:r>
            <a:r>
              <a:rPr lang="en-US" b="1" dirty="0"/>
              <a:t> apparel, with propriety and moderation, not with braided hair or gold or pearls or costly clothing, </a:t>
            </a:r>
          </a:p>
          <a:p>
            <a:pPr marL="0" indent="0">
              <a:buNone/>
            </a:pPr>
            <a:r>
              <a:rPr lang="en-US" b="1" dirty="0"/>
              <a:t>but, which is proper for women professing godliness, with good works.</a:t>
            </a:r>
          </a:p>
          <a:p>
            <a:pPr marL="0" indent="0">
              <a:buNone/>
            </a:pPr>
            <a:endParaRPr lang="en-US" sz="800" b="1" dirty="0"/>
          </a:p>
          <a:p>
            <a:pPr marL="0" indent="0">
              <a:buNone/>
            </a:pPr>
            <a:r>
              <a:rPr lang="en-US" b="1" dirty="0"/>
              <a:t>1 Timothy 2:9-10</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242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In like manner also, that the women adorn themselves in </a:t>
            </a:r>
            <a:r>
              <a:rPr lang="en-US" b="1" u="sng" dirty="0">
                <a:solidFill>
                  <a:srgbClr val="002060"/>
                </a:solidFill>
              </a:rPr>
              <a:t>modest</a:t>
            </a:r>
            <a:r>
              <a:rPr lang="en-US" b="1" dirty="0"/>
              <a:t> apparel, with </a:t>
            </a:r>
            <a:r>
              <a:rPr lang="en-US" b="1" u="sng" dirty="0">
                <a:solidFill>
                  <a:srgbClr val="002060"/>
                </a:solidFill>
              </a:rPr>
              <a:t>propriety</a:t>
            </a:r>
            <a:r>
              <a:rPr lang="en-US" b="1" dirty="0"/>
              <a:t> and moderation, not with braided hair or gold or pearls or costly clothing, </a:t>
            </a:r>
          </a:p>
          <a:p>
            <a:pPr marL="0" indent="0">
              <a:buNone/>
            </a:pPr>
            <a:r>
              <a:rPr lang="en-US" b="1" dirty="0"/>
              <a:t>but, which is proper for women professing godliness, with good works.</a:t>
            </a:r>
          </a:p>
          <a:p>
            <a:pPr marL="0" indent="0">
              <a:buNone/>
            </a:pPr>
            <a:endParaRPr lang="en-US" sz="800" b="1" dirty="0"/>
          </a:p>
          <a:p>
            <a:pPr marL="0" indent="0">
              <a:buNone/>
            </a:pPr>
            <a:r>
              <a:rPr lang="en-US" b="1" dirty="0"/>
              <a:t>1 Timothy 2:9-10</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2308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In like manner also, that the women adorn themselves in </a:t>
            </a:r>
            <a:r>
              <a:rPr lang="en-US" b="1" u="sng" dirty="0">
                <a:solidFill>
                  <a:srgbClr val="002060"/>
                </a:solidFill>
              </a:rPr>
              <a:t>modest</a:t>
            </a:r>
            <a:r>
              <a:rPr lang="en-US" b="1" dirty="0"/>
              <a:t> apparel, with </a:t>
            </a:r>
            <a:r>
              <a:rPr lang="en-US" b="1" u="sng" dirty="0">
                <a:solidFill>
                  <a:srgbClr val="002060"/>
                </a:solidFill>
              </a:rPr>
              <a:t>propriety</a:t>
            </a:r>
            <a:r>
              <a:rPr lang="en-US" b="1" dirty="0"/>
              <a:t> and </a:t>
            </a:r>
            <a:r>
              <a:rPr lang="en-US" b="1" u="sng" dirty="0">
                <a:solidFill>
                  <a:srgbClr val="002060"/>
                </a:solidFill>
              </a:rPr>
              <a:t>moderation</a:t>
            </a:r>
            <a:r>
              <a:rPr lang="en-US" b="1" dirty="0"/>
              <a:t>, not with braided hair or gold or pearls or costly clothing, </a:t>
            </a:r>
          </a:p>
          <a:p>
            <a:pPr marL="0" indent="0">
              <a:buNone/>
            </a:pPr>
            <a:r>
              <a:rPr lang="en-US" b="1" dirty="0"/>
              <a:t>but, which is proper for women professing godliness, with good works.</a:t>
            </a:r>
          </a:p>
          <a:p>
            <a:pPr marL="0" indent="0">
              <a:buNone/>
            </a:pPr>
            <a:endParaRPr lang="en-US" sz="800" b="1" dirty="0"/>
          </a:p>
          <a:p>
            <a:pPr marL="0" indent="0">
              <a:buNone/>
            </a:pPr>
            <a:r>
              <a:rPr lang="en-US" b="1" dirty="0"/>
              <a:t>1 Timothy 2:9-10</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176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In like manner also, that the women adorn themselves in </a:t>
            </a:r>
            <a:r>
              <a:rPr lang="en-US" b="1" u="sng" dirty="0">
                <a:solidFill>
                  <a:srgbClr val="002060"/>
                </a:solidFill>
              </a:rPr>
              <a:t>modest</a:t>
            </a:r>
            <a:r>
              <a:rPr lang="en-US" b="1" dirty="0"/>
              <a:t> apparel, with </a:t>
            </a:r>
            <a:r>
              <a:rPr lang="en-US" b="1" u="sng" dirty="0">
                <a:solidFill>
                  <a:srgbClr val="002060"/>
                </a:solidFill>
              </a:rPr>
              <a:t>propriety</a:t>
            </a:r>
            <a:r>
              <a:rPr lang="en-US" b="1" dirty="0"/>
              <a:t> and </a:t>
            </a:r>
            <a:r>
              <a:rPr lang="en-US" b="1" u="sng" dirty="0">
                <a:solidFill>
                  <a:srgbClr val="002060"/>
                </a:solidFill>
              </a:rPr>
              <a:t>moderation</a:t>
            </a:r>
            <a:r>
              <a:rPr lang="en-US" b="1" dirty="0"/>
              <a:t>, not with braided hair or gold or pearls or costly clothing, </a:t>
            </a:r>
          </a:p>
          <a:p>
            <a:pPr marL="0" indent="0">
              <a:buNone/>
            </a:pPr>
            <a:r>
              <a:rPr lang="en-US" b="1" dirty="0"/>
              <a:t>but, which is proper for women </a:t>
            </a:r>
            <a:r>
              <a:rPr lang="en-US" b="1" u="sng" dirty="0">
                <a:solidFill>
                  <a:srgbClr val="002060"/>
                </a:solidFill>
              </a:rPr>
              <a:t>professing godliness</a:t>
            </a:r>
            <a:r>
              <a:rPr lang="en-US" b="1" dirty="0"/>
              <a:t>, with good works.</a:t>
            </a:r>
          </a:p>
          <a:p>
            <a:pPr marL="0" indent="0">
              <a:buNone/>
            </a:pPr>
            <a:endParaRPr lang="en-US" sz="800" b="1" dirty="0"/>
          </a:p>
          <a:p>
            <a:pPr marL="0" indent="0">
              <a:buNone/>
            </a:pPr>
            <a:r>
              <a:rPr lang="en-US" b="1" dirty="0"/>
              <a:t>1 Timothy 2:9-10</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488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Makes People Naked</a:t>
            </a:r>
          </a:p>
        </p:txBody>
      </p:sp>
      <p:sp>
        <p:nvSpPr>
          <p:cNvPr id="3" name="Content Placeholder 2"/>
          <p:cNvSpPr>
            <a:spLocks noGrp="1"/>
          </p:cNvSpPr>
          <p:nvPr>
            <p:ph idx="1"/>
          </p:nvPr>
        </p:nvSpPr>
        <p:spPr/>
        <p:txBody>
          <a:bodyPr>
            <a:normAutofit/>
          </a:bodyPr>
          <a:lstStyle/>
          <a:p>
            <a:r>
              <a:rPr lang="en-US" dirty="0"/>
              <a:t>One does not have to be completely nude to be </a:t>
            </a:r>
            <a:r>
              <a:rPr lang="en-US" b="1" dirty="0"/>
              <a:t>naked</a:t>
            </a:r>
            <a:r>
              <a:rPr lang="en-US" dirty="0"/>
              <a:t> in a Scriptural sense (Gen. 3:7, 10). </a:t>
            </a:r>
          </a:p>
          <a:p>
            <a:endParaRPr lang="en-US" sz="800" dirty="0"/>
          </a:p>
          <a:p>
            <a:r>
              <a:rPr lang="en-US" dirty="0"/>
              <a:t>The Bible consistently associates </a:t>
            </a:r>
            <a:r>
              <a:rPr lang="en-US" b="1" dirty="0"/>
              <a:t>shame</a:t>
            </a:r>
            <a:r>
              <a:rPr lang="en-US" dirty="0"/>
              <a:t> with </a:t>
            </a:r>
            <a:r>
              <a:rPr lang="en-US" b="1" dirty="0"/>
              <a:t>nakedness</a:t>
            </a:r>
            <a:r>
              <a:rPr lang="en-US" dirty="0"/>
              <a:t>. </a:t>
            </a:r>
          </a:p>
          <a:p>
            <a:pPr lvl="0"/>
            <a:r>
              <a:rPr lang="en-US" dirty="0"/>
              <a:t>Rev. 3:18; 16:15; Micah 1:11; Nahum 3:5</a:t>
            </a:r>
          </a:p>
        </p:txBody>
      </p:sp>
    </p:spTree>
    <p:extLst>
      <p:ext uri="{BB962C8B-B14F-4D97-AF65-F5344CB8AC3E}">
        <p14:creationId xmlns:p14="http://schemas.microsoft.com/office/powerpoint/2010/main" val="10758373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Makes People Naked</a:t>
            </a:r>
          </a:p>
        </p:txBody>
      </p:sp>
      <p:sp>
        <p:nvSpPr>
          <p:cNvPr id="3" name="Content Placeholder 2"/>
          <p:cNvSpPr>
            <a:spLocks noGrp="1"/>
          </p:cNvSpPr>
          <p:nvPr>
            <p:ph idx="1"/>
          </p:nvPr>
        </p:nvSpPr>
        <p:spPr/>
        <p:txBody>
          <a:bodyPr>
            <a:normAutofit/>
          </a:bodyPr>
          <a:lstStyle/>
          <a:p>
            <a:pPr marL="0" indent="0" algn="ctr">
              <a:buNone/>
            </a:pPr>
            <a:r>
              <a:rPr lang="en-US" sz="3200" b="1" dirty="0"/>
              <a:t>Thigh</a:t>
            </a:r>
          </a:p>
          <a:p>
            <a:pPr marL="0" indent="0" algn="ctr">
              <a:buNone/>
            </a:pPr>
            <a:endParaRPr lang="en-US" sz="800" b="1" dirty="0"/>
          </a:p>
          <a:p>
            <a:pPr marL="0" indent="0">
              <a:buNone/>
            </a:pPr>
            <a:r>
              <a:rPr lang="en-US" b="1" dirty="0"/>
              <a:t>“And you shall make for them linen trousers to cover their nakedness; they shall reach from the waist to the thighs” (Ex. 28:42). </a:t>
            </a:r>
          </a:p>
          <a:p>
            <a:pPr marL="0" indent="0">
              <a:buNone/>
            </a:pPr>
            <a:endParaRPr lang="en-US" sz="800" b="1" dirty="0"/>
          </a:p>
          <a:p>
            <a:pPr marL="0" indent="0">
              <a:buNone/>
            </a:pPr>
            <a:r>
              <a:rPr lang="en-US" b="1" dirty="0"/>
              <a:t>“Take the millstones and grind meal. Remove your veil, take off the skirt, uncover the thigh, pass through the rivers. Your nakedness shall be uncovered, yes, your shame will be seen…” </a:t>
            </a:r>
            <a:br>
              <a:rPr lang="en-US" b="1" dirty="0"/>
            </a:br>
            <a:r>
              <a:rPr lang="en-US" b="1" dirty="0"/>
              <a:t>(Isaiah 47:2-3). </a:t>
            </a:r>
          </a:p>
        </p:txBody>
      </p:sp>
    </p:spTree>
    <p:extLst>
      <p:ext uri="{BB962C8B-B14F-4D97-AF65-F5344CB8AC3E}">
        <p14:creationId xmlns:p14="http://schemas.microsoft.com/office/powerpoint/2010/main" val="215696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Makes People Naked</a:t>
            </a:r>
          </a:p>
        </p:txBody>
      </p:sp>
      <p:sp>
        <p:nvSpPr>
          <p:cNvPr id="3" name="Content Placeholder 2"/>
          <p:cNvSpPr>
            <a:spLocks noGrp="1"/>
          </p:cNvSpPr>
          <p:nvPr>
            <p:ph idx="1"/>
          </p:nvPr>
        </p:nvSpPr>
        <p:spPr/>
        <p:txBody>
          <a:bodyPr>
            <a:normAutofit/>
          </a:bodyPr>
          <a:lstStyle/>
          <a:p>
            <a:pPr marL="0" indent="0" algn="ctr">
              <a:buNone/>
            </a:pPr>
            <a:r>
              <a:rPr lang="en-US" sz="3200" b="1" dirty="0"/>
              <a:t>Buttocks</a:t>
            </a:r>
          </a:p>
          <a:p>
            <a:pPr marL="0" indent="0" algn="ctr">
              <a:buNone/>
            </a:pPr>
            <a:endParaRPr lang="en-US" sz="800" b="1" dirty="0"/>
          </a:p>
          <a:p>
            <a:pPr marL="0" indent="0">
              <a:buNone/>
            </a:pPr>
            <a:r>
              <a:rPr lang="en-US" b="1" dirty="0"/>
              <a:t>“So shall the king of Assyria lead away the Egyptians as prisoners and the Ethiopians as captives, young and old, naked and barefoot, with their buttocks uncovered, to the shame of Egypt” </a:t>
            </a:r>
            <a:br>
              <a:rPr lang="en-US" b="1" dirty="0"/>
            </a:br>
            <a:r>
              <a:rPr lang="en-US" b="1" dirty="0"/>
              <a:t>(Isaiah 20:4). </a:t>
            </a:r>
          </a:p>
        </p:txBody>
      </p:sp>
    </p:spTree>
    <p:extLst>
      <p:ext uri="{BB962C8B-B14F-4D97-AF65-F5344CB8AC3E}">
        <p14:creationId xmlns:p14="http://schemas.microsoft.com/office/powerpoint/2010/main" val="53012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Makes People Naked</a:t>
            </a:r>
          </a:p>
        </p:txBody>
      </p:sp>
      <p:sp>
        <p:nvSpPr>
          <p:cNvPr id="3" name="Content Placeholder 2"/>
          <p:cNvSpPr>
            <a:spLocks noGrp="1"/>
          </p:cNvSpPr>
          <p:nvPr>
            <p:ph idx="1"/>
          </p:nvPr>
        </p:nvSpPr>
        <p:spPr/>
        <p:txBody>
          <a:bodyPr>
            <a:normAutofit/>
          </a:bodyPr>
          <a:lstStyle/>
          <a:p>
            <a:pPr marL="0" indent="0" algn="ctr">
              <a:buNone/>
            </a:pPr>
            <a:r>
              <a:rPr lang="en-US" sz="3200" b="1" dirty="0"/>
              <a:t>Breasts</a:t>
            </a:r>
          </a:p>
          <a:p>
            <a:pPr marL="0" indent="0" algn="ctr">
              <a:buNone/>
            </a:pPr>
            <a:endParaRPr lang="en-US" sz="800" b="1" dirty="0"/>
          </a:p>
          <a:p>
            <a:pPr marL="0" indent="0">
              <a:buNone/>
            </a:pPr>
            <a:r>
              <a:rPr lang="en-US" b="1" dirty="0"/>
              <a:t>“I made you thrive like a plant in the field; and you grew, matured, and became very beautiful. Your breasts were formed, your hair grew, but you were naked and bare” (Ezekiel 16:7). </a:t>
            </a:r>
          </a:p>
        </p:txBody>
      </p:sp>
    </p:spTree>
    <p:extLst>
      <p:ext uri="{BB962C8B-B14F-4D97-AF65-F5344CB8AC3E}">
        <p14:creationId xmlns:p14="http://schemas.microsoft.com/office/powerpoint/2010/main" val="281405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It Sends the Wrong Message</a:t>
            </a:r>
          </a:p>
        </p:txBody>
      </p:sp>
      <p:sp>
        <p:nvSpPr>
          <p:cNvPr id="3" name="Content Placeholder 2"/>
          <p:cNvSpPr>
            <a:spLocks noGrp="1"/>
          </p:cNvSpPr>
          <p:nvPr>
            <p:ph idx="1"/>
          </p:nvPr>
        </p:nvSpPr>
        <p:spPr/>
        <p:txBody>
          <a:bodyPr>
            <a:normAutofit/>
          </a:bodyPr>
          <a:lstStyle/>
          <a:p>
            <a:r>
              <a:rPr lang="en-US" sz="2800" dirty="0"/>
              <a:t>Some clothing is designed to send a message. </a:t>
            </a:r>
          </a:p>
          <a:p>
            <a:endParaRPr lang="en-US" sz="800" i="1" dirty="0"/>
          </a:p>
          <a:p>
            <a:r>
              <a:rPr lang="en-US" sz="2800" i="1" dirty="0"/>
              <a:t>“the attire of a harlot” </a:t>
            </a:r>
            <a:r>
              <a:rPr lang="en-US" sz="2800" dirty="0"/>
              <a:t>(Prov. 7:10)</a:t>
            </a:r>
          </a:p>
          <a:p>
            <a:endParaRPr lang="en-US" sz="800" dirty="0"/>
          </a:p>
          <a:p>
            <a:r>
              <a:rPr lang="en-US" sz="2800" dirty="0"/>
              <a:t>Clothing that reveals the flesh or form of the “midriff, back, shoulders, cleavage, chest, thighs, sides, stomach, buttocks” sends a message to those who see it.   </a:t>
            </a:r>
          </a:p>
          <a:p>
            <a:endParaRPr lang="en-US" sz="800" dirty="0"/>
          </a:p>
          <a:p>
            <a:r>
              <a:rPr lang="en-US" sz="2800" dirty="0"/>
              <a:t>Such clothing is dangerous in that it poses a threat to one’s purity and one’s safety.</a:t>
            </a:r>
          </a:p>
        </p:txBody>
      </p:sp>
    </p:spTree>
    <p:extLst>
      <p:ext uri="{BB962C8B-B14F-4D97-AF65-F5344CB8AC3E}">
        <p14:creationId xmlns:p14="http://schemas.microsoft.com/office/powerpoint/2010/main" val="25389357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9263F1-1E89-4227-A628-F7A8FFB522CB}"/>
              </a:ext>
            </a:extLst>
          </p:cNvPr>
          <p:cNvSpPr>
            <a:spLocks noGrp="1"/>
          </p:cNvSpPr>
          <p:nvPr>
            <p:ph type="title"/>
          </p:nvPr>
        </p:nvSpPr>
        <p:spPr>
          <a:xfrm>
            <a:off x="628649" y="2721873"/>
            <a:ext cx="7886701" cy="1009652"/>
          </a:xfrm>
          <a:solidFill>
            <a:schemeClr val="tx1"/>
          </a:solidFill>
        </p:spPr>
        <p:txBody>
          <a:bodyPr/>
          <a:lstStyle/>
          <a:p>
            <a:pPr algn="ctr"/>
            <a:r>
              <a:rPr lang="en-US" dirty="0">
                <a:solidFill>
                  <a:sysClr val="windowText" lastClr="000000"/>
                </a:solidFill>
                <a:effectLst>
                  <a:outerShdw blurRad="50800" dist="38100" dir="2700000" algn="tl" rotWithShape="0">
                    <a:prstClr val="black">
                      <a:alpha val="40000"/>
                    </a:prstClr>
                  </a:outerShdw>
                </a:effectLst>
                <a:latin typeface="Aharoni" panose="02010803020104030203" pitchFamily="2" charset="-79"/>
                <a:cs typeface="Aharoni" panose="02010803020104030203" pitchFamily="2" charset="-79"/>
              </a:rPr>
              <a:t>Overcoming Worldliness</a:t>
            </a:r>
          </a:p>
        </p:txBody>
      </p:sp>
      <p:sp>
        <p:nvSpPr>
          <p:cNvPr id="5" name="Content Placeholder 4">
            <a:extLst>
              <a:ext uri="{FF2B5EF4-FFF2-40B4-BE49-F238E27FC236}">
                <a16:creationId xmlns:a16="http://schemas.microsoft.com/office/drawing/2014/main" id="{00B8C0F6-EB66-4259-8EEB-6FAFD8D65C3C}"/>
              </a:ext>
            </a:extLst>
          </p:cNvPr>
          <p:cNvSpPr>
            <a:spLocks noGrp="1"/>
          </p:cNvSpPr>
          <p:nvPr>
            <p:ph sz="half" idx="1"/>
          </p:nvPr>
        </p:nvSpPr>
        <p:spPr>
          <a:xfrm>
            <a:off x="628649" y="410817"/>
            <a:ext cx="7886701" cy="2230547"/>
          </a:xfrm>
        </p:spPr>
        <p:txBody>
          <a:bodyPr>
            <a:normAutofit/>
          </a:bodyPr>
          <a:lstStyle/>
          <a:p>
            <a:pPr marL="0" indent="0">
              <a:buNone/>
            </a:pPr>
            <a:r>
              <a:rPr lang="en-US" sz="3600" b="1" dirty="0"/>
              <a:t>Drugs &amp; Alcohol		</a:t>
            </a:r>
            <a:r>
              <a:rPr lang="en-US" sz="3600" b="1" i="1" dirty="0"/>
              <a:t>Materialism</a:t>
            </a:r>
          </a:p>
          <a:p>
            <a:pPr marL="0" indent="0">
              <a:buNone/>
            </a:pPr>
            <a:r>
              <a:rPr lang="en-US" sz="3600" b="1" dirty="0"/>
              <a:t>	</a:t>
            </a:r>
            <a:r>
              <a:rPr lang="en-US" sz="3600" b="1" i="1" dirty="0"/>
              <a:t>Fornication</a:t>
            </a:r>
            <a:r>
              <a:rPr lang="en-US" sz="3600" b="1" dirty="0"/>
              <a:t>			Stealing</a:t>
            </a:r>
          </a:p>
          <a:p>
            <a:pPr marL="0" indent="0">
              <a:buNone/>
            </a:pPr>
            <a:r>
              <a:rPr lang="en-US" sz="3600" b="1" dirty="0"/>
              <a:t>Homosexuality		</a:t>
            </a:r>
            <a:r>
              <a:rPr lang="en-US" sz="3600" b="1" i="1" dirty="0"/>
              <a:t>Gambling</a:t>
            </a:r>
          </a:p>
        </p:txBody>
      </p:sp>
      <p:sp>
        <p:nvSpPr>
          <p:cNvPr id="6" name="Content Placeholder 5">
            <a:extLst>
              <a:ext uri="{FF2B5EF4-FFF2-40B4-BE49-F238E27FC236}">
                <a16:creationId xmlns:a16="http://schemas.microsoft.com/office/drawing/2014/main" id="{884614C2-AC33-4374-BAEB-7013C3EB79B3}"/>
              </a:ext>
            </a:extLst>
          </p:cNvPr>
          <p:cNvSpPr>
            <a:spLocks noGrp="1"/>
          </p:cNvSpPr>
          <p:nvPr>
            <p:ph sz="half" idx="2"/>
          </p:nvPr>
        </p:nvSpPr>
        <p:spPr>
          <a:xfrm>
            <a:off x="628649" y="3997561"/>
            <a:ext cx="7886701" cy="2449622"/>
          </a:xfrm>
        </p:spPr>
        <p:txBody>
          <a:bodyPr>
            <a:normAutofit/>
          </a:bodyPr>
          <a:lstStyle/>
          <a:p>
            <a:pPr marL="0" indent="0">
              <a:buNone/>
            </a:pPr>
            <a:r>
              <a:rPr lang="en-US" sz="3600" b="1" i="1" dirty="0"/>
              <a:t>Pornography</a:t>
            </a:r>
            <a:r>
              <a:rPr lang="en-US" sz="3600" b="1" dirty="0"/>
              <a:t>		Dancing</a:t>
            </a:r>
          </a:p>
          <a:p>
            <a:pPr marL="0" indent="0">
              <a:buNone/>
            </a:pPr>
            <a:r>
              <a:rPr lang="en-US" sz="3600" b="1" dirty="0"/>
              <a:t>	Immodest Dress</a:t>
            </a:r>
          </a:p>
          <a:p>
            <a:pPr marL="0" indent="0">
              <a:buNone/>
            </a:pPr>
            <a:r>
              <a:rPr lang="en-US" sz="3600" b="1" i="1" dirty="0"/>
              <a:t>Sinful Entertainment</a:t>
            </a:r>
          </a:p>
          <a:p>
            <a:pPr marL="0" indent="0">
              <a:buNone/>
            </a:pPr>
            <a:r>
              <a:rPr lang="en-US" sz="3600" b="1" dirty="0"/>
              <a:t>	Sinful Speech</a:t>
            </a:r>
          </a:p>
        </p:txBody>
      </p:sp>
      <p:pic>
        <p:nvPicPr>
          <p:cNvPr id="1026" name="Picture 2" descr="Image result for earth">
            <a:extLst>
              <a:ext uri="{FF2B5EF4-FFF2-40B4-BE49-F238E27FC236}">
                <a16:creationId xmlns:a16="http://schemas.microsoft.com/office/drawing/2014/main" id="{B24D04EE-0747-4DA4-99BD-EB90D7EF44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2183" y="3997562"/>
            <a:ext cx="2564571" cy="2627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83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Causes One To Be A Stumbling Block</a:t>
            </a:r>
          </a:p>
        </p:txBody>
      </p:sp>
      <p:sp>
        <p:nvSpPr>
          <p:cNvPr id="3" name="Content Placeholder 2"/>
          <p:cNvSpPr>
            <a:spLocks noGrp="1"/>
          </p:cNvSpPr>
          <p:nvPr>
            <p:ph idx="1"/>
          </p:nvPr>
        </p:nvSpPr>
        <p:spPr/>
        <p:txBody>
          <a:bodyPr>
            <a:normAutofit/>
          </a:bodyPr>
          <a:lstStyle/>
          <a:p>
            <a:r>
              <a:rPr lang="en-US" sz="2800" dirty="0"/>
              <a:t>We are held responsible for the things we stare at and the thoughts we have. </a:t>
            </a:r>
          </a:p>
          <a:p>
            <a:pPr lvl="1"/>
            <a:r>
              <a:rPr lang="en-US" sz="2800" dirty="0"/>
              <a:t>2 Sam. 11:2; 12:7, 13; Matt. 5:27-29</a:t>
            </a:r>
          </a:p>
          <a:p>
            <a:endParaRPr lang="en-US" sz="800" dirty="0"/>
          </a:p>
          <a:p>
            <a:r>
              <a:rPr lang="en-US" sz="2800" dirty="0"/>
              <a:t>However, God will also hold us responsible for giving people something to stare at and lust after.</a:t>
            </a:r>
          </a:p>
          <a:p>
            <a:pPr lvl="1"/>
            <a:r>
              <a:rPr lang="en-US" sz="2800" dirty="0"/>
              <a:t>Matt. 18:6-7</a:t>
            </a:r>
          </a:p>
        </p:txBody>
      </p:sp>
    </p:spTree>
    <p:extLst>
      <p:ext uri="{BB962C8B-B14F-4D97-AF65-F5344CB8AC3E}">
        <p14:creationId xmlns:p14="http://schemas.microsoft.com/office/powerpoint/2010/main" val="14978399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94C58-281D-4E8B-8F9F-974C0BEC41B0}"/>
              </a:ext>
            </a:extLst>
          </p:cNvPr>
          <p:cNvSpPr>
            <a:spLocks noGrp="1"/>
          </p:cNvSpPr>
          <p:nvPr>
            <p:ph type="title"/>
          </p:nvPr>
        </p:nvSpPr>
        <p:spPr/>
        <p:txBody>
          <a:bodyPr/>
          <a:lstStyle/>
          <a:p>
            <a:pPr algn="ctr"/>
            <a:r>
              <a:rPr lang="en-US" b="1" dirty="0">
                <a:latin typeface="+mn-lt"/>
              </a:rPr>
              <a:t>Immodest Dress</a:t>
            </a:r>
          </a:p>
        </p:txBody>
      </p:sp>
      <p:sp>
        <p:nvSpPr>
          <p:cNvPr id="3" name="Content Placeholder 2">
            <a:extLst>
              <a:ext uri="{FF2B5EF4-FFF2-40B4-BE49-F238E27FC236}">
                <a16:creationId xmlns:a16="http://schemas.microsoft.com/office/drawing/2014/main" id="{191137CB-8FD9-4400-AEBF-81DEB5399261}"/>
              </a:ext>
            </a:extLst>
          </p:cNvPr>
          <p:cNvSpPr>
            <a:spLocks noGrp="1"/>
          </p:cNvSpPr>
          <p:nvPr>
            <p:ph idx="1"/>
          </p:nvPr>
        </p:nvSpPr>
        <p:spPr/>
        <p:txBody>
          <a:bodyPr>
            <a:normAutofit/>
          </a:bodyPr>
          <a:lstStyle/>
          <a:p>
            <a:pPr marL="514350" indent="-514350">
              <a:buFont typeface="+mj-lt"/>
              <a:buAutoNum type="arabicPeriod"/>
            </a:pPr>
            <a:r>
              <a:rPr lang="en-US" sz="3200" b="1" dirty="0"/>
              <a:t>Is Rebellion Against God</a:t>
            </a:r>
          </a:p>
          <a:p>
            <a:pPr marL="514350" indent="-514350">
              <a:buFont typeface="+mj-lt"/>
              <a:buAutoNum type="arabicPeriod"/>
            </a:pPr>
            <a:r>
              <a:rPr lang="en-US" sz="3200" b="1" dirty="0"/>
              <a:t>Makes People Naked</a:t>
            </a:r>
          </a:p>
          <a:p>
            <a:pPr marL="514350" indent="-514350">
              <a:buFont typeface="+mj-lt"/>
              <a:buAutoNum type="arabicPeriod"/>
            </a:pPr>
            <a:r>
              <a:rPr lang="en-US" sz="3200" b="1" dirty="0"/>
              <a:t>Sends The Wrong Message</a:t>
            </a:r>
          </a:p>
          <a:p>
            <a:pPr marL="514350" indent="-514350">
              <a:buFont typeface="+mj-lt"/>
              <a:buAutoNum type="arabicPeriod"/>
            </a:pPr>
            <a:r>
              <a:rPr lang="en-US" sz="3200" b="1" dirty="0"/>
              <a:t>Causes One To Be A Stumbling Block</a:t>
            </a:r>
          </a:p>
        </p:txBody>
      </p:sp>
    </p:spTree>
    <p:extLst>
      <p:ext uri="{BB962C8B-B14F-4D97-AF65-F5344CB8AC3E}">
        <p14:creationId xmlns:p14="http://schemas.microsoft.com/office/powerpoint/2010/main" val="13469638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7713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Related image">
            <a:extLst>
              <a:ext uri="{FF2B5EF4-FFF2-40B4-BE49-F238E27FC236}">
                <a16:creationId xmlns:a16="http://schemas.microsoft.com/office/drawing/2014/main" id="{BB4A6AEA-B841-42AB-92D3-0BA90F3CFA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0114"/>
            <a:ext cx="9144000" cy="53578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9AA169D-AA5E-405A-96F8-EEFB46C7342C}"/>
              </a:ext>
            </a:extLst>
          </p:cNvPr>
          <p:cNvSpPr>
            <a:spLocks noGrp="1"/>
          </p:cNvSpPr>
          <p:nvPr>
            <p:ph type="ctrTitle"/>
          </p:nvPr>
        </p:nvSpPr>
        <p:spPr>
          <a:xfrm>
            <a:off x="685800" y="225291"/>
            <a:ext cx="7772400" cy="1111319"/>
          </a:xfrm>
          <a:solidFill>
            <a:schemeClr val="tx1"/>
          </a:solidFill>
          <a:ln>
            <a:solidFill>
              <a:schemeClr val="bg1"/>
            </a:solidFill>
          </a:ln>
          <a:effectLst>
            <a:outerShdw blurRad="50800" dist="38100" dir="2700000" algn="tl" rotWithShape="0">
              <a:prstClr val="black">
                <a:alpha val="40000"/>
              </a:prstClr>
            </a:outerShdw>
          </a:effectLst>
        </p:spPr>
        <p:txBody>
          <a:bodyPr>
            <a:normAutofit/>
          </a:bodyPr>
          <a:lstStyle/>
          <a:p>
            <a:r>
              <a:rPr lang="en-US" sz="6600" b="1" dirty="0">
                <a:solidFill>
                  <a:srgbClr val="002060"/>
                </a:solidFill>
                <a:latin typeface="Aharoni" panose="02010803020104030203" pitchFamily="2" charset="-79"/>
                <a:cs typeface="Aharoni" panose="02010803020104030203" pitchFamily="2" charset="-79"/>
              </a:rPr>
              <a:t>Immodest Dress</a:t>
            </a:r>
          </a:p>
        </p:txBody>
      </p:sp>
    </p:spTree>
    <p:extLst>
      <p:ext uri="{BB962C8B-B14F-4D97-AF65-F5344CB8AC3E}">
        <p14:creationId xmlns:p14="http://schemas.microsoft.com/office/powerpoint/2010/main" val="22524232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a:xfrm>
            <a:off x="628650" y="1825624"/>
            <a:ext cx="7886700" cy="4667249"/>
          </a:xfrm>
        </p:spPr>
        <p:txBody>
          <a:bodyPr>
            <a:normAutofit/>
          </a:bodyPr>
          <a:lstStyle/>
          <a:p>
            <a:pPr marL="0" indent="0">
              <a:buNone/>
            </a:pPr>
            <a:r>
              <a:rPr lang="en-US" sz="2800" dirty="0"/>
              <a:t>All prisons in Ohio follow a dress code.  The dress code is in place for the order, safety and security of visitors, inmates and staff, and is strictly adhered to.  Failure to follow the dress code will result in your visit being denied.  We suggest you always bring a change of clothes with you and leave them in your car.  This enables you to quickly change if a staff member objects to an article of clothing you are wearing and prevents you from potentially missing out on a visit.</a:t>
            </a:r>
          </a:p>
          <a:p>
            <a:pPr marL="0" indent="0" algn="r">
              <a:buNone/>
            </a:pPr>
            <a:r>
              <a:rPr lang="en-US" sz="2400" dirty="0">
                <a:solidFill>
                  <a:srgbClr val="002060"/>
                </a:solidFill>
              </a:rPr>
              <a:t>www.prisonpro.com/content/visiting-inmate-ohio</a:t>
            </a:r>
          </a:p>
        </p:txBody>
      </p:sp>
    </p:spTree>
    <p:extLst>
      <p:ext uri="{BB962C8B-B14F-4D97-AF65-F5344CB8AC3E}">
        <p14:creationId xmlns:p14="http://schemas.microsoft.com/office/powerpoint/2010/main" val="14369119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All visitors must wear appropriate undergarments, underwear, bra, slip etc.</a:t>
            </a:r>
          </a:p>
          <a:p>
            <a:pPr lvl="0"/>
            <a:r>
              <a:rPr lang="en-US" sz="2400" dirty="0"/>
              <a:t>Underwear should not be visible during visits.</a:t>
            </a:r>
          </a:p>
          <a:p>
            <a:pPr lvl="0"/>
            <a:r>
              <a:rPr lang="en-US" sz="2400" dirty="0"/>
              <a:t>No clothes should expose the midriff, back, shoulders, cleavage, thighs or sides.  </a:t>
            </a:r>
          </a:p>
          <a:p>
            <a:pPr lvl="0"/>
            <a:r>
              <a:rPr lang="en-US" sz="2400" dirty="0"/>
              <a:t>Sleeveless clothing, including halter tops, tank tops, tube tops, and low-cut clothing that exposes the stomach, underwear, buttocks or chest is not allowed.</a:t>
            </a:r>
          </a:p>
          <a:p>
            <a:pPr lvl="0"/>
            <a:r>
              <a:rPr lang="en-US" sz="2400" dirty="0"/>
              <a:t>Dresses, shorts, skirts, culottes etc., must not have a hem or slit above the middle of the knee.</a:t>
            </a:r>
          </a:p>
          <a:p>
            <a:pPr lvl="0"/>
            <a:r>
              <a:rPr lang="en-US" sz="2400" dirty="0"/>
              <a:t>Wrap skirts, dresses, and break away pants are not allowed.</a:t>
            </a:r>
          </a:p>
        </p:txBody>
      </p:sp>
    </p:spTree>
    <p:extLst>
      <p:ext uri="{BB962C8B-B14F-4D97-AF65-F5344CB8AC3E}">
        <p14:creationId xmlns:p14="http://schemas.microsoft.com/office/powerpoint/2010/main" val="2916895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Clothing with holes, rips, or cut outs that expose skin are not allowed.</a:t>
            </a:r>
          </a:p>
          <a:p>
            <a:pPr lvl="0"/>
            <a:r>
              <a:rPr lang="en-US" sz="2400" dirty="0"/>
              <a:t>Tight/form fitting clothing such as spandex, leggings, Lycra, including tight jeans, tight pants, leotards, </a:t>
            </a:r>
            <a:r>
              <a:rPr lang="en-US" sz="2400" dirty="0" err="1"/>
              <a:t>unitards</a:t>
            </a:r>
            <a:r>
              <a:rPr lang="en-US" sz="2400" dirty="0"/>
              <a:t>, or clothing that is see through, sheer or netted is not allowed.</a:t>
            </a:r>
          </a:p>
          <a:p>
            <a:pPr lvl="0"/>
            <a:r>
              <a:rPr lang="en-US" sz="2400" dirty="0"/>
              <a:t>Excessive jewelry is not allowed, and may make the metal detector go off and require a more intrusive search.</a:t>
            </a:r>
          </a:p>
          <a:p>
            <a:pPr lvl="0"/>
            <a:r>
              <a:rPr lang="en-US" sz="2400" dirty="0"/>
              <a:t>Clothing with gang symbols, or that is associated as gang-wear is prohibited.</a:t>
            </a:r>
          </a:p>
          <a:p>
            <a:pPr lvl="0"/>
            <a:r>
              <a:rPr lang="en-US" sz="2400" dirty="0"/>
              <a:t>If your clothing contains offensive language or images you will not be allowed to visit.</a:t>
            </a:r>
          </a:p>
        </p:txBody>
      </p:sp>
    </p:spTree>
    <p:extLst>
      <p:ext uri="{BB962C8B-B14F-4D97-AF65-F5344CB8AC3E}">
        <p14:creationId xmlns:p14="http://schemas.microsoft.com/office/powerpoint/2010/main" val="1763697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Clothing with holes, rips, or cut outs that expose skin are not allowed.</a:t>
            </a:r>
          </a:p>
          <a:p>
            <a:pPr lvl="0"/>
            <a:r>
              <a:rPr lang="en-US" sz="2400" dirty="0"/>
              <a:t>Tight/form fitting clothing such as spandex, leggings, Lycra, including tight jeans, tight pants, leotards, </a:t>
            </a:r>
            <a:r>
              <a:rPr lang="en-US" sz="2400" dirty="0" err="1"/>
              <a:t>unitards</a:t>
            </a:r>
            <a:r>
              <a:rPr lang="en-US" sz="2400" dirty="0"/>
              <a:t>, or clothing that is see through, sheer or netted is not allowed.</a:t>
            </a:r>
          </a:p>
          <a:p>
            <a:pPr lvl="0"/>
            <a:r>
              <a:rPr lang="en-US" sz="2400" dirty="0"/>
              <a:t>Excessive jewelry is not allowed, and may make the metal detector go off and require a more intrusive search.</a:t>
            </a:r>
          </a:p>
          <a:p>
            <a:pPr lvl="0"/>
            <a:r>
              <a:rPr lang="en-US" sz="2400" dirty="0"/>
              <a:t>Clothing with gang symbols, or that is associated as gang-wear is prohibited.</a:t>
            </a:r>
          </a:p>
          <a:p>
            <a:pPr lvl="0"/>
            <a:r>
              <a:rPr lang="en-US" sz="2400" dirty="0"/>
              <a:t>If your clothing contains offensive language or images you will not be allowed to visit.</a:t>
            </a:r>
          </a:p>
        </p:txBody>
      </p:sp>
      <p:sp>
        <p:nvSpPr>
          <p:cNvPr id="4" name="Rectangle: Rounded Corners 3"/>
          <p:cNvSpPr/>
          <p:nvPr/>
        </p:nvSpPr>
        <p:spPr>
          <a:xfrm>
            <a:off x="628650" y="4518989"/>
            <a:ext cx="7886700" cy="1803746"/>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07164" y="4651516"/>
            <a:ext cx="7142922" cy="1569660"/>
          </a:xfrm>
          <a:prstGeom prst="rect">
            <a:avLst/>
          </a:prstGeom>
          <a:noFill/>
        </p:spPr>
        <p:txBody>
          <a:bodyPr wrap="square" rtlCol="0">
            <a:spAutoFit/>
          </a:bodyPr>
          <a:lstStyle/>
          <a:p>
            <a:r>
              <a:rPr lang="en-US" sz="2400" b="1" dirty="0">
                <a:solidFill>
                  <a:schemeClr val="bg1"/>
                </a:solidFill>
              </a:rPr>
              <a:t>“The dress code is in place for the order, safety and security of visitors, inmates and staff, and is strictly adhered to.  Failure to follow the dress code will result in your visit being denied.”  </a:t>
            </a:r>
          </a:p>
        </p:txBody>
      </p:sp>
    </p:spTree>
    <p:extLst>
      <p:ext uri="{BB962C8B-B14F-4D97-AF65-F5344CB8AC3E}">
        <p14:creationId xmlns:p14="http://schemas.microsoft.com/office/powerpoint/2010/main" val="2833098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p:txBody>
          <a:bodyPr>
            <a:normAutofit/>
          </a:bodyPr>
          <a:lstStyle/>
          <a:p>
            <a:r>
              <a:rPr lang="en-US" dirty="0"/>
              <a:t>“Then the eyes of both of them were opened, and they knew that they were </a:t>
            </a:r>
            <a:r>
              <a:rPr lang="en-US" b="1" dirty="0"/>
              <a:t>naked</a:t>
            </a:r>
            <a:r>
              <a:rPr lang="en-US" dirty="0"/>
              <a:t>; and they sewed fig leaves together and made themselves </a:t>
            </a:r>
            <a:r>
              <a:rPr lang="en-US" u="sng" dirty="0">
                <a:solidFill>
                  <a:srgbClr val="002060"/>
                </a:solidFill>
              </a:rPr>
              <a:t>coverings</a:t>
            </a:r>
            <a:r>
              <a:rPr lang="en-US" dirty="0"/>
              <a:t>” (Gen. 3:7). </a:t>
            </a:r>
          </a:p>
          <a:p>
            <a:endParaRPr lang="en-US" sz="900" dirty="0"/>
          </a:p>
          <a:p>
            <a:r>
              <a:rPr lang="en-US" dirty="0"/>
              <a:t>“So he said, ‘I heard Your voice in the garden, and I was afraid because I was </a:t>
            </a:r>
            <a:r>
              <a:rPr lang="en-US" b="1" dirty="0"/>
              <a:t>naked</a:t>
            </a:r>
            <a:r>
              <a:rPr lang="en-US" dirty="0"/>
              <a:t>; and I hid myself’” (v. 10). </a:t>
            </a:r>
          </a:p>
          <a:p>
            <a:endParaRPr lang="en-US" sz="800" dirty="0"/>
          </a:p>
          <a:p>
            <a:r>
              <a:rPr lang="en-US" dirty="0"/>
              <a:t>“Also for Adam and his wife the Lord God made </a:t>
            </a:r>
            <a:r>
              <a:rPr lang="en-US" u="sng" dirty="0">
                <a:solidFill>
                  <a:srgbClr val="002060"/>
                </a:solidFill>
              </a:rPr>
              <a:t>tunics</a:t>
            </a:r>
            <a:r>
              <a:rPr lang="en-US" dirty="0"/>
              <a:t> of skin, and </a:t>
            </a:r>
            <a:r>
              <a:rPr lang="en-US" b="1" dirty="0"/>
              <a:t>clothed</a:t>
            </a:r>
            <a:r>
              <a:rPr lang="en-US" dirty="0"/>
              <a:t> them” (v. 21). </a:t>
            </a:r>
          </a:p>
        </p:txBody>
      </p:sp>
    </p:spTree>
    <p:extLst>
      <p:ext uri="{BB962C8B-B14F-4D97-AF65-F5344CB8AC3E}">
        <p14:creationId xmlns:p14="http://schemas.microsoft.com/office/powerpoint/2010/main" val="9483388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Rebellion Against God</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Tunic (</a:t>
            </a:r>
            <a:r>
              <a:rPr lang="en-US" b="1" i="1" dirty="0" err="1"/>
              <a:t>kethoneth</a:t>
            </a:r>
            <a:r>
              <a:rPr lang="en-US" b="1" dirty="0"/>
              <a:t>)</a:t>
            </a:r>
          </a:p>
          <a:p>
            <a:endParaRPr lang="en-US" sz="800" b="1" dirty="0"/>
          </a:p>
          <a:p>
            <a:r>
              <a:rPr lang="en-US" b="1" dirty="0"/>
              <a:t>“A tunic, the basic outer garment worn next to the skin, was a long shirt reaching the knees or ankles” (Wenham). </a:t>
            </a:r>
          </a:p>
          <a:p>
            <a:endParaRPr lang="en-US" sz="800" b="1" dirty="0"/>
          </a:p>
          <a:p>
            <a:r>
              <a:rPr lang="en-US" b="1" dirty="0"/>
              <a:t>“A tunic that was worn next to a person’s body, often with long or half sleeves and reaching to the knees or ankles” (</a:t>
            </a:r>
            <a:r>
              <a:rPr lang="en-US" b="1" dirty="0" err="1"/>
              <a:t>Grasham</a:t>
            </a:r>
            <a:r>
              <a:rPr lang="en-US" b="1" dirty="0"/>
              <a:t>). </a:t>
            </a:r>
          </a:p>
        </p:txBody>
      </p:sp>
    </p:spTree>
    <p:extLst>
      <p:ext uri="{BB962C8B-B14F-4D97-AF65-F5344CB8AC3E}">
        <p14:creationId xmlns:p14="http://schemas.microsoft.com/office/powerpoint/2010/main" val="4074832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TotalTime>
  <Words>928</Words>
  <Application>Microsoft Office PowerPoint</Application>
  <PresentationFormat>On-screen Show (4:3)</PresentationFormat>
  <Paragraphs>107</Paragraphs>
  <Slides>22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Aharoni</vt:lpstr>
      <vt:lpstr>Arial</vt:lpstr>
      <vt:lpstr>Calibri</vt:lpstr>
      <vt:lpstr>Calibri Light</vt:lpstr>
      <vt:lpstr>Office Theme</vt:lpstr>
      <vt:lpstr>1_Office Theme</vt:lpstr>
      <vt:lpstr>PowerPoint Presentation</vt:lpstr>
      <vt:lpstr>Overcoming Worldliness</vt:lpstr>
      <vt:lpstr>Immodest Dress</vt:lpstr>
      <vt:lpstr>Dress Code Rules for Visitors of Ohio Inmates</vt:lpstr>
      <vt:lpstr>Dress Code Rules for Visitors of Ohio Inmates</vt:lpstr>
      <vt:lpstr>Dress Code Rules for Visitors of Ohio Inmates</vt:lpstr>
      <vt:lpstr>Dress Code Rules for Visitors of Ohio Inmates</vt:lpstr>
      <vt:lpstr>Rebellion Against God</vt:lpstr>
      <vt:lpstr>Rebellion Against God</vt:lpstr>
      <vt:lpstr>Rebellion Against God</vt:lpstr>
      <vt:lpstr>Rebellion Against God</vt:lpstr>
      <vt:lpstr>Rebellion Against God</vt:lpstr>
      <vt:lpstr>Rebellion Against God</vt:lpstr>
      <vt:lpstr>Rebellion Against God</vt:lpstr>
      <vt:lpstr>Makes People Naked</vt:lpstr>
      <vt:lpstr>Makes People Naked</vt:lpstr>
      <vt:lpstr>Makes People Naked</vt:lpstr>
      <vt:lpstr>Makes People Naked</vt:lpstr>
      <vt:lpstr>It Sends the Wrong Message</vt:lpstr>
      <vt:lpstr>Causes One To Be A Stumbling Block</vt:lpstr>
      <vt:lpstr>Immodest Dress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Immodest Dress</dc:title>
  <dc:creator>Heath Rogers</dc:creator>
  <cp:lastModifiedBy>Michael Hepner</cp:lastModifiedBy>
  <cp:revision>12</cp:revision>
  <dcterms:created xsi:type="dcterms:W3CDTF">2019-03-16T16:15:13Z</dcterms:created>
  <dcterms:modified xsi:type="dcterms:W3CDTF">2019-03-18T13:37:09Z</dcterms:modified>
</cp:coreProperties>
</file>