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7"/>
  </p:notesMasterIdLst>
  <p:sldIdLst>
    <p:sldId id="261" r:id="rId3"/>
    <p:sldId id="280" r:id="rId4"/>
    <p:sldId id="256" r:id="rId5"/>
    <p:sldId id="263" r:id="rId6"/>
    <p:sldId id="264" r:id="rId7"/>
    <p:sldId id="265" r:id="rId8"/>
    <p:sldId id="266" r:id="rId9"/>
    <p:sldId id="267" r:id="rId10"/>
    <p:sldId id="269" r:id="rId11"/>
    <p:sldId id="270" r:id="rId12"/>
    <p:sldId id="274" r:id="rId13"/>
    <p:sldId id="271" r:id="rId14"/>
    <p:sldId id="273" r:id="rId15"/>
    <p:sldId id="272" r:id="rId16"/>
    <p:sldId id="276" r:id="rId17"/>
    <p:sldId id="275" r:id="rId18"/>
    <p:sldId id="258" r:id="rId19"/>
    <p:sldId id="259" r:id="rId20"/>
    <p:sldId id="277" r:id="rId21"/>
    <p:sldId id="278" r:id="rId22"/>
    <p:sldId id="262" r:id="rId23"/>
    <p:sldId id="257" r:id="rId24"/>
    <p:sldId id="279" r:id="rId25"/>
    <p:sldId id="26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114" d="100"/>
          <a:sy n="114" d="100"/>
        </p:scale>
        <p:origin x="1560" y="114"/>
      </p:cViewPr>
      <p:guideLst/>
    </p:cSldViewPr>
  </p:slideViewPr>
  <p:notesTextViewPr>
    <p:cViewPr>
      <p:scale>
        <a:sx n="1" d="1"/>
        <a:sy n="1" d="1"/>
      </p:scale>
      <p:origin x="0" y="0"/>
    </p:cViewPr>
  </p:notesTextViewPr>
  <p:sorterViewPr>
    <p:cViewPr varScale="1">
      <p:scale>
        <a:sx n="1" d="1"/>
        <a:sy n="1" d="1"/>
      </p:scale>
      <p:origin x="0" y="-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4F1687-FC47-42BD-8D1C-5E81EFFBB86D}" type="datetimeFigureOut">
              <a:rPr lang="en-US" smtClean="0"/>
              <a:t>2/4/2019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6041B6-A31C-4B92-AD5B-683E2A07522F}" type="slidenum">
              <a:rPr lang="en-US" smtClean="0"/>
              <a:t>‹#›</a:t>
            </a:fld>
            <a:endParaRPr lang="en-US"/>
          </a:p>
        </p:txBody>
      </p:sp>
    </p:spTree>
    <p:extLst>
      <p:ext uri="{BB962C8B-B14F-4D97-AF65-F5344CB8AC3E}">
        <p14:creationId xmlns:p14="http://schemas.microsoft.com/office/powerpoint/2010/main" val="22540816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149601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017961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771351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1453642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8671868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1373143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232A94-3A16-4659-9675-05184E21C3A4}" type="datetimeFigureOut">
              <a:rPr lang="en-US" smtClean="0"/>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2313044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32A94-3A16-4659-9675-05184E21C3A4}" type="datetimeFigureOut">
              <a:rPr lang="en-US" smtClean="0"/>
              <a:t>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122835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232A94-3A16-4659-9675-05184E21C3A4}" type="datetimeFigureOut">
              <a:rPr lang="en-US" smtClean="0"/>
              <a:t>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9567574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32A94-3A16-4659-9675-05184E21C3A4}" type="datetimeFigureOut">
              <a:rPr lang="en-US" smtClean="0"/>
              <a:t>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28411051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232A94-3A16-4659-9675-05184E21C3A4}" type="datetimeFigureOut">
              <a:rPr lang="en-US" smtClean="0"/>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1768380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41369425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232A94-3A16-4659-9675-05184E21C3A4}" type="datetimeFigureOut">
              <a:rPr lang="en-US" smtClean="0"/>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10517673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22140570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2932559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1232A94-3A16-4659-9675-05184E21C3A4}" type="datetimeFigureOut">
              <a:rPr lang="en-US" smtClean="0"/>
              <a:t>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1320785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232A94-3A16-4659-9675-05184E21C3A4}" type="datetimeFigureOut">
              <a:rPr lang="en-US" smtClean="0"/>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755069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32A94-3A16-4659-9675-05184E21C3A4}" type="datetimeFigureOut">
              <a:rPr lang="en-US" smtClean="0"/>
              <a:t>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148364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232A94-3A16-4659-9675-05184E21C3A4}" type="datetimeFigureOut">
              <a:rPr lang="en-US" smtClean="0"/>
              <a:t>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863204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32A94-3A16-4659-9675-05184E21C3A4}" type="datetimeFigureOut">
              <a:rPr lang="en-US" smtClean="0"/>
              <a:t>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203704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232A94-3A16-4659-9675-05184E21C3A4}" type="datetimeFigureOut">
              <a:rPr lang="en-US" smtClean="0"/>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391296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1232A94-3A16-4659-9675-05184E21C3A4}" type="datetimeFigureOut">
              <a:rPr lang="en-US" smtClean="0"/>
              <a:t>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E56F12-ADC2-4E14-8680-8C462EF863E9}" type="slidenum">
              <a:rPr lang="en-US" smtClean="0"/>
              <a:t>‹#›</a:t>
            </a:fld>
            <a:endParaRPr lang="en-US"/>
          </a:p>
        </p:txBody>
      </p:sp>
    </p:spTree>
    <p:extLst>
      <p:ext uri="{BB962C8B-B14F-4D97-AF65-F5344CB8AC3E}">
        <p14:creationId xmlns:p14="http://schemas.microsoft.com/office/powerpoint/2010/main" val="3775572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232A94-3A16-4659-9675-05184E21C3A4}" type="datetimeFigureOut">
              <a:rPr lang="en-US" smtClean="0"/>
              <a:t>2/4/2019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56F12-ADC2-4E14-8680-8C462EF863E9}" type="slidenum">
              <a:rPr lang="en-US" smtClean="0"/>
              <a:t>‹#›</a:t>
            </a:fld>
            <a:endParaRPr lang="en-US"/>
          </a:p>
        </p:txBody>
      </p:sp>
    </p:spTree>
    <p:extLst>
      <p:ext uri="{BB962C8B-B14F-4D97-AF65-F5344CB8AC3E}">
        <p14:creationId xmlns:p14="http://schemas.microsoft.com/office/powerpoint/2010/main" val="37669460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232A94-3A16-4659-9675-05184E21C3A4}" type="datetimeFigureOut">
              <a:rPr lang="en-US" smtClean="0"/>
              <a:t>2/4/2019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56F12-ADC2-4E14-8680-8C462EF863E9}" type="slidenum">
              <a:rPr lang="en-US" smtClean="0"/>
              <a:t>‹#›</a:t>
            </a:fld>
            <a:endParaRPr lang="en-US"/>
          </a:p>
        </p:txBody>
      </p:sp>
    </p:spTree>
    <p:extLst>
      <p:ext uri="{BB962C8B-B14F-4D97-AF65-F5344CB8AC3E}">
        <p14:creationId xmlns:p14="http://schemas.microsoft.com/office/powerpoint/2010/main" val="234204356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7213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714980-9AA7-4884-A6E3-2E2683574A80}"/>
              </a:ext>
            </a:extLst>
          </p:cNvPr>
          <p:cNvSpPr>
            <a:spLocks noGrp="1"/>
          </p:cNvSpPr>
          <p:nvPr>
            <p:ph type="ctrTitle"/>
          </p:nvPr>
        </p:nvSpPr>
        <p:spPr/>
        <p:txBody>
          <a:bodyPr/>
          <a:lstStyle/>
          <a:p>
            <a:r>
              <a:rPr lang="en-US" b="1" dirty="0">
                <a:latin typeface="+mn-lt"/>
              </a:rPr>
              <a:t>Pornography </a:t>
            </a:r>
            <a:r>
              <a:rPr lang="en-US" b="1" u="sng" dirty="0">
                <a:latin typeface="+mn-lt"/>
              </a:rPr>
              <a:t>is</a:t>
            </a:r>
            <a:r>
              <a:rPr lang="en-US" b="1" dirty="0">
                <a:latin typeface="+mn-lt"/>
              </a:rPr>
              <a:t> a Sin</a:t>
            </a:r>
          </a:p>
        </p:txBody>
      </p:sp>
      <p:sp>
        <p:nvSpPr>
          <p:cNvPr id="5" name="Subtitle 4">
            <a:extLst>
              <a:ext uri="{FF2B5EF4-FFF2-40B4-BE49-F238E27FC236}">
                <a16:creationId xmlns:a16="http://schemas.microsoft.com/office/drawing/2014/main" id="{A41B1AD0-AC0F-4F03-B518-D7CADB053BE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20187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Violates Principles of Holiness</a:t>
            </a:r>
          </a:p>
        </p:txBody>
      </p:sp>
    </p:spTree>
    <p:extLst>
      <p:ext uri="{BB962C8B-B14F-4D97-AF65-F5344CB8AC3E}">
        <p14:creationId xmlns:p14="http://schemas.microsoft.com/office/powerpoint/2010/main" val="3391366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Violates Principles of Holiness</a:t>
            </a:r>
          </a:p>
        </p:txBody>
      </p:sp>
      <p:sp>
        <p:nvSpPr>
          <p:cNvPr id="3" name="Content Placeholder 2">
            <a:extLst>
              <a:ext uri="{FF2B5EF4-FFF2-40B4-BE49-F238E27FC236}">
                <a16:creationId xmlns:a16="http://schemas.microsoft.com/office/drawing/2014/main" id="{1E9B998C-7859-4A3E-9977-D50CAD3AFFE4}"/>
              </a:ext>
            </a:extLst>
          </p:cNvPr>
          <p:cNvSpPr>
            <a:spLocks noGrp="1"/>
          </p:cNvSpPr>
          <p:nvPr>
            <p:ph idx="1"/>
          </p:nvPr>
        </p:nvSpPr>
        <p:spPr/>
        <p:txBody>
          <a:bodyPr>
            <a:normAutofit/>
          </a:bodyPr>
          <a:lstStyle/>
          <a:p>
            <a:pPr marL="0" indent="0" algn="ctr">
              <a:buNone/>
            </a:pPr>
            <a:r>
              <a:rPr lang="en-US" sz="3600" b="1" dirty="0"/>
              <a:t>1. Lust</a:t>
            </a:r>
          </a:p>
          <a:p>
            <a:endParaRPr lang="en-US" sz="800" b="1" dirty="0"/>
          </a:p>
          <a:p>
            <a:r>
              <a:rPr lang="en-US" sz="3200" b="1" dirty="0"/>
              <a:t>“desire, craving, longing for unlawful objects, for that which is forbidden”</a:t>
            </a:r>
          </a:p>
          <a:p>
            <a:r>
              <a:rPr lang="en-US" sz="3200" b="1" dirty="0"/>
              <a:t>Romans 13:13-14</a:t>
            </a:r>
          </a:p>
          <a:p>
            <a:r>
              <a:rPr lang="en-US" sz="3200" b="1" dirty="0"/>
              <a:t>1 Thess. 4:3-5</a:t>
            </a:r>
          </a:p>
          <a:p>
            <a:r>
              <a:rPr lang="en-US" sz="3200" b="1" dirty="0"/>
              <a:t>Matthew 5:28</a:t>
            </a:r>
          </a:p>
        </p:txBody>
      </p:sp>
    </p:spTree>
    <p:extLst>
      <p:ext uri="{BB962C8B-B14F-4D97-AF65-F5344CB8AC3E}">
        <p14:creationId xmlns:p14="http://schemas.microsoft.com/office/powerpoint/2010/main" val="2743898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Violates Principles of Holiness</a:t>
            </a:r>
          </a:p>
        </p:txBody>
      </p:sp>
      <p:sp>
        <p:nvSpPr>
          <p:cNvPr id="3" name="Content Placeholder 2">
            <a:extLst>
              <a:ext uri="{FF2B5EF4-FFF2-40B4-BE49-F238E27FC236}">
                <a16:creationId xmlns:a16="http://schemas.microsoft.com/office/drawing/2014/main" id="{1E9B998C-7859-4A3E-9977-D50CAD3AFFE4}"/>
              </a:ext>
            </a:extLst>
          </p:cNvPr>
          <p:cNvSpPr>
            <a:spLocks noGrp="1"/>
          </p:cNvSpPr>
          <p:nvPr>
            <p:ph idx="1"/>
          </p:nvPr>
        </p:nvSpPr>
        <p:spPr>
          <a:xfrm>
            <a:off x="628650" y="1825624"/>
            <a:ext cx="7886700" cy="4667249"/>
          </a:xfrm>
        </p:spPr>
        <p:txBody>
          <a:bodyPr>
            <a:normAutofit/>
          </a:bodyPr>
          <a:lstStyle/>
          <a:p>
            <a:pPr marL="0" indent="0" algn="ctr">
              <a:buNone/>
            </a:pPr>
            <a:r>
              <a:rPr lang="en-US" sz="3600" b="1" dirty="0"/>
              <a:t>2. Uncleanness, Impurity</a:t>
            </a:r>
          </a:p>
          <a:p>
            <a:pPr lvl="0"/>
            <a:endParaRPr lang="en-US" sz="800" dirty="0"/>
          </a:p>
          <a:p>
            <a:pPr lvl="0"/>
            <a:r>
              <a:rPr lang="en-US" sz="3200" b="1" dirty="0"/>
              <a:t>Refers primarily to unclean thoughts and desires of the heart, which lead to sinful actions, associated with lewdness and fornication. </a:t>
            </a:r>
          </a:p>
          <a:p>
            <a:pPr lvl="0"/>
            <a:r>
              <a:rPr lang="en-US" sz="3200" b="1" dirty="0"/>
              <a:t>2 Cor. 12:21</a:t>
            </a:r>
          </a:p>
          <a:p>
            <a:pPr lvl="0"/>
            <a:r>
              <a:rPr lang="en-US" sz="3200" b="1" dirty="0"/>
              <a:t>Galatians 5:19</a:t>
            </a:r>
          </a:p>
          <a:p>
            <a:pPr lvl="0"/>
            <a:r>
              <a:rPr lang="en-US" sz="3200" b="1" dirty="0"/>
              <a:t>Ephesians 4:19</a:t>
            </a:r>
          </a:p>
        </p:txBody>
      </p:sp>
    </p:spTree>
    <p:extLst>
      <p:ext uri="{BB962C8B-B14F-4D97-AF65-F5344CB8AC3E}">
        <p14:creationId xmlns:p14="http://schemas.microsoft.com/office/powerpoint/2010/main" val="2681277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Violates Principles of Holiness</a:t>
            </a:r>
          </a:p>
        </p:txBody>
      </p:sp>
      <p:sp>
        <p:nvSpPr>
          <p:cNvPr id="3" name="Content Placeholder 2">
            <a:extLst>
              <a:ext uri="{FF2B5EF4-FFF2-40B4-BE49-F238E27FC236}">
                <a16:creationId xmlns:a16="http://schemas.microsoft.com/office/drawing/2014/main" id="{1E9B998C-7859-4A3E-9977-D50CAD3AFFE4}"/>
              </a:ext>
            </a:extLst>
          </p:cNvPr>
          <p:cNvSpPr>
            <a:spLocks noGrp="1"/>
          </p:cNvSpPr>
          <p:nvPr>
            <p:ph idx="1"/>
          </p:nvPr>
        </p:nvSpPr>
        <p:spPr/>
        <p:txBody>
          <a:bodyPr>
            <a:normAutofit/>
          </a:bodyPr>
          <a:lstStyle/>
          <a:p>
            <a:pPr marL="0" indent="0" algn="ctr">
              <a:buNone/>
            </a:pPr>
            <a:r>
              <a:rPr lang="en-US" sz="3600" b="1" dirty="0"/>
              <a:t>3. Lewdness, Sensuality, Lasciviousness</a:t>
            </a:r>
          </a:p>
          <a:p>
            <a:endParaRPr lang="en-US" sz="800" b="1" dirty="0"/>
          </a:p>
          <a:p>
            <a:r>
              <a:rPr lang="en-US" sz="3200" b="1" dirty="0"/>
              <a:t>Lack of restraint.</a:t>
            </a:r>
          </a:p>
          <a:p>
            <a:r>
              <a:rPr lang="en-US" sz="3200" b="1" dirty="0"/>
              <a:t>“excess, absence of restraint, indecency, wantonness” (Vine’s). </a:t>
            </a:r>
          </a:p>
          <a:p>
            <a:r>
              <a:rPr lang="en-US" sz="3200" b="1" dirty="0"/>
              <a:t>Rom. 13:13; Gal. 5:19; Eph. 4:19; 1 Pet. 4:3; 2 Pet. 2:18</a:t>
            </a:r>
          </a:p>
        </p:txBody>
      </p:sp>
    </p:spTree>
    <p:extLst>
      <p:ext uri="{BB962C8B-B14F-4D97-AF65-F5344CB8AC3E}">
        <p14:creationId xmlns:p14="http://schemas.microsoft.com/office/powerpoint/2010/main" val="2385975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Violates Agape Love</a:t>
            </a:r>
          </a:p>
        </p:txBody>
      </p:sp>
    </p:spTree>
    <p:extLst>
      <p:ext uri="{BB962C8B-B14F-4D97-AF65-F5344CB8AC3E}">
        <p14:creationId xmlns:p14="http://schemas.microsoft.com/office/powerpoint/2010/main" val="3864594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Violates Agape Love</a:t>
            </a:r>
          </a:p>
        </p:txBody>
      </p:sp>
      <p:sp>
        <p:nvSpPr>
          <p:cNvPr id="3" name="Content Placeholder 2">
            <a:extLst>
              <a:ext uri="{FF2B5EF4-FFF2-40B4-BE49-F238E27FC236}">
                <a16:creationId xmlns:a16="http://schemas.microsoft.com/office/drawing/2014/main" id="{1E9B998C-7859-4A3E-9977-D50CAD3AFFE4}"/>
              </a:ext>
            </a:extLst>
          </p:cNvPr>
          <p:cNvSpPr>
            <a:spLocks noGrp="1"/>
          </p:cNvSpPr>
          <p:nvPr>
            <p:ph idx="1"/>
          </p:nvPr>
        </p:nvSpPr>
        <p:spPr/>
        <p:txBody>
          <a:bodyPr>
            <a:normAutofit/>
          </a:bodyPr>
          <a:lstStyle/>
          <a:p>
            <a:pPr lvl="0"/>
            <a:r>
              <a:rPr lang="en-US" b="1" i="1" dirty="0" err="1"/>
              <a:t>eros</a:t>
            </a:r>
            <a:r>
              <a:rPr lang="en-US" dirty="0"/>
              <a:t> – from which we get our word “erotic.” Does not appear in the New Testament. </a:t>
            </a:r>
          </a:p>
          <a:p>
            <a:pPr lvl="0"/>
            <a:r>
              <a:rPr lang="en-US" b="1" i="1" dirty="0"/>
              <a:t>agape</a:t>
            </a:r>
            <a:r>
              <a:rPr lang="en-US" dirty="0"/>
              <a:t> – benevolent good will, “others first,” seeking what is in the best interest of others </a:t>
            </a:r>
          </a:p>
          <a:p>
            <a:pPr lvl="1"/>
            <a:r>
              <a:rPr lang="en-US" dirty="0"/>
              <a:t>Rom. 13:9-10; Matt. 7:12 </a:t>
            </a:r>
          </a:p>
          <a:p>
            <a:endParaRPr lang="en-US" sz="800" dirty="0"/>
          </a:p>
          <a:p>
            <a:r>
              <a:rPr lang="en-US" dirty="0"/>
              <a:t>Pornography is entirely selfish. Does not seek the best interests of others. It makes others mere objects to be used to satisfy sexual desires. </a:t>
            </a:r>
          </a:p>
        </p:txBody>
      </p:sp>
    </p:spTree>
    <p:extLst>
      <p:ext uri="{BB962C8B-B14F-4D97-AF65-F5344CB8AC3E}">
        <p14:creationId xmlns:p14="http://schemas.microsoft.com/office/powerpoint/2010/main" val="455422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8E929D-F5D4-4CBA-B27B-6FF5FFA7D25E}"/>
              </a:ext>
            </a:extLst>
          </p:cNvPr>
          <p:cNvSpPr>
            <a:spLocks noGrp="1"/>
          </p:cNvSpPr>
          <p:nvPr>
            <p:ph idx="1"/>
          </p:nvPr>
        </p:nvSpPr>
        <p:spPr>
          <a:xfrm>
            <a:off x="628650" y="1338470"/>
            <a:ext cx="7886700" cy="4838493"/>
          </a:xfrm>
        </p:spPr>
        <p:txBody>
          <a:bodyPr>
            <a:normAutofit/>
          </a:bodyPr>
          <a:lstStyle/>
          <a:p>
            <a:pPr marL="0" indent="0">
              <a:buNone/>
            </a:pPr>
            <a:r>
              <a:rPr lang="en-US" sz="3200" dirty="0"/>
              <a:t>It’s no secret that much of porn is violent, but many people don’t understand the extent to which porn’s underlying messages influence behavior. Porn is full of people, particularly women, being disrespected, coerced, and physically and verbally abused, and that’s shaping how society thinks and acts.</a:t>
            </a:r>
          </a:p>
          <a:p>
            <a:pPr marL="0" indent="0" algn="r">
              <a:buNone/>
            </a:pPr>
            <a:r>
              <a:rPr lang="en-US" sz="3200" dirty="0"/>
              <a:t>fightthenewdrug.org</a:t>
            </a:r>
          </a:p>
        </p:txBody>
      </p:sp>
    </p:spTree>
    <p:extLst>
      <p:ext uri="{BB962C8B-B14F-4D97-AF65-F5344CB8AC3E}">
        <p14:creationId xmlns:p14="http://schemas.microsoft.com/office/powerpoint/2010/main" val="310648067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AE07FD-8B3F-409D-AC54-09E8D0E0E54F}"/>
              </a:ext>
            </a:extLst>
          </p:cNvPr>
          <p:cNvSpPr>
            <a:spLocks noGrp="1"/>
          </p:cNvSpPr>
          <p:nvPr>
            <p:ph idx="1"/>
          </p:nvPr>
        </p:nvSpPr>
        <p:spPr>
          <a:xfrm>
            <a:off x="628650" y="516834"/>
            <a:ext cx="7886700" cy="6056243"/>
          </a:xfrm>
        </p:spPr>
        <p:txBody>
          <a:bodyPr>
            <a:normAutofit/>
          </a:bodyPr>
          <a:lstStyle/>
          <a:p>
            <a:pPr marL="0" indent="0">
              <a:buNone/>
            </a:pPr>
            <a:r>
              <a:rPr lang="en-US" dirty="0"/>
              <a:t>Consumers might tell themselves that they aren’t personally affected by porn, that they won’t be fooled into believing its underlying messages, but studies suggest otherwise. There is clear evidence that porn makes many consumers </a:t>
            </a:r>
            <a:r>
              <a:rPr lang="en-US" u="sng" dirty="0"/>
              <a:t>more likely to support violence against women, to believe that women secretly enjoy being raped, and to actually be sexually aggressive in real life</a:t>
            </a:r>
            <a:r>
              <a:rPr lang="en-US" dirty="0"/>
              <a:t>. The aggression may take many forms including verbally harassing or pressuring someone for sex, emotionally manipulating them, threatening to end the relationship unless they grant favors, deceiving them or lying to them about sex, or </a:t>
            </a:r>
            <a:r>
              <a:rPr lang="en-US" u="sng" dirty="0"/>
              <a:t>even physically assaulting them</a:t>
            </a:r>
            <a:r>
              <a:rPr lang="en-US" dirty="0"/>
              <a:t>. </a:t>
            </a:r>
          </a:p>
          <a:p>
            <a:pPr marL="0" indent="0" algn="r">
              <a:buNone/>
            </a:pPr>
            <a:r>
              <a:rPr lang="en-US" dirty="0"/>
              <a:t>fightthenewdrug.org</a:t>
            </a:r>
          </a:p>
        </p:txBody>
      </p:sp>
    </p:spTree>
    <p:extLst>
      <p:ext uri="{BB962C8B-B14F-4D97-AF65-F5344CB8AC3E}">
        <p14:creationId xmlns:p14="http://schemas.microsoft.com/office/powerpoint/2010/main" val="2671867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Perverts God’s Blessing of Marital Intimacy</a:t>
            </a:r>
          </a:p>
        </p:txBody>
      </p:sp>
    </p:spTree>
    <p:extLst>
      <p:ext uri="{BB962C8B-B14F-4D97-AF65-F5344CB8AC3E}">
        <p14:creationId xmlns:p14="http://schemas.microsoft.com/office/powerpoint/2010/main" val="178646168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9263F1-1E89-4227-A628-F7A8FFB522CB}"/>
              </a:ext>
            </a:extLst>
          </p:cNvPr>
          <p:cNvSpPr>
            <a:spLocks noGrp="1"/>
          </p:cNvSpPr>
          <p:nvPr>
            <p:ph type="title"/>
          </p:nvPr>
        </p:nvSpPr>
        <p:spPr>
          <a:xfrm>
            <a:off x="628649" y="2721873"/>
            <a:ext cx="7886701" cy="1009652"/>
          </a:xfrm>
          <a:solidFill>
            <a:schemeClr val="tx1"/>
          </a:solidFill>
        </p:spPr>
        <p:txBody>
          <a:bodyPr/>
          <a:lstStyle/>
          <a:p>
            <a:pPr algn="ctr"/>
            <a:r>
              <a:rPr lang="en-US" dirty="0">
                <a:solidFill>
                  <a:sysClr val="windowText" lastClr="000000"/>
                </a:solidFill>
                <a:effectLst>
                  <a:outerShdw blurRad="50800" dist="38100" dir="2700000" algn="tl" rotWithShape="0">
                    <a:prstClr val="black">
                      <a:alpha val="40000"/>
                    </a:prstClr>
                  </a:outerShdw>
                </a:effectLst>
                <a:latin typeface="Aharoni" panose="02010803020104030203" pitchFamily="2" charset="-79"/>
                <a:cs typeface="Aharoni" panose="02010803020104030203" pitchFamily="2" charset="-79"/>
              </a:rPr>
              <a:t>Overcoming Worldliness</a:t>
            </a:r>
          </a:p>
        </p:txBody>
      </p:sp>
      <p:sp>
        <p:nvSpPr>
          <p:cNvPr id="5" name="Content Placeholder 4">
            <a:extLst>
              <a:ext uri="{FF2B5EF4-FFF2-40B4-BE49-F238E27FC236}">
                <a16:creationId xmlns:a16="http://schemas.microsoft.com/office/drawing/2014/main" id="{00B8C0F6-EB66-4259-8EEB-6FAFD8D65C3C}"/>
              </a:ext>
            </a:extLst>
          </p:cNvPr>
          <p:cNvSpPr>
            <a:spLocks noGrp="1"/>
          </p:cNvSpPr>
          <p:nvPr>
            <p:ph sz="half" idx="1"/>
          </p:nvPr>
        </p:nvSpPr>
        <p:spPr>
          <a:xfrm>
            <a:off x="628649" y="410817"/>
            <a:ext cx="7886701" cy="2230547"/>
          </a:xfrm>
        </p:spPr>
        <p:txBody>
          <a:bodyPr>
            <a:normAutofit/>
          </a:bodyPr>
          <a:lstStyle/>
          <a:p>
            <a:pPr marL="0" indent="0">
              <a:buNone/>
            </a:pPr>
            <a:r>
              <a:rPr lang="en-US" sz="3600" b="1" dirty="0"/>
              <a:t>Drugs &amp; Alcohol		</a:t>
            </a:r>
            <a:r>
              <a:rPr lang="en-US" sz="3600" b="1" i="1" dirty="0"/>
              <a:t>Materialism</a:t>
            </a:r>
          </a:p>
          <a:p>
            <a:pPr marL="0" indent="0">
              <a:buNone/>
            </a:pPr>
            <a:r>
              <a:rPr lang="en-US" sz="3600" b="1" dirty="0"/>
              <a:t>	</a:t>
            </a:r>
            <a:r>
              <a:rPr lang="en-US" sz="3600" b="1" i="1" dirty="0"/>
              <a:t>Fornication</a:t>
            </a:r>
            <a:r>
              <a:rPr lang="en-US" sz="3600" b="1" dirty="0"/>
              <a:t>			Stealing</a:t>
            </a:r>
          </a:p>
          <a:p>
            <a:pPr marL="0" indent="0">
              <a:buNone/>
            </a:pPr>
            <a:r>
              <a:rPr lang="en-US" sz="3600" b="1" dirty="0"/>
              <a:t>Homosexuality		</a:t>
            </a:r>
            <a:r>
              <a:rPr lang="en-US" sz="3600" b="1" i="1" dirty="0"/>
              <a:t>Gambling</a:t>
            </a:r>
          </a:p>
        </p:txBody>
      </p:sp>
      <p:sp>
        <p:nvSpPr>
          <p:cNvPr id="6" name="Content Placeholder 5">
            <a:extLst>
              <a:ext uri="{FF2B5EF4-FFF2-40B4-BE49-F238E27FC236}">
                <a16:creationId xmlns:a16="http://schemas.microsoft.com/office/drawing/2014/main" id="{884614C2-AC33-4374-BAEB-7013C3EB79B3}"/>
              </a:ext>
            </a:extLst>
          </p:cNvPr>
          <p:cNvSpPr>
            <a:spLocks noGrp="1"/>
          </p:cNvSpPr>
          <p:nvPr>
            <p:ph sz="half" idx="2"/>
          </p:nvPr>
        </p:nvSpPr>
        <p:spPr>
          <a:xfrm>
            <a:off x="628649" y="3997561"/>
            <a:ext cx="7886701" cy="2449622"/>
          </a:xfrm>
        </p:spPr>
        <p:txBody>
          <a:bodyPr>
            <a:normAutofit/>
          </a:bodyPr>
          <a:lstStyle/>
          <a:p>
            <a:pPr marL="0" indent="0">
              <a:buNone/>
            </a:pPr>
            <a:r>
              <a:rPr lang="en-US" sz="3600" b="1" i="1" dirty="0"/>
              <a:t>Pornography</a:t>
            </a:r>
            <a:r>
              <a:rPr lang="en-US" sz="3600" b="1" dirty="0"/>
              <a:t>		Dancing</a:t>
            </a:r>
          </a:p>
          <a:p>
            <a:pPr marL="0" indent="0">
              <a:buNone/>
            </a:pPr>
            <a:r>
              <a:rPr lang="en-US" sz="3600" b="1" dirty="0"/>
              <a:t>	Immodest Dress</a:t>
            </a:r>
          </a:p>
          <a:p>
            <a:pPr marL="0" indent="0">
              <a:buNone/>
            </a:pPr>
            <a:r>
              <a:rPr lang="en-US" sz="3600" b="1" i="1" dirty="0"/>
              <a:t>Sinful Entertainment</a:t>
            </a:r>
          </a:p>
          <a:p>
            <a:pPr marL="0" indent="0">
              <a:buNone/>
            </a:pPr>
            <a:r>
              <a:rPr lang="en-US" sz="3600" b="1" dirty="0"/>
              <a:t>	Sinful Speech</a:t>
            </a:r>
          </a:p>
        </p:txBody>
      </p:sp>
      <p:pic>
        <p:nvPicPr>
          <p:cNvPr id="1026" name="Picture 2" descr="Image result for earth">
            <a:extLst>
              <a:ext uri="{FF2B5EF4-FFF2-40B4-BE49-F238E27FC236}">
                <a16:creationId xmlns:a16="http://schemas.microsoft.com/office/drawing/2014/main" id="{B24D04EE-0747-4DA4-99BD-EB90D7EF44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2183" y="3997562"/>
            <a:ext cx="2564571" cy="2627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831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Perverts God’s Blessing of Marital Intimacy</a:t>
            </a:r>
          </a:p>
        </p:txBody>
      </p:sp>
      <p:sp>
        <p:nvSpPr>
          <p:cNvPr id="3" name="Content Placeholder 2">
            <a:extLst>
              <a:ext uri="{FF2B5EF4-FFF2-40B4-BE49-F238E27FC236}">
                <a16:creationId xmlns:a16="http://schemas.microsoft.com/office/drawing/2014/main" id="{1E9B998C-7859-4A3E-9977-D50CAD3AFFE4}"/>
              </a:ext>
            </a:extLst>
          </p:cNvPr>
          <p:cNvSpPr>
            <a:spLocks noGrp="1"/>
          </p:cNvSpPr>
          <p:nvPr>
            <p:ph idx="1"/>
          </p:nvPr>
        </p:nvSpPr>
        <p:spPr>
          <a:xfrm>
            <a:off x="628650" y="1891885"/>
            <a:ext cx="7886700" cy="4351338"/>
          </a:xfrm>
        </p:spPr>
        <p:txBody>
          <a:bodyPr>
            <a:normAutofit/>
          </a:bodyPr>
          <a:lstStyle/>
          <a:p>
            <a:r>
              <a:rPr lang="en-US" sz="3200" b="1" i="1" dirty="0"/>
              <a:t>“Do not stir up nor awaken love until it pleases”</a:t>
            </a:r>
            <a:r>
              <a:rPr lang="en-US" sz="3200" b="1" dirty="0"/>
              <a:t> (Song of Solomon 2:7; 3:5; 8:4). </a:t>
            </a:r>
          </a:p>
          <a:p>
            <a:endParaRPr lang="en-US" sz="800" b="1" dirty="0"/>
          </a:p>
          <a:p>
            <a:r>
              <a:rPr lang="en-US" sz="3200" b="1" dirty="0"/>
              <a:t>Sexual desire is not unnatural, but its fulfillment is unlawful outside of the marriage relationship. </a:t>
            </a:r>
          </a:p>
        </p:txBody>
      </p:sp>
    </p:spTree>
    <p:extLst>
      <p:ext uri="{BB962C8B-B14F-4D97-AF65-F5344CB8AC3E}">
        <p14:creationId xmlns:p14="http://schemas.microsoft.com/office/powerpoint/2010/main" val="861659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FCF3A8-CEA6-4796-B38A-610F9F57DC46}"/>
              </a:ext>
            </a:extLst>
          </p:cNvPr>
          <p:cNvSpPr>
            <a:spLocks noGrp="1"/>
          </p:cNvSpPr>
          <p:nvPr>
            <p:ph idx="1"/>
          </p:nvPr>
        </p:nvSpPr>
        <p:spPr>
          <a:xfrm>
            <a:off x="628650" y="636104"/>
            <a:ext cx="7886700" cy="5540859"/>
          </a:xfrm>
        </p:spPr>
        <p:txBody>
          <a:bodyPr>
            <a:normAutofit/>
          </a:bodyPr>
          <a:lstStyle/>
          <a:p>
            <a:pPr marL="0" indent="0">
              <a:buNone/>
            </a:pPr>
            <a:r>
              <a:rPr lang="en-US" sz="3200" dirty="0"/>
              <a:t>“This is the first generation of kids that can see every conceivable sexual act before actually doing it. Kids have viewed some incredibly disturbing and misleading images of what sex is all about. This has created many unrealistic, unhealthy and perverse expectations of sexual relationships.”</a:t>
            </a:r>
          </a:p>
          <a:p>
            <a:pPr marL="0" indent="0" algn="r">
              <a:buNone/>
            </a:pPr>
            <a:endParaRPr lang="en-US" sz="3200" dirty="0"/>
          </a:p>
          <a:p>
            <a:pPr marL="0" indent="0" algn="r">
              <a:buNone/>
            </a:pPr>
            <a:r>
              <a:rPr lang="en-US" sz="3200" dirty="0"/>
              <a:t>Dr. Gregory Ramey</a:t>
            </a:r>
          </a:p>
          <a:p>
            <a:pPr marL="0" indent="0" algn="r">
              <a:buNone/>
            </a:pPr>
            <a:r>
              <a:rPr lang="en-US" sz="3200" dirty="0"/>
              <a:t>Dayton Children’s Hospital</a:t>
            </a:r>
          </a:p>
          <a:p>
            <a:pPr marL="0" indent="0" algn="r">
              <a:buNone/>
            </a:pPr>
            <a:r>
              <a:rPr lang="en-US" sz="2400" dirty="0"/>
              <a:t>quoted from Dayton Daily News, 12/9/18</a:t>
            </a:r>
          </a:p>
        </p:txBody>
      </p:sp>
    </p:spTree>
    <p:extLst>
      <p:ext uri="{BB962C8B-B14F-4D97-AF65-F5344CB8AC3E}">
        <p14:creationId xmlns:p14="http://schemas.microsoft.com/office/powerpoint/2010/main" val="165690867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DFCF3A8-CEA6-4796-B38A-610F9F57DC46}"/>
              </a:ext>
            </a:extLst>
          </p:cNvPr>
          <p:cNvSpPr>
            <a:spLocks noGrp="1"/>
          </p:cNvSpPr>
          <p:nvPr>
            <p:ph idx="1"/>
          </p:nvPr>
        </p:nvSpPr>
        <p:spPr>
          <a:xfrm>
            <a:off x="628650" y="675861"/>
            <a:ext cx="7886700" cy="5501102"/>
          </a:xfrm>
        </p:spPr>
        <p:txBody>
          <a:bodyPr>
            <a:normAutofit/>
          </a:bodyPr>
          <a:lstStyle/>
          <a:p>
            <a:pPr marL="0" indent="0">
              <a:buNone/>
            </a:pPr>
            <a:r>
              <a:rPr lang="en-US" sz="3200" dirty="0"/>
              <a:t>It may be surprising, but porn affects the brain in ways very similar to harmful substances, like tobacco. Studies have shown that porn stimulates the same areas of the brain as addictive drugs, making the brain release the same chemicals. And just like drugs, porn triggers pathways in the brain that cause craving, leading users back for more and more extreme “hits” to get high.</a:t>
            </a:r>
          </a:p>
          <a:p>
            <a:pPr marL="0" indent="0" algn="r">
              <a:buNone/>
            </a:pPr>
            <a:r>
              <a:rPr lang="en-US" sz="3200" dirty="0"/>
              <a:t>fightthenewdrug.org</a:t>
            </a:r>
          </a:p>
        </p:txBody>
      </p:sp>
    </p:spTree>
    <p:extLst>
      <p:ext uri="{BB962C8B-B14F-4D97-AF65-F5344CB8AC3E}">
        <p14:creationId xmlns:p14="http://schemas.microsoft.com/office/powerpoint/2010/main" val="3729695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BCD72-6328-4B38-9004-0028BC0476BA}"/>
              </a:ext>
            </a:extLst>
          </p:cNvPr>
          <p:cNvSpPr>
            <a:spLocks noGrp="1"/>
          </p:cNvSpPr>
          <p:nvPr>
            <p:ph type="title"/>
          </p:nvPr>
        </p:nvSpPr>
        <p:spPr/>
        <p:txBody>
          <a:bodyPr/>
          <a:lstStyle/>
          <a:p>
            <a:pPr algn="ctr"/>
            <a:r>
              <a:rPr lang="en-US" b="1" dirty="0">
                <a:latin typeface="+mn-lt"/>
              </a:rPr>
              <a:t>Avoiding and Overcoming Pornography</a:t>
            </a:r>
          </a:p>
        </p:txBody>
      </p:sp>
      <p:sp>
        <p:nvSpPr>
          <p:cNvPr id="3" name="Content Placeholder 2">
            <a:extLst>
              <a:ext uri="{FF2B5EF4-FFF2-40B4-BE49-F238E27FC236}">
                <a16:creationId xmlns:a16="http://schemas.microsoft.com/office/drawing/2014/main" id="{1E9B998C-7859-4A3E-9977-D50CAD3AFFE4}"/>
              </a:ext>
            </a:extLst>
          </p:cNvPr>
          <p:cNvSpPr>
            <a:spLocks noGrp="1"/>
          </p:cNvSpPr>
          <p:nvPr>
            <p:ph idx="1"/>
          </p:nvPr>
        </p:nvSpPr>
        <p:spPr>
          <a:xfrm>
            <a:off x="628650" y="1891885"/>
            <a:ext cx="7886700" cy="4351338"/>
          </a:xfrm>
        </p:spPr>
        <p:txBody>
          <a:bodyPr>
            <a:normAutofit/>
          </a:bodyPr>
          <a:lstStyle/>
          <a:p>
            <a:pPr marL="514350" indent="-514350">
              <a:buFont typeface="+mj-lt"/>
              <a:buAutoNum type="arabicPeriod"/>
            </a:pPr>
            <a:r>
              <a:rPr lang="en-US" sz="3200" b="1" dirty="0"/>
              <a:t>Make a covenant with our eyes.</a:t>
            </a:r>
          </a:p>
          <a:p>
            <a:pPr lvl="1"/>
            <a:r>
              <a:rPr lang="en-US" sz="2800" b="1" dirty="0"/>
              <a:t>Job 31:1-4; Ps. 101:3; Prov. 6:25</a:t>
            </a:r>
          </a:p>
          <a:p>
            <a:pPr marL="514350" indent="-514350">
              <a:buFont typeface="+mj-lt"/>
              <a:buAutoNum type="arabicPeriod"/>
            </a:pPr>
            <a:r>
              <a:rPr lang="en-US" sz="3200" b="1" dirty="0"/>
              <a:t>Abstain from fleshly lusts. </a:t>
            </a:r>
          </a:p>
          <a:p>
            <a:pPr lvl="1"/>
            <a:r>
              <a:rPr lang="en-US" sz="2800" b="1" dirty="0"/>
              <a:t>1 Pet. 2:11; Rom. 13:14</a:t>
            </a:r>
          </a:p>
          <a:p>
            <a:pPr marL="514350" indent="-514350">
              <a:buFont typeface="+mj-lt"/>
              <a:buAutoNum type="arabicPeriod"/>
            </a:pPr>
            <a:r>
              <a:rPr lang="en-US" sz="3200" b="1" dirty="0"/>
              <a:t>Cleanse our heart - </a:t>
            </a:r>
            <a:r>
              <a:rPr lang="en-US" b="1" dirty="0"/>
              <a:t>Ps. 119:9-11</a:t>
            </a:r>
            <a:endParaRPr lang="en-US" sz="3200" b="1" dirty="0"/>
          </a:p>
          <a:p>
            <a:pPr marL="514350" indent="-514350">
              <a:buFont typeface="+mj-lt"/>
              <a:buAutoNum type="arabicPeriod"/>
            </a:pPr>
            <a:r>
              <a:rPr lang="en-US" sz="3200" b="1" dirty="0"/>
              <a:t>Pray for God’s help - </a:t>
            </a:r>
            <a:r>
              <a:rPr lang="en-US" b="1" dirty="0"/>
              <a:t>Matt. 6:13</a:t>
            </a:r>
          </a:p>
          <a:p>
            <a:pPr marL="514350" indent="-514350">
              <a:buFont typeface="+mj-lt"/>
              <a:buAutoNum type="arabicPeriod"/>
            </a:pPr>
            <a:r>
              <a:rPr lang="en-US" sz="3200" b="1" dirty="0"/>
              <a:t>Make our household accountable.</a:t>
            </a:r>
          </a:p>
          <a:p>
            <a:pPr lvl="1"/>
            <a:r>
              <a:rPr lang="en-US" sz="2800" b="1" dirty="0"/>
              <a:t>Joshua 24:15; Heb. 4:13</a:t>
            </a:r>
          </a:p>
        </p:txBody>
      </p:sp>
    </p:spTree>
    <p:extLst>
      <p:ext uri="{BB962C8B-B14F-4D97-AF65-F5344CB8AC3E}">
        <p14:creationId xmlns:p14="http://schemas.microsoft.com/office/powerpoint/2010/main" val="308100950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3634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sin of pornography">
            <a:extLst>
              <a:ext uri="{FF2B5EF4-FFF2-40B4-BE49-F238E27FC236}">
                <a16:creationId xmlns:a16="http://schemas.microsoft.com/office/drawing/2014/main" id="{8DFCA6D0-60F2-4C94-974B-4FC3110ADF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57250"/>
            <a:ext cx="9144000"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079731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75E9ED-50E5-445A-950A-876B1D81D04E}"/>
              </a:ext>
            </a:extLst>
          </p:cNvPr>
          <p:cNvSpPr>
            <a:spLocks noGrp="1"/>
          </p:cNvSpPr>
          <p:nvPr>
            <p:ph idx="1"/>
          </p:nvPr>
        </p:nvSpPr>
        <p:spPr>
          <a:xfrm>
            <a:off x="628650" y="1163014"/>
            <a:ext cx="7886700" cy="4351338"/>
          </a:xfrm>
        </p:spPr>
        <p:txBody>
          <a:bodyPr>
            <a:normAutofit/>
          </a:bodyPr>
          <a:lstStyle/>
          <a:p>
            <a:pPr marL="0" indent="0">
              <a:buNone/>
            </a:pPr>
            <a:r>
              <a:rPr lang="en-US" sz="3200" b="1" dirty="0"/>
              <a:t>“That you may become blameless and harmless, children of God without fault in the midst of a crooked and perverse generation, among whom you shine as lights in the world.”</a:t>
            </a:r>
          </a:p>
          <a:p>
            <a:pPr marL="0" indent="0">
              <a:buNone/>
            </a:pPr>
            <a:endParaRPr lang="en-US" sz="3200" b="1" dirty="0"/>
          </a:p>
          <a:p>
            <a:pPr marL="0" indent="0">
              <a:buNone/>
            </a:pPr>
            <a:r>
              <a:rPr lang="en-US" sz="3200" b="1" dirty="0"/>
              <a:t>Philippians 2:15</a:t>
            </a:r>
          </a:p>
        </p:txBody>
      </p:sp>
      <p:pic>
        <p:nvPicPr>
          <p:cNvPr id="4" name="Picture 2" descr="Image result for open bible">
            <a:extLst>
              <a:ext uri="{FF2B5EF4-FFF2-40B4-BE49-F238E27FC236}">
                <a16:creationId xmlns:a16="http://schemas.microsoft.com/office/drawing/2014/main" id="{C9F9275A-4CA0-4BE5-BB98-5483CD3BFC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39408" y="4796934"/>
            <a:ext cx="3203713" cy="17015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1446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365C8-F4F2-4975-A080-E84DBAF0CD95}"/>
              </a:ext>
            </a:extLst>
          </p:cNvPr>
          <p:cNvSpPr>
            <a:spLocks noGrp="1"/>
          </p:cNvSpPr>
          <p:nvPr>
            <p:ph type="title"/>
          </p:nvPr>
        </p:nvSpPr>
        <p:spPr/>
        <p:txBody>
          <a:bodyPr/>
          <a:lstStyle/>
          <a:p>
            <a:pPr algn="ctr"/>
            <a:r>
              <a:rPr lang="en-US" b="1" dirty="0">
                <a:latin typeface="+mn-lt"/>
              </a:rPr>
              <a:t>Pornography is a Huge Business</a:t>
            </a:r>
          </a:p>
        </p:txBody>
      </p:sp>
      <p:sp>
        <p:nvSpPr>
          <p:cNvPr id="3" name="Content Placeholder 2">
            <a:extLst>
              <a:ext uri="{FF2B5EF4-FFF2-40B4-BE49-F238E27FC236}">
                <a16:creationId xmlns:a16="http://schemas.microsoft.com/office/drawing/2014/main" id="{6B9E474D-DB3B-4DFD-BF43-87AD6A13D014}"/>
              </a:ext>
            </a:extLst>
          </p:cNvPr>
          <p:cNvSpPr>
            <a:spLocks noGrp="1"/>
          </p:cNvSpPr>
          <p:nvPr>
            <p:ph idx="1"/>
          </p:nvPr>
        </p:nvSpPr>
        <p:spPr/>
        <p:txBody>
          <a:bodyPr>
            <a:normAutofit/>
          </a:bodyPr>
          <a:lstStyle/>
          <a:p>
            <a:pPr lvl="0"/>
            <a:r>
              <a:rPr lang="en-US" sz="3200" b="1" dirty="0"/>
              <a:t>Globally - $97 billion dollars annually.</a:t>
            </a:r>
          </a:p>
          <a:p>
            <a:pPr lvl="0"/>
            <a:r>
              <a:rPr lang="en-US" sz="3200" b="1" dirty="0"/>
              <a:t>US - $15 billion annually. </a:t>
            </a:r>
          </a:p>
          <a:p>
            <a:pPr lvl="0"/>
            <a:r>
              <a:rPr lang="en-US" sz="3200" b="1" dirty="0"/>
              <a:t>$3,075.64 spent on internet porn every second. </a:t>
            </a:r>
          </a:p>
          <a:p>
            <a:pPr lvl="0"/>
            <a:r>
              <a:rPr lang="en-US" sz="3200" b="1" dirty="0"/>
              <a:t>28,258 users watching internet porn every second. </a:t>
            </a:r>
          </a:p>
        </p:txBody>
      </p:sp>
    </p:spTree>
    <p:extLst>
      <p:ext uri="{BB962C8B-B14F-4D97-AF65-F5344CB8AC3E}">
        <p14:creationId xmlns:p14="http://schemas.microsoft.com/office/powerpoint/2010/main" val="1823465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365C8-F4F2-4975-A080-E84DBAF0CD95}"/>
              </a:ext>
            </a:extLst>
          </p:cNvPr>
          <p:cNvSpPr>
            <a:spLocks noGrp="1"/>
          </p:cNvSpPr>
          <p:nvPr>
            <p:ph type="title"/>
          </p:nvPr>
        </p:nvSpPr>
        <p:spPr/>
        <p:txBody>
          <a:bodyPr/>
          <a:lstStyle/>
          <a:p>
            <a:pPr algn="ctr"/>
            <a:r>
              <a:rPr lang="en-US" b="1" dirty="0">
                <a:latin typeface="+mn-lt"/>
              </a:rPr>
              <a:t>Teens and Pornography</a:t>
            </a:r>
          </a:p>
        </p:txBody>
      </p:sp>
      <p:sp>
        <p:nvSpPr>
          <p:cNvPr id="3" name="Content Placeholder 2">
            <a:extLst>
              <a:ext uri="{FF2B5EF4-FFF2-40B4-BE49-F238E27FC236}">
                <a16:creationId xmlns:a16="http://schemas.microsoft.com/office/drawing/2014/main" id="{6B9E474D-DB3B-4DFD-BF43-87AD6A13D014}"/>
              </a:ext>
            </a:extLst>
          </p:cNvPr>
          <p:cNvSpPr>
            <a:spLocks noGrp="1"/>
          </p:cNvSpPr>
          <p:nvPr>
            <p:ph idx="1"/>
          </p:nvPr>
        </p:nvSpPr>
        <p:spPr/>
        <p:txBody>
          <a:bodyPr>
            <a:normAutofit/>
          </a:bodyPr>
          <a:lstStyle/>
          <a:p>
            <a:pPr lvl="0"/>
            <a:r>
              <a:rPr lang="en-US" sz="3200" b="1" dirty="0"/>
              <a:t>Majority of our young people are exposed to pornography (on purpose or accidentally) by age 18. </a:t>
            </a:r>
          </a:p>
          <a:p>
            <a:pPr lvl="0"/>
            <a:r>
              <a:rPr lang="en-US" sz="3200" b="1" dirty="0"/>
              <a:t>First exposure to porn is 11-12 years old. </a:t>
            </a:r>
          </a:p>
          <a:p>
            <a:pPr lvl="0"/>
            <a:r>
              <a:rPr lang="en-US" sz="3200" b="1" dirty="0"/>
              <a:t>57% of teens search for porn at least once a month. </a:t>
            </a:r>
          </a:p>
          <a:p>
            <a:pPr lvl="0"/>
            <a:r>
              <a:rPr lang="en-US" sz="3200" b="1" dirty="0"/>
              <a:t>Nearly 27% of teens receive sexts. </a:t>
            </a:r>
          </a:p>
          <a:p>
            <a:pPr lvl="0"/>
            <a:r>
              <a:rPr lang="en-US" sz="3200" b="1" dirty="0"/>
              <a:t>15% are making and sending sexts. </a:t>
            </a:r>
          </a:p>
        </p:txBody>
      </p:sp>
    </p:spTree>
    <p:extLst>
      <p:ext uri="{BB962C8B-B14F-4D97-AF65-F5344CB8AC3E}">
        <p14:creationId xmlns:p14="http://schemas.microsoft.com/office/powerpoint/2010/main" val="3543064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365C8-F4F2-4975-A080-E84DBAF0CD95}"/>
              </a:ext>
            </a:extLst>
          </p:cNvPr>
          <p:cNvSpPr>
            <a:spLocks noGrp="1"/>
          </p:cNvSpPr>
          <p:nvPr>
            <p:ph type="title"/>
          </p:nvPr>
        </p:nvSpPr>
        <p:spPr/>
        <p:txBody>
          <a:bodyPr/>
          <a:lstStyle/>
          <a:p>
            <a:pPr algn="ctr"/>
            <a:r>
              <a:rPr lang="en-US" b="1" dirty="0">
                <a:latin typeface="+mn-lt"/>
              </a:rPr>
              <a:t>Teens and Pornography</a:t>
            </a:r>
          </a:p>
        </p:txBody>
      </p:sp>
      <p:sp>
        <p:nvSpPr>
          <p:cNvPr id="3" name="Content Placeholder 2">
            <a:extLst>
              <a:ext uri="{FF2B5EF4-FFF2-40B4-BE49-F238E27FC236}">
                <a16:creationId xmlns:a16="http://schemas.microsoft.com/office/drawing/2014/main" id="{6B9E474D-DB3B-4DFD-BF43-87AD6A13D014}"/>
              </a:ext>
            </a:extLst>
          </p:cNvPr>
          <p:cNvSpPr>
            <a:spLocks noGrp="1"/>
          </p:cNvSpPr>
          <p:nvPr>
            <p:ph idx="1"/>
          </p:nvPr>
        </p:nvSpPr>
        <p:spPr/>
        <p:txBody>
          <a:bodyPr>
            <a:normAutofit/>
          </a:bodyPr>
          <a:lstStyle/>
          <a:p>
            <a:pPr lvl="0"/>
            <a:r>
              <a:rPr lang="en-US" sz="3200" b="1" dirty="0"/>
              <a:t>Majority of our young people are exposed to pornography (on purpose or accidentally) by age 18. </a:t>
            </a:r>
          </a:p>
          <a:p>
            <a:pPr lvl="0"/>
            <a:r>
              <a:rPr lang="en-US" sz="3200" b="1" dirty="0"/>
              <a:t>First exposure to porn is 11-12 years old. </a:t>
            </a:r>
          </a:p>
          <a:p>
            <a:pPr lvl="0"/>
            <a:r>
              <a:rPr lang="en-US" sz="3200" b="1" dirty="0"/>
              <a:t>57% of teens search for porn at least once a month. </a:t>
            </a:r>
          </a:p>
          <a:p>
            <a:pPr lvl="0"/>
            <a:r>
              <a:rPr lang="en-US" sz="3200" b="1" dirty="0"/>
              <a:t>Nearly 27% of teens receive sexts. </a:t>
            </a:r>
          </a:p>
          <a:p>
            <a:pPr lvl="0"/>
            <a:r>
              <a:rPr lang="en-US" sz="3200" b="1" dirty="0"/>
              <a:t>15% are making and sending sexts. </a:t>
            </a:r>
          </a:p>
        </p:txBody>
      </p:sp>
      <p:sp>
        <p:nvSpPr>
          <p:cNvPr id="4" name="Rectangle: Rounded Corners 3">
            <a:extLst>
              <a:ext uri="{FF2B5EF4-FFF2-40B4-BE49-F238E27FC236}">
                <a16:creationId xmlns:a16="http://schemas.microsoft.com/office/drawing/2014/main" id="{2140F950-33AD-4C87-8E6D-6D6EBD5783C8}"/>
              </a:ext>
            </a:extLst>
          </p:cNvPr>
          <p:cNvSpPr/>
          <p:nvPr/>
        </p:nvSpPr>
        <p:spPr>
          <a:xfrm>
            <a:off x="397565" y="1404730"/>
            <a:ext cx="8348870" cy="3405809"/>
          </a:xfrm>
          <a:prstGeom prst="roundRect">
            <a:avLst/>
          </a:prstGeom>
          <a:solidFill>
            <a:srgbClr val="00206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9019FAE-A5BE-485B-98C4-6F13FB81474B}"/>
              </a:ext>
            </a:extLst>
          </p:cNvPr>
          <p:cNvSpPr txBox="1"/>
          <p:nvPr/>
        </p:nvSpPr>
        <p:spPr>
          <a:xfrm>
            <a:off x="901148" y="1825625"/>
            <a:ext cx="7248939" cy="2554545"/>
          </a:xfrm>
          <a:prstGeom prst="rect">
            <a:avLst/>
          </a:prstGeom>
          <a:noFill/>
        </p:spPr>
        <p:txBody>
          <a:bodyPr wrap="square" rtlCol="0">
            <a:spAutoFit/>
          </a:bodyPr>
          <a:lstStyle/>
          <a:p>
            <a:r>
              <a:rPr lang="en-US" sz="3200" b="1" dirty="0">
                <a:solidFill>
                  <a:schemeClr val="bg1"/>
                </a:solidFill>
              </a:rPr>
              <a:t>Sexting is sending, receiving, or forwarding sexually explicit messages, photographs, images or videos, primarily between mobile phones, of oneself to others. </a:t>
            </a:r>
          </a:p>
        </p:txBody>
      </p:sp>
    </p:spTree>
    <p:extLst>
      <p:ext uri="{BB962C8B-B14F-4D97-AF65-F5344CB8AC3E}">
        <p14:creationId xmlns:p14="http://schemas.microsoft.com/office/powerpoint/2010/main" val="3113394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365C8-F4F2-4975-A080-E84DBAF0CD95}"/>
              </a:ext>
            </a:extLst>
          </p:cNvPr>
          <p:cNvSpPr>
            <a:spLocks noGrp="1"/>
          </p:cNvSpPr>
          <p:nvPr>
            <p:ph type="title"/>
          </p:nvPr>
        </p:nvSpPr>
        <p:spPr/>
        <p:txBody>
          <a:bodyPr>
            <a:normAutofit/>
          </a:bodyPr>
          <a:lstStyle/>
          <a:p>
            <a:pPr algn="ctr"/>
            <a:r>
              <a:rPr lang="en-US" sz="4000" b="1" dirty="0">
                <a:latin typeface="+mn-lt"/>
              </a:rPr>
              <a:t>Society’s Approval of Pornography</a:t>
            </a:r>
          </a:p>
        </p:txBody>
      </p:sp>
      <p:sp>
        <p:nvSpPr>
          <p:cNvPr id="3" name="Content Placeholder 2">
            <a:extLst>
              <a:ext uri="{FF2B5EF4-FFF2-40B4-BE49-F238E27FC236}">
                <a16:creationId xmlns:a16="http://schemas.microsoft.com/office/drawing/2014/main" id="{6B9E474D-DB3B-4DFD-BF43-87AD6A13D014}"/>
              </a:ext>
            </a:extLst>
          </p:cNvPr>
          <p:cNvSpPr>
            <a:spLocks noGrp="1"/>
          </p:cNvSpPr>
          <p:nvPr>
            <p:ph idx="1"/>
          </p:nvPr>
        </p:nvSpPr>
        <p:spPr/>
        <p:txBody>
          <a:bodyPr>
            <a:normAutofit/>
          </a:bodyPr>
          <a:lstStyle/>
          <a:p>
            <a:pPr lvl="0"/>
            <a:r>
              <a:rPr lang="en-US" sz="3200" b="1" dirty="0"/>
              <a:t>90% of teens, 96% of young adults are either encouraging, accepting of, or neutral about pornography. </a:t>
            </a:r>
          </a:p>
          <a:p>
            <a:pPr lvl="0"/>
            <a:r>
              <a:rPr lang="en-US" sz="3200" b="1" dirty="0"/>
              <a:t>Just 55% of adults 25 and older believe pornography is wrong. </a:t>
            </a:r>
          </a:p>
          <a:p>
            <a:pPr lvl="0"/>
            <a:endParaRPr lang="en-US" sz="3200" b="1" dirty="0"/>
          </a:p>
          <a:p>
            <a:pPr lvl="0"/>
            <a:r>
              <a:rPr lang="en-US" sz="3200" b="1" dirty="0"/>
              <a:t>Indeed, this is a </a:t>
            </a:r>
            <a:r>
              <a:rPr lang="en-US" sz="3200" b="1" i="1" dirty="0"/>
              <a:t>crooked and perverse generation</a:t>
            </a:r>
            <a:r>
              <a:rPr lang="en-US" sz="3200" b="1" dirty="0"/>
              <a:t> (Phil. 2:15). </a:t>
            </a:r>
          </a:p>
        </p:txBody>
      </p:sp>
    </p:spTree>
    <p:extLst>
      <p:ext uri="{BB962C8B-B14F-4D97-AF65-F5344CB8AC3E}">
        <p14:creationId xmlns:p14="http://schemas.microsoft.com/office/powerpoint/2010/main" val="4022071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365C8-F4F2-4975-A080-E84DBAF0CD95}"/>
              </a:ext>
            </a:extLst>
          </p:cNvPr>
          <p:cNvSpPr>
            <a:spLocks noGrp="1"/>
          </p:cNvSpPr>
          <p:nvPr>
            <p:ph type="title"/>
          </p:nvPr>
        </p:nvSpPr>
        <p:spPr/>
        <p:txBody>
          <a:bodyPr>
            <a:normAutofit/>
          </a:bodyPr>
          <a:lstStyle/>
          <a:p>
            <a:pPr algn="ctr"/>
            <a:r>
              <a:rPr lang="en-US" b="1" dirty="0">
                <a:latin typeface="+mn-lt"/>
              </a:rPr>
              <a:t>Pornography in the First Century</a:t>
            </a:r>
          </a:p>
        </p:txBody>
      </p:sp>
      <p:sp>
        <p:nvSpPr>
          <p:cNvPr id="3" name="Content Placeholder 2">
            <a:extLst>
              <a:ext uri="{FF2B5EF4-FFF2-40B4-BE49-F238E27FC236}">
                <a16:creationId xmlns:a16="http://schemas.microsoft.com/office/drawing/2014/main" id="{6B9E474D-DB3B-4DFD-BF43-87AD6A13D014}"/>
              </a:ext>
            </a:extLst>
          </p:cNvPr>
          <p:cNvSpPr>
            <a:spLocks noGrp="1"/>
          </p:cNvSpPr>
          <p:nvPr>
            <p:ph idx="1"/>
          </p:nvPr>
        </p:nvSpPr>
        <p:spPr/>
        <p:txBody>
          <a:bodyPr>
            <a:normAutofit/>
          </a:bodyPr>
          <a:lstStyle/>
          <a:p>
            <a:pPr lvl="0"/>
            <a:r>
              <a:rPr lang="en-US" sz="3200" b="1" dirty="0"/>
              <a:t>Explicit erotic artwork has been discovered in Pompeii, decorating both the interior and exterior walls of houses in the city. </a:t>
            </a:r>
          </a:p>
          <a:p>
            <a:pPr lvl="0"/>
            <a:endParaRPr lang="en-US" sz="3200" b="1" dirty="0"/>
          </a:p>
          <a:p>
            <a:r>
              <a:rPr lang="en-US" sz="3200" b="1" dirty="0"/>
              <a:t>When the apostles condemned the </a:t>
            </a:r>
            <a:br>
              <a:rPr lang="en-US" sz="3200" b="1" dirty="0"/>
            </a:br>
            <a:r>
              <a:rPr lang="en-US" sz="3200" b="1" i="1" dirty="0"/>
              <a:t>“way of the Gentiles”</a:t>
            </a:r>
            <a:r>
              <a:rPr lang="en-US" sz="3200" b="1" dirty="0"/>
              <a:t> (1 Pet. 4:3; </a:t>
            </a:r>
            <a:br>
              <a:rPr lang="en-US" sz="3200" b="1" dirty="0"/>
            </a:br>
            <a:r>
              <a:rPr lang="en-US" sz="3200" b="1" dirty="0"/>
              <a:t>Eph. 2:2-3; 4:17; 1 Thess. 4:5) </a:t>
            </a:r>
            <a:br>
              <a:rPr lang="en-US" sz="3200" b="1" dirty="0"/>
            </a:br>
            <a:r>
              <a:rPr lang="en-US" sz="3200" b="1" dirty="0"/>
              <a:t>pornography was very much a part </a:t>
            </a:r>
            <a:br>
              <a:rPr lang="en-US" sz="3200" b="1" dirty="0"/>
            </a:br>
            <a:r>
              <a:rPr lang="en-US" sz="3200" b="1" dirty="0"/>
              <a:t>of this lifestyle. </a:t>
            </a:r>
          </a:p>
          <a:p>
            <a:pPr lvl="0"/>
            <a:endParaRPr lang="en-US" sz="3200" b="1" dirty="0"/>
          </a:p>
        </p:txBody>
      </p:sp>
    </p:spTree>
    <p:extLst>
      <p:ext uri="{BB962C8B-B14F-4D97-AF65-F5344CB8AC3E}">
        <p14:creationId xmlns:p14="http://schemas.microsoft.com/office/powerpoint/2010/main" val="2380546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180</TotalTime>
  <Words>940</Words>
  <Application>Microsoft Office PowerPoint</Application>
  <PresentationFormat>On-screen Show (4:3)</PresentationFormat>
  <Paragraphs>92</Paragraphs>
  <Slides>24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24</vt:i4>
      </vt:variant>
    </vt:vector>
  </HeadingPairs>
  <TitlesOfParts>
    <vt:vector size="30" baseType="lpstr">
      <vt:lpstr>Aharoni</vt:lpstr>
      <vt:lpstr>Arial</vt:lpstr>
      <vt:lpstr>Calibri</vt:lpstr>
      <vt:lpstr>Calibri Light</vt:lpstr>
      <vt:lpstr>Office Theme</vt:lpstr>
      <vt:lpstr>1_Office Theme</vt:lpstr>
      <vt:lpstr>PowerPoint Presentation</vt:lpstr>
      <vt:lpstr>Overcoming Worldliness</vt:lpstr>
      <vt:lpstr>PowerPoint Presentation</vt:lpstr>
      <vt:lpstr>PowerPoint Presentation</vt:lpstr>
      <vt:lpstr>Pornography is a Huge Business</vt:lpstr>
      <vt:lpstr>Teens and Pornography</vt:lpstr>
      <vt:lpstr>Teens and Pornography</vt:lpstr>
      <vt:lpstr>Society’s Approval of Pornography</vt:lpstr>
      <vt:lpstr>Pornography in the First Century</vt:lpstr>
      <vt:lpstr>Pornography is a Sin</vt:lpstr>
      <vt:lpstr>Violates Principles of Holiness</vt:lpstr>
      <vt:lpstr>Violates Principles of Holiness</vt:lpstr>
      <vt:lpstr>Violates Principles of Holiness</vt:lpstr>
      <vt:lpstr>Violates Principles of Holiness</vt:lpstr>
      <vt:lpstr>Violates Agape Love</vt:lpstr>
      <vt:lpstr>Violates Agape Love</vt:lpstr>
      <vt:lpstr>PowerPoint Presentation</vt:lpstr>
      <vt:lpstr>PowerPoint Presentation</vt:lpstr>
      <vt:lpstr>Perverts God’s Blessing of Marital Intimacy</vt:lpstr>
      <vt:lpstr>Perverts God’s Blessing of Marital Intimacy</vt:lpstr>
      <vt:lpstr>PowerPoint Presentation</vt:lpstr>
      <vt:lpstr>PowerPoint Presentation</vt:lpstr>
      <vt:lpstr>Avoiding and Overcoming Pornography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Pornography</dc:title>
  <dc:creator>Heath Rogers</dc:creator>
  <cp:lastModifiedBy>Michael Hepner</cp:lastModifiedBy>
  <cp:revision>19</cp:revision>
  <dcterms:created xsi:type="dcterms:W3CDTF">2019-01-15T11:41:11Z</dcterms:created>
  <dcterms:modified xsi:type="dcterms:W3CDTF">2019-02-04T15:12:17Z</dcterms:modified>
</cp:coreProperties>
</file>