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58" r:id="rId3"/>
    <p:sldId id="256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5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066E5-BBD5-4496-84FC-1B4A6A049426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EA348-F6FD-4B4F-84E3-31FBD6FBD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43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6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5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074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71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37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40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20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206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01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122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899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291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855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957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9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1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6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7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7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00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1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6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3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801EB-3C6D-4AC6-BB7A-8851BF86A962}" type="datetimeFigureOut">
              <a:rPr lang="en-US" smtClean="0"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0693D-57CB-4BC7-ADCF-D5E7F915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784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2155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CC29A-CA95-4BCC-95D0-74EF49187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It is a Sin Against Our Body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EDE6F-68E7-44EC-B984-1B14B1312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 Corinthians 6:13-20 </a:t>
            </a:r>
          </a:p>
          <a:p>
            <a:r>
              <a:rPr lang="en-US" b="1" dirty="0"/>
              <a:t>Fornication is a unique sin in that it violates and perverts God’s plan and purpose for our own bodies. </a:t>
            </a:r>
          </a:p>
        </p:txBody>
      </p:sp>
    </p:spTree>
    <p:extLst>
      <p:ext uri="{BB962C8B-B14F-4D97-AF65-F5344CB8AC3E}">
        <p14:creationId xmlns:p14="http://schemas.microsoft.com/office/powerpoint/2010/main" val="389860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CC29A-CA95-4BCC-95D0-74EF49187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It is a Sin Against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EDE6F-68E7-44EC-B984-1B14B1312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912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Adultery</a:t>
            </a:r>
            <a:endParaRPr lang="en-US" b="1" dirty="0"/>
          </a:p>
          <a:p>
            <a:r>
              <a:rPr lang="en-US" b="1" dirty="0"/>
              <a:t>“iniquity to be punished by the judges” (Job 31:11). </a:t>
            </a:r>
          </a:p>
          <a:p>
            <a:r>
              <a:rPr lang="en-US" b="1" dirty="0"/>
              <a:t>Solomon warned his sons of the consequences (Prov. 6:30-35). </a:t>
            </a:r>
          </a:p>
          <a:p>
            <a:r>
              <a:rPr lang="en-US" b="1" dirty="0"/>
              <a:t>Adultery destroys marriages and homes, further decaying the foundation of our society. </a:t>
            </a:r>
          </a:p>
          <a:p>
            <a:r>
              <a:rPr lang="en-US" b="1" dirty="0"/>
              <a:t>We all pay a price for adultery. </a:t>
            </a:r>
          </a:p>
        </p:txBody>
      </p:sp>
    </p:spTree>
    <p:extLst>
      <p:ext uri="{BB962C8B-B14F-4D97-AF65-F5344CB8AC3E}">
        <p14:creationId xmlns:p14="http://schemas.microsoft.com/office/powerpoint/2010/main" val="242548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CC29A-CA95-4BCC-95D0-74EF49187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It is a Sin Against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EDE6F-68E7-44EC-B984-1B14B1312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912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Pre-Marital Sex</a:t>
            </a:r>
            <a:endParaRPr lang="en-US" b="1" dirty="0"/>
          </a:p>
          <a:p>
            <a:r>
              <a:rPr lang="en-US" b="1" dirty="0"/>
              <a:t>Is theft (1 Cor. 7:2-4). </a:t>
            </a:r>
          </a:p>
          <a:p>
            <a:r>
              <a:rPr lang="en-US" b="1" dirty="0"/>
              <a:t>It is taking that which belongs to your future spouse and giving it to another person who has no lawful right to it.</a:t>
            </a:r>
          </a:p>
        </p:txBody>
      </p:sp>
    </p:spTree>
    <p:extLst>
      <p:ext uri="{BB962C8B-B14F-4D97-AF65-F5344CB8AC3E}">
        <p14:creationId xmlns:p14="http://schemas.microsoft.com/office/powerpoint/2010/main" val="244919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533B3-5FBA-4A5A-9B13-159021910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To Avoid Fornication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8CC73-E23A-45FA-AD4F-5CD53C6A5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Resolve not to sin against God </a:t>
            </a:r>
            <a:r>
              <a:rPr lang="en-US" b="1" dirty="0"/>
              <a:t>(Gen. 39:7-9).</a:t>
            </a:r>
          </a:p>
          <a:p>
            <a:r>
              <a:rPr lang="en-US" sz="3200" b="1" dirty="0"/>
              <a:t>Control your heart </a:t>
            </a:r>
            <a:r>
              <a:rPr lang="en-US" b="1" dirty="0"/>
              <a:t>(Matt. 15:18-19; </a:t>
            </a:r>
            <a:br>
              <a:rPr lang="en-US" b="1" dirty="0"/>
            </a:br>
            <a:r>
              <a:rPr lang="en-US" b="1" dirty="0"/>
              <a:t>Prov. 4:23-27; 6:25; 2 Sam. 11:2-4; Matt. 5:28).</a:t>
            </a:r>
          </a:p>
          <a:p>
            <a:r>
              <a:rPr lang="en-US" sz="3200" b="1" dirty="0"/>
              <a:t>Control your body </a:t>
            </a:r>
            <a:r>
              <a:rPr lang="en-US" b="1" dirty="0"/>
              <a:t>(1 Thess. 4:3-5; Titus 2:12).</a:t>
            </a:r>
          </a:p>
          <a:p>
            <a:r>
              <a:rPr lang="en-US" sz="3200" b="1" dirty="0"/>
              <a:t>Don’t put yourself in a position to be tempted </a:t>
            </a:r>
            <a:r>
              <a:rPr lang="en-US" b="1" dirty="0"/>
              <a:t>(Rom. 13:14; 1 Cor. 15:33). </a:t>
            </a:r>
          </a:p>
          <a:p>
            <a:r>
              <a:rPr lang="en-US" sz="3200" b="1" dirty="0"/>
              <a:t>Flee fornication </a:t>
            </a:r>
            <a:r>
              <a:rPr lang="en-US" b="1" dirty="0"/>
              <a:t>(1 Cor. 6:18; Gen. 39:12). </a:t>
            </a:r>
          </a:p>
        </p:txBody>
      </p:sp>
    </p:spTree>
    <p:extLst>
      <p:ext uri="{BB962C8B-B14F-4D97-AF65-F5344CB8AC3E}">
        <p14:creationId xmlns:p14="http://schemas.microsoft.com/office/powerpoint/2010/main" val="73554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D0285-7EFC-4CB9-A262-80FAE6268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8870"/>
            <a:ext cx="7886700" cy="544809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  For this is the will of God, your sanctification: that you abstain from sexual immorality; </a:t>
            </a:r>
          </a:p>
          <a:p>
            <a:pPr marL="0" indent="0">
              <a:buNone/>
            </a:pPr>
            <a:r>
              <a:rPr lang="en-US" b="1" dirty="0"/>
              <a:t>  that each one of you know how to control his own body in holiness and honor, </a:t>
            </a:r>
          </a:p>
          <a:p>
            <a:pPr marL="0" indent="0">
              <a:buNone/>
            </a:pPr>
            <a:r>
              <a:rPr lang="en-US" b="1" dirty="0"/>
              <a:t>  not in the passion of lust like the Gentiles who do not </a:t>
            </a:r>
            <a:r>
              <a:rPr lang="en-US" b="1"/>
              <a:t>know God.</a:t>
            </a:r>
            <a:endParaRPr lang="en-US" b="1" dirty="0"/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1 Thessalonians 4:3-5, ESV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1026" name="Picture 2" descr="Image result for open bible">
            <a:extLst>
              <a:ext uri="{FF2B5EF4-FFF2-40B4-BE49-F238E27FC236}">
                <a16:creationId xmlns:a16="http://schemas.microsoft.com/office/drawing/2014/main" id="{5C97E387-497C-4271-B37D-8957366DB8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252" y="4400828"/>
            <a:ext cx="4130950" cy="2193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126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818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078A3-D5BF-4F6A-AF7C-5E7C0A04E3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The Sin of Fornication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C43AD9-1F83-4B0A-A1E6-6C13856799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1 Thessalonians 4:3-8</a:t>
            </a:r>
          </a:p>
        </p:txBody>
      </p:sp>
    </p:spTree>
    <p:extLst>
      <p:ext uri="{BB962C8B-B14F-4D97-AF65-F5344CB8AC3E}">
        <p14:creationId xmlns:p14="http://schemas.microsoft.com/office/powerpoint/2010/main" val="361149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4A907-3F02-467C-AE09-3A0D5604F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First Century Roman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59F00-EB0C-4178-8A77-5F9D5C87C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60705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“A feature of life in a Greek city of the first century was its laxity in matters of sexual morality.” </a:t>
            </a:r>
          </a:p>
          <a:p>
            <a:pPr lvl="0"/>
            <a:r>
              <a:rPr lang="en-US" b="1" dirty="0"/>
              <a:t>Abstinence and the practice of self-restraint from fulfilling sexual desires was regarded as an unreasonable demand to place upon men. </a:t>
            </a:r>
          </a:p>
          <a:p>
            <a:pPr lvl="0"/>
            <a:r>
              <a:rPr lang="en-US" b="1" dirty="0"/>
              <a:t>Prostitutes abounded in all cities. Their trade was often connected with the worship at the various idol temples. The temple of Aphrodite in Corinth was served by 1,000 priestesses (prostitutes). </a:t>
            </a:r>
          </a:p>
        </p:txBody>
      </p:sp>
    </p:spTree>
    <p:extLst>
      <p:ext uri="{BB962C8B-B14F-4D97-AF65-F5344CB8AC3E}">
        <p14:creationId xmlns:p14="http://schemas.microsoft.com/office/powerpoint/2010/main" val="63023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4A907-3F02-467C-AE09-3A0D5604F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First Century Roman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59F00-EB0C-4178-8A77-5F9D5C87C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60705"/>
          </a:xfrm>
        </p:spPr>
        <p:txBody>
          <a:bodyPr>
            <a:normAutofit/>
          </a:bodyPr>
          <a:lstStyle/>
          <a:p>
            <a:r>
              <a:rPr lang="en-US" b="1" dirty="0"/>
              <a:t>The epistles sent to the churches of the Gentiles contain many admonitions against the sin of fornication. </a:t>
            </a:r>
          </a:p>
          <a:p>
            <a:pPr lvl="0"/>
            <a:r>
              <a:rPr lang="en-US" b="1" dirty="0"/>
              <a:t>When sins are listed, fornication is often mentioned first. </a:t>
            </a:r>
          </a:p>
          <a:p>
            <a:pPr lvl="1"/>
            <a:r>
              <a:rPr lang="en-US" sz="2800" b="1" dirty="0"/>
              <a:t>1 Corinthians 6:9-10</a:t>
            </a:r>
          </a:p>
          <a:p>
            <a:pPr lvl="1"/>
            <a:r>
              <a:rPr lang="en-US" sz="2800" b="1" dirty="0"/>
              <a:t>Galatians 5:19-21</a:t>
            </a:r>
          </a:p>
          <a:p>
            <a:pPr lvl="1"/>
            <a:r>
              <a:rPr lang="en-US" sz="2800" b="1" dirty="0"/>
              <a:t>Ephesians 5:3-5</a:t>
            </a:r>
          </a:p>
          <a:p>
            <a:pPr lvl="1"/>
            <a:r>
              <a:rPr lang="en-US" sz="2800" b="1" dirty="0"/>
              <a:t>Colossians 3:5-7</a:t>
            </a:r>
          </a:p>
        </p:txBody>
      </p:sp>
    </p:spTree>
    <p:extLst>
      <p:ext uri="{BB962C8B-B14F-4D97-AF65-F5344CB8AC3E}">
        <p14:creationId xmlns:p14="http://schemas.microsoft.com/office/powerpoint/2010/main" val="303751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4A907-3F02-467C-AE09-3A0D5604F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21st Century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59F00-EB0C-4178-8A77-5F9D5C87C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60705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Our young people are bombarded with strong and false messages regarding sex while facing peer pressure to engage in this activity. </a:t>
            </a:r>
          </a:p>
          <a:p>
            <a:pPr lvl="0"/>
            <a:r>
              <a:rPr lang="en-US" b="1" dirty="0"/>
              <a:t>Single Christian adults must struggle against this sin. </a:t>
            </a:r>
          </a:p>
          <a:p>
            <a:pPr lvl="0"/>
            <a:r>
              <a:rPr lang="en-US" b="1" dirty="0"/>
              <a:t>Married Christians must struggle to maintain the purity of their marriage.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The Bible’s message regarding fornication is just as relevant today as it was 2,000 years ago! </a:t>
            </a:r>
          </a:p>
        </p:txBody>
      </p:sp>
    </p:spTree>
    <p:extLst>
      <p:ext uri="{BB962C8B-B14F-4D97-AF65-F5344CB8AC3E}">
        <p14:creationId xmlns:p14="http://schemas.microsoft.com/office/powerpoint/2010/main" val="384541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23A7A-85AC-417E-A0DA-52392B01A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Fornication?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CE422-F99A-4180-8CE1-231892DE7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Translated from the Greek word </a:t>
            </a:r>
            <a:r>
              <a:rPr lang="en-US" b="1" i="1" dirty="0" err="1"/>
              <a:t>porneia</a:t>
            </a:r>
            <a:r>
              <a:rPr lang="en-US" b="1" dirty="0"/>
              <a:t>. </a:t>
            </a:r>
          </a:p>
          <a:p>
            <a:pPr lvl="0"/>
            <a:r>
              <a:rPr lang="en-US" b="1" dirty="0"/>
              <a:t>Our English word “porn” comes from this Greek word. </a:t>
            </a:r>
          </a:p>
          <a:p>
            <a:pPr lvl="0"/>
            <a:r>
              <a:rPr lang="en-US" b="1" dirty="0"/>
              <a:t>“used properly of illicit sexual intercourse” (Thayer). </a:t>
            </a:r>
          </a:p>
        </p:txBody>
      </p:sp>
    </p:spTree>
    <p:extLst>
      <p:ext uri="{BB962C8B-B14F-4D97-AF65-F5344CB8AC3E}">
        <p14:creationId xmlns:p14="http://schemas.microsoft.com/office/powerpoint/2010/main" val="276872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23A7A-85AC-417E-A0DA-52392B01A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Fornication?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CE422-F99A-4180-8CE1-231892DE7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Translated from the Greek word </a:t>
            </a:r>
            <a:r>
              <a:rPr lang="en-US" b="1" i="1" dirty="0" err="1"/>
              <a:t>porneia</a:t>
            </a:r>
            <a:r>
              <a:rPr lang="en-US" b="1" dirty="0"/>
              <a:t>. </a:t>
            </a:r>
          </a:p>
          <a:p>
            <a:pPr lvl="0"/>
            <a:r>
              <a:rPr lang="en-US" b="1" dirty="0"/>
              <a:t>Our English word “porn” comes from this Greek word. </a:t>
            </a:r>
          </a:p>
          <a:p>
            <a:pPr lvl="0"/>
            <a:r>
              <a:rPr lang="en-US" b="1" dirty="0"/>
              <a:t>“used properly of illicit sexual intercourse” (Thayer).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Fornication is an umbrella term, which includes every kind of sexual activity prior to or outside of wedlock.</a:t>
            </a:r>
          </a:p>
        </p:txBody>
      </p:sp>
    </p:spTree>
    <p:extLst>
      <p:ext uri="{BB962C8B-B14F-4D97-AF65-F5344CB8AC3E}">
        <p14:creationId xmlns:p14="http://schemas.microsoft.com/office/powerpoint/2010/main" val="181794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23A7A-85AC-417E-A0DA-52392B01A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Fornication?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CE422-F99A-4180-8CE1-231892DE7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Lewdness (lasciviousness) is from the Greek word </a:t>
            </a:r>
            <a:r>
              <a:rPr lang="en-US" b="1" i="1" dirty="0" err="1"/>
              <a:t>aselgia</a:t>
            </a:r>
            <a:r>
              <a:rPr lang="en-US" b="1" dirty="0"/>
              <a:t>. </a:t>
            </a:r>
          </a:p>
          <a:p>
            <a:pPr lvl="0"/>
            <a:r>
              <a:rPr lang="en-US" b="1" dirty="0"/>
              <a:t>“excess, licentiousness, absence of restraint, indecency, wantonness” (Vine’s). </a:t>
            </a:r>
          </a:p>
          <a:p>
            <a:pPr lvl="0"/>
            <a:r>
              <a:rPr lang="en-US" b="1" dirty="0"/>
              <a:t>“unbridled lust, excess, licentiousness, lasciviousness, wantonness, outrageousness, shamelessness, insolence… wanton acts or manners, as filthy words, indecent bodily movements, unchaste handling of males and females” (Thayer). </a:t>
            </a:r>
          </a:p>
        </p:txBody>
      </p:sp>
    </p:spTree>
    <p:extLst>
      <p:ext uri="{BB962C8B-B14F-4D97-AF65-F5344CB8AC3E}">
        <p14:creationId xmlns:p14="http://schemas.microsoft.com/office/powerpoint/2010/main" val="99190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CC29A-CA95-4BCC-95D0-74EF49187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It is a Sin Against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EDE6F-68E7-44EC-B984-1B14B1312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This was Joseph’s response (Gen. 39:9). </a:t>
            </a:r>
          </a:p>
          <a:p>
            <a:r>
              <a:rPr lang="en-US" b="1" dirty="0"/>
              <a:t>Sin is lawlessness or transgression against God’s law (1 John 3:4). </a:t>
            </a:r>
          </a:p>
          <a:p>
            <a:r>
              <a:rPr lang="en-US" b="1" dirty="0"/>
              <a:t>God has a law regarding the fulfilling of natural sexual desires – marriage (1 Cor. 7:1-5). </a:t>
            </a:r>
          </a:p>
          <a:p>
            <a:r>
              <a:rPr lang="en-US" b="1" dirty="0"/>
              <a:t>Fornication brings God’s wrath (Heb. 13:4; Col. 3:5-6). </a:t>
            </a:r>
          </a:p>
          <a:p>
            <a:r>
              <a:rPr lang="en-US" b="1" dirty="0"/>
              <a:t>Will exclude one from Heaven (1 Cor. 6:9-10; Gal. 5:19-21; Eph. 5:3-5). </a:t>
            </a:r>
          </a:p>
        </p:txBody>
      </p:sp>
    </p:spTree>
    <p:extLst>
      <p:ext uri="{BB962C8B-B14F-4D97-AF65-F5344CB8AC3E}">
        <p14:creationId xmlns:p14="http://schemas.microsoft.com/office/powerpoint/2010/main" val="167067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648</Words>
  <Application>Microsoft Office PowerPoint</Application>
  <PresentationFormat>On-screen Show (4:3)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The Sin of Fornication</vt:lpstr>
      <vt:lpstr>The First Century Roman World</vt:lpstr>
      <vt:lpstr>The First Century Roman World</vt:lpstr>
      <vt:lpstr>The 21st Century World</vt:lpstr>
      <vt:lpstr>What is Fornication?</vt:lpstr>
      <vt:lpstr>What is Fornication?</vt:lpstr>
      <vt:lpstr>What is Fornication?</vt:lpstr>
      <vt:lpstr>1. It is a Sin Against God</vt:lpstr>
      <vt:lpstr>2. It is a Sin Against Our Body</vt:lpstr>
      <vt:lpstr>3. It is a Sin Against Others</vt:lpstr>
      <vt:lpstr>3. It is a Sin Against Others</vt:lpstr>
      <vt:lpstr>How To Avoid Fornication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Sin of Fornication</dc:title>
  <dc:creator>Heath Rogers</dc:creator>
  <cp:lastModifiedBy>Michael Hepner</cp:lastModifiedBy>
  <cp:revision>12</cp:revision>
  <dcterms:created xsi:type="dcterms:W3CDTF">2018-12-29T20:08:51Z</dcterms:created>
  <dcterms:modified xsi:type="dcterms:W3CDTF">2018-12-30T20:35:09Z</dcterms:modified>
</cp:coreProperties>
</file>