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5"/>
  </p:notesMasterIdLst>
  <p:sldIdLst>
    <p:sldId id="258" r:id="rId3"/>
    <p:sldId id="256"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6" r:id="rId20"/>
    <p:sldId id="278" r:id="rId21"/>
    <p:sldId id="279" r:id="rId22"/>
    <p:sldId id="257" r:id="rId23"/>
    <p:sldId id="259"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891" autoAdjust="0"/>
    <p:restoredTop sz="94660"/>
  </p:normalViewPr>
  <p:slideViewPr>
    <p:cSldViewPr snapToGrid="0">
      <p:cViewPr varScale="1">
        <p:scale>
          <a:sx n="83" d="100"/>
          <a:sy n="83" d="100"/>
        </p:scale>
        <p:origin x="792" y="77"/>
      </p:cViewPr>
      <p:guideLst/>
    </p:cSldViewPr>
  </p:slideViewPr>
  <p:notesTextViewPr>
    <p:cViewPr>
      <p:scale>
        <a:sx n="1" d="1"/>
        <a:sy n="1" d="1"/>
      </p:scale>
      <p:origin x="0" y="0"/>
    </p:cViewPr>
  </p:notesTextViewPr>
  <p:sorterViewPr>
    <p:cViewPr>
      <p:scale>
        <a:sx n="100" d="100"/>
        <a:sy n="100" d="100"/>
      </p:scale>
      <p:origin x="0" y="-473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01285A-0E19-4ED6-905B-49072C2478C0}" type="datetimeFigureOut">
              <a:rPr lang="en-US" smtClean="0"/>
              <a:t>12/16/2018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C14F87-61DD-47FE-A7DD-ADF8CA2C1477}" type="slidenum">
              <a:rPr lang="en-US" smtClean="0"/>
              <a:t>‹#›</a:t>
            </a:fld>
            <a:endParaRPr lang="en-US"/>
          </a:p>
        </p:txBody>
      </p:sp>
    </p:spTree>
    <p:extLst>
      <p:ext uri="{BB962C8B-B14F-4D97-AF65-F5344CB8AC3E}">
        <p14:creationId xmlns:p14="http://schemas.microsoft.com/office/powerpoint/2010/main" val="1454892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9BCF49-EDDD-4426-96B1-DE9D3496DC63}" type="datetimeFigureOut">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112524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9BCF49-EDDD-4426-96B1-DE9D3496DC63}" type="datetimeFigureOut">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3480791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9BCF49-EDDD-4426-96B1-DE9D3496DC63}" type="datetimeFigureOut">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3663326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9BCF49-EDDD-4426-96B1-DE9D3496DC63}" type="datetimeFigureOut">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25745923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9BCF49-EDDD-4426-96B1-DE9D3496DC63}" type="datetimeFigureOut">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1711977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9BCF49-EDDD-4426-96B1-DE9D3496DC63}" type="datetimeFigureOut">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17787429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9BCF49-EDDD-4426-96B1-DE9D3496DC63}" type="datetimeFigureOut">
              <a:rPr lang="en-US" smtClean="0"/>
              <a:t>12/16/2018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2762959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9BCF49-EDDD-4426-96B1-DE9D3496DC63}" type="datetimeFigureOut">
              <a:rPr lang="en-US" smtClean="0"/>
              <a:t>12/16/2018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323465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9BCF49-EDDD-4426-96B1-DE9D3496DC63}" type="datetimeFigureOut">
              <a:rPr lang="en-US" smtClean="0"/>
              <a:t>12/16/2018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1806217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9BCF49-EDDD-4426-96B1-DE9D3496DC63}" type="datetimeFigureOut">
              <a:rPr lang="en-US" smtClean="0"/>
              <a:t>12/16/2018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12024478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C9BCF49-EDDD-4426-96B1-DE9D3496DC63}" type="datetimeFigureOut">
              <a:rPr lang="en-US" smtClean="0"/>
              <a:t>12/16/2018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3493354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9BCF49-EDDD-4426-96B1-DE9D3496DC63}" type="datetimeFigureOut">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4996112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C9BCF49-EDDD-4426-96B1-DE9D3496DC63}" type="datetimeFigureOut">
              <a:rPr lang="en-US" smtClean="0"/>
              <a:t>12/16/2018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13107166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9BCF49-EDDD-4426-96B1-DE9D3496DC63}" type="datetimeFigureOut">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22274891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9BCF49-EDDD-4426-96B1-DE9D3496DC63}" type="datetimeFigureOut">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2672420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9BCF49-EDDD-4426-96B1-DE9D3496DC63}" type="datetimeFigureOut">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1405396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9BCF49-EDDD-4426-96B1-DE9D3496DC63}" type="datetimeFigureOut">
              <a:rPr lang="en-US" smtClean="0"/>
              <a:t>12/16/2018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3106428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9BCF49-EDDD-4426-96B1-DE9D3496DC63}" type="datetimeFigureOut">
              <a:rPr lang="en-US" smtClean="0"/>
              <a:t>12/16/2018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1516124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9BCF49-EDDD-4426-96B1-DE9D3496DC63}" type="datetimeFigureOut">
              <a:rPr lang="en-US" smtClean="0"/>
              <a:t>12/16/2018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3736464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9BCF49-EDDD-4426-96B1-DE9D3496DC63}" type="datetimeFigureOut">
              <a:rPr lang="en-US" smtClean="0"/>
              <a:t>12/16/2018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2220911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C9BCF49-EDDD-4426-96B1-DE9D3496DC63}" type="datetimeFigureOut">
              <a:rPr lang="en-US" smtClean="0"/>
              <a:t>12/16/2018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561254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C9BCF49-EDDD-4426-96B1-DE9D3496DC63}" type="datetimeFigureOut">
              <a:rPr lang="en-US" smtClean="0"/>
              <a:t>12/16/2018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96A130-2B44-4014-BBEA-027BEF220E86}" type="slidenum">
              <a:rPr lang="en-US" smtClean="0"/>
              <a:t>‹#›</a:t>
            </a:fld>
            <a:endParaRPr lang="en-US"/>
          </a:p>
        </p:txBody>
      </p:sp>
    </p:spTree>
    <p:extLst>
      <p:ext uri="{BB962C8B-B14F-4D97-AF65-F5344CB8AC3E}">
        <p14:creationId xmlns:p14="http://schemas.microsoft.com/office/powerpoint/2010/main" val="325479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9BCF49-EDDD-4426-96B1-DE9D3496DC63}" type="datetimeFigureOut">
              <a:rPr lang="en-US" smtClean="0"/>
              <a:t>12/16/2018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96A130-2B44-4014-BBEA-027BEF220E86}" type="slidenum">
              <a:rPr lang="en-US" smtClean="0"/>
              <a:t>‹#›</a:t>
            </a:fld>
            <a:endParaRPr lang="en-US"/>
          </a:p>
        </p:txBody>
      </p:sp>
    </p:spTree>
    <p:extLst>
      <p:ext uri="{BB962C8B-B14F-4D97-AF65-F5344CB8AC3E}">
        <p14:creationId xmlns:p14="http://schemas.microsoft.com/office/powerpoint/2010/main" val="10025415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9BCF49-EDDD-4426-96B1-DE9D3496DC63}" type="datetimeFigureOut">
              <a:rPr lang="en-US" smtClean="0"/>
              <a:t>12/16/2018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96A130-2B44-4014-BBEA-027BEF220E86}" type="slidenum">
              <a:rPr lang="en-US" smtClean="0"/>
              <a:t>‹#›</a:t>
            </a:fld>
            <a:endParaRPr lang="en-US"/>
          </a:p>
        </p:txBody>
      </p:sp>
    </p:spTree>
    <p:extLst>
      <p:ext uri="{BB962C8B-B14F-4D97-AF65-F5344CB8AC3E}">
        <p14:creationId xmlns:p14="http://schemas.microsoft.com/office/powerpoint/2010/main" val="146509014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healthchecksystems.com/alcohol.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6267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8236-59D7-4DE8-8121-40AD898C4BB9}"/>
              </a:ext>
            </a:extLst>
          </p:cNvPr>
          <p:cNvSpPr>
            <a:spLocks noGrp="1"/>
          </p:cNvSpPr>
          <p:nvPr>
            <p:ph type="title"/>
          </p:nvPr>
        </p:nvSpPr>
        <p:spPr/>
        <p:txBody>
          <a:bodyPr>
            <a:normAutofit/>
          </a:bodyPr>
          <a:lstStyle/>
          <a:p>
            <a:pPr algn="ctr"/>
            <a:r>
              <a:rPr lang="en-US" sz="4000" b="1" dirty="0">
                <a:latin typeface="+mn-lt"/>
              </a:rPr>
              <a:t>Condemned As Works of the Flesh</a:t>
            </a:r>
          </a:p>
        </p:txBody>
      </p:sp>
      <p:sp>
        <p:nvSpPr>
          <p:cNvPr id="3" name="Content Placeholder 2">
            <a:extLst>
              <a:ext uri="{FF2B5EF4-FFF2-40B4-BE49-F238E27FC236}">
                <a16:creationId xmlns:a16="http://schemas.microsoft.com/office/drawing/2014/main" id="{F2D3A935-F33F-4F14-9064-EEF624E2CC36}"/>
              </a:ext>
            </a:extLst>
          </p:cNvPr>
          <p:cNvSpPr>
            <a:spLocks noGrp="1"/>
          </p:cNvSpPr>
          <p:nvPr>
            <p:ph idx="1"/>
          </p:nvPr>
        </p:nvSpPr>
        <p:spPr>
          <a:xfrm>
            <a:off x="628650" y="1825624"/>
            <a:ext cx="7886700" cy="4667249"/>
          </a:xfrm>
        </p:spPr>
        <p:txBody>
          <a:bodyPr>
            <a:normAutofit/>
          </a:bodyPr>
          <a:lstStyle/>
          <a:p>
            <a:r>
              <a:rPr lang="en-US" dirty="0"/>
              <a:t>Translated from the Greek word </a:t>
            </a:r>
            <a:r>
              <a:rPr lang="en-US" b="1" i="1" dirty="0" err="1"/>
              <a:t>pharmakeia</a:t>
            </a:r>
            <a:r>
              <a:rPr lang="en-US" dirty="0"/>
              <a:t> from which we get our English word “pharmacy.” </a:t>
            </a:r>
          </a:p>
          <a:p>
            <a:pPr lvl="0"/>
            <a:endParaRPr lang="en-US" sz="800" dirty="0"/>
          </a:p>
          <a:p>
            <a:pPr lvl="0"/>
            <a:r>
              <a:rPr lang="en-US" dirty="0"/>
              <a:t>In ‘sorcery,’ the use of drugs, whether simple or potent, was generally accompanied by incantations and appeals to occult powers, with the provision of various charms, amulets, etc., professedly designed to keep the applicant or patient from the attention and power of demons, but actually to impress the applicant with the mysterious resources and powers of the sorcerer’” (Vine’s 587). </a:t>
            </a:r>
          </a:p>
        </p:txBody>
      </p:sp>
    </p:spTree>
    <p:extLst>
      <p:ext uri="{BB962C8B-B14F-4D97-AF65-F5344CB8AC3E}">
        <p14:creationId xmlns:p14="http://schemas.microsoft.com/office/powerpoint/2010/main" val="4280468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4D8BC-8505-4A08-8564-550B5243CA7F}"/>
              </a:ext>
            </a:extLst>
          </p:cNvPr>
          <p:cNvSpPr>
            <a:spLocks noGrp="1"/>
          </p:cNvSpPr>
          <p:nvPr>
            <p:ph type="title"/>
          </p:nvPr>
        </p:nvSpPr>
        <p:spPr/>
        <p:txBody>
          <a:bodyPr/>
          <a:lstStyle/>
          <a:p>
            <a:pPr algn="ctr"/>
            <a:r>
              <a:rPr lang="en-US" b="1" dirty="0">
                <a:latin typeface="+mn-lt"/>
              </a:rPr>
              <a:t>Impair Sobriety and Self-Control</a:t>
            </a:r>
          </a:p>
        </p:txBody>
      </p:sp>
      <p:sp>
        <p:nvSpPr>
          <p:cNvPr id="3" name="Content Placeholder 2">
            <a:extLst>
              <a:ext uri="{FF2B5EF4-FFF2-40B4-BE49-F238E27FC236}">
                <a16:creationId xmlns:a16="http://schemas.microsoft.com/office/drawing/2014/main" id="{EA0E15CB-7D22-4F7B-8E91-0BE59F0025BB}"/>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174236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4D8BC-8505-4A08-8564-550B5243CA7F}"/>
              </a:ext>
            </a:extLst>
          </p:cNvPr>
          <p:cNvSpPr>
            <a:spLocks noGrp="1"/>
          </p:cNvSpPr>
          <p:nvPr>
            <p:ph type="title"/>
          </p:nvPr>
        </p:nvSpPr>
        <p:spPr/>
        <p:txBody>
          <a:bodyPr/>
          <a:lstStyle/>
          <a:p>
            <a:pPr algn="ctr"/>
            <a:r>
              <a:rPr lang="en-US" b="1" dirty="0">
                <a:latin typeface="+mn-lt"/>
              </a:rPr>
              <a:t>Impair Sobriety and Self-Control</a:t>
            </a:r>
          </a:p>
        </p:txBody>
      </p:sp>
      <p:sp>
        <p:nvSpPr>
          <p:cNvPr id="3" name="Content Placeholder 2">
            <a:extLst>
              <a:ext uri="{FF2B5EF4-FFF2-40B4-BE49-F238E27FC236}">
                <a16:creationId xmlns:a16="http://schemas.microsoft.com/office/drawing/2014/main" id="{EA0E15CB-7D22-4F7B-8E91-0BE59F0025BB}"/>
              </a:ext>
            </a:extLst>
          </p:cNvPr>
          <p:cNvSpPr>
            <a:spLocks noGrp="1"/>
          </p:cNvSpPr>
          <p:nvPr>
            <p:ph idx="1"/>
          </p:nvPr>
        </p:nvSpPr>
        <p:spPr>
          <a:xfrm>
            <a:off x="535885" y="1825624"/>
            <a:ext cx="8117785" cy="4667249"/>
          </a:xfrm>
        </p:spPr>
        <p:txBody>
          <a:bodyPr>
            <a:normAutofit/>
          </a:bodyPr>
          <a:lstStyle/>
          <a:p>
            <a:r>
              <a:rPr lang="en-US" dirty="0"/>
              <a:t>“It is not for kings, O Lemuel, it is not for kings to drink wine, nor for princes intoxicating drink; lest they drink and forget the law, and pervert the justice of all the afflicted” (Prov. 31:4-5).</a:t>
            </a:r>
          </a:p>
          <a:p>
            <a:endParaRPr lang="en-US" sz="900" dirty="0"/>
          </a:p>
          <a:p>
            <a:r>
              <a:rPr lang="en-US" dirty="0"/>
              <a:t>“But they also have erred through wine, and through intoxicating drink are out of the way; the priest and the prophet have erred through intoxicating drink, they are swallowed up by wine, they are out of the way through intoxicating drink; they err in vision, they stumble in judgment” (Is. 28:7). </a:t>
            </a:r>
          </a:p>
        </p:txBody>
      </p:sp>
    </p:spTree>
    <p:extLst>
      <p:ext uri="{BB962C8B-B14F-4D97-AF65-F5344CB8AC3E}">
        <p14:creationId xmlns:p14="http://schemas.microsoft.com/office/powerpoint/2010/main" val="945365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4D8BC-8505-4A08-8564-550B5243CA7F}"/>
              </a:ext>
            </a:extLst>
          </p:cNvPr>
          <p:cNvSpPr>
            <a:spLocks noGrp="1"/>
          </p:cNvSpPr>
          <p:nvPr>
            <p:ph type="title"/>
          </p:nvPr>
        </p:nvSpPr>
        <p:spPr/>
        <p:txBody>
          <a:bodyPr/>
          <a:lstStyle/>
          <a:p>
            <a:pPr algn="ctr"/>
            <a:r>
              <a:rPr lang="en-US" b="1" dirty="0">
                <a:latin typeface="+mn-lt"/>
              </a:rPr>
              <a:t>Impair Sobriety and Self-Control</a:t>
            </a:r>
          </a:p>
        </p:txBody>
      </p:sp>
      <p:sp>
        <p:nvSpPr>
          <p:cNvPr id="3" name="Content Placeholder 2">
            <a:extLst>
              <a:ext uri="{FF2B5EF4-FFF2-40B4-BE49-F238E27FC236}">
                <a16:creationId xmlns:a16="http://schemas.microsoft.com/office/drawing/2014/main" id="{EA0E15CB-7D22-4F7B-8E91-0BE59F0025BB}"/>
              </a:ext>
            </a:extLst>
          </p:cNvPr>
          <p:cNvSpPr>
            <a:spLocks noGrp="1"/>
          </p:cNvSpPr>
          <p:nvPr>
            <p:ph idx="1"/>
          </p:nvPr>
        </p:nvSpPr>
        <p:spPr/>
        <p:txBody>
          <a:bodyPr/>
          <a:lstStyle/>
          <a:p>
            <a:r>
              <a:rPr lang="en-US" b="1" dirty="0"/>
              <a:t>We are commanded to be sober; to be in control of our mind.</a:t>
            </a:r>
          </a:p>
          <a:p>
            <a:r>
              <a:rPr lang="en-US" b="1" dirty="0"/>
              <a:t>Ephesians 5:15-18</a:t>
            </a:r>
          </a:p>
          <a:p>
            <a:r>
              <a:rPr lang="en-US" b="1" dirty="0"/>
              <a:t>1 Peter 1:13</a:t>
            </a:r>
          </a:p>
        </p:txBody>
      </p:sp>
    </p:spTree>
    <p:extLst>
      <p:ext uri="{BB962C8B-B14F-4D97-AF65-F5344CB8AC3E}">
        <p14:creationId xmlns:p14="http://schemas.microsoft.com/office/powerpoint/2010/main" val="2812062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4D8BC-8505-4A08-8564-550B5243CA7F}"/>
              </a:ext>
            </a:extLst>
          </p:cNvPr>
          <p:cNvSpPr>
            <a:spLocks noGrp="1"/>
          </p:cNvSpPr>
          <p:nvPr>
            <p:ph type="title"/>
          </p:nvPr>
        </p:nvSpPr>
        <p:spPr/>
        <p:txBody>
          <a:bodyPr/>
          <a:lstStyle/>
          <a:p>
            <a:pPr algn="ctr"/>
            <a:r>
              <a:rPr lang="en-US" b="1" dirty="0">
                <a:latin typeface="+mn-lt"/>
              </a:rPr>
              <a:t>Impair Sobriety and Self-Control</a:t>
            </a:r>
          </a:p>
        </p:txBody>
      </p:sp>
      <p:sp>
        <p:nvSpPr>
          <p:cNvPr id="3" name="Content Placeholder 2">
            <a:extLst>
              <a:ext uri="{FF2B5EF4-FFF2-40B4-BE49-F238E27FC236}">
                <a16:creationId xmlns:a16="http://schemas.microsoft.com/office/drawing/2014/main" id="{EA0E15CB-7D22-4F7B-8E91-0BE59F0025BB}"/>
              </a:ext>
            </a:extLst>
          </p:cNvPr>
          <p:cNvSpPr>
            <a:spLocks noGrp="1"/>
          </p:cNvSpPr>
          <p:nvPr>
            <p:ph idx="1"/>
          </p:nvPr>
        </p:nvSpPr>
        <p:spPr>
          <a:xfrm>
            <a:off x="397565" y="1825625"/>
            <a:ext cx="8415131" cy="4351338"/>
          </a:xfrm>
        </p:spPr>
        <p:txBody>
          <a:bodyPr>
            <a:normAutofit/>
          </a:bodyPr>
          <a:lstStyle/>
          <a:p>
            <a:r>
              <a:rPr lang="en-US" dirty="0"/>
              <a:t>When does one come under the influence of intoxicants? The first drink! </a:t>
            </a:r>
          </a:p>
          <a:p>
            <a:r>
              <a:rPr lang="en-US" dirty="0"/>
              <a:t>“Alcohol is metabolized extremely quickly by the body. Unlike foods, which require time for digestion, alcohol needs no digestion and is quickly absorbed. Alcohol gets ‘VIP’ treatment in the body – absorbing and metabolizing before most other nutrients. About 20 percent is absorbed directly across the walls of an empty stomach and can reach the brain within one minute” </a:t>
            </a:r>
            <a:r>
              <a:rPr lang="en-US" sz="2000" dirty="0"/>
              <a:t>(</a:t>
            </a:r>
            <a:r>
              <a:rPr lang="en-US" sz="2000" dirty="0">
                <a:hlinkClick r:id="rId2"/>
              </a:rPr>
              <a:t>http://www.healthchecksystems.com/alcohol.htm</a:t>
            </a:r>
            <a:r>
              <a:rPr lang="en-US" sz="2000" dirty="0"/>
              <a:t>). </a:t>
            </a:r>
            <a:endParaRPr lang="en-US" dirty="0"/>
          </a:p>
        </p:txBody>
      </p:sp>
    </p:spTree>
    <p:extLst>
      <p:ext uri="{BB962C8B-B14F-4D97-AF65-F5344CB8AC3E}">
        <p14:creationId xmlns:p14="http://schemas.microsoft.com/office/powerpoint/2010/main" val="1574605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F4453-A4C7-43D6-9F7F-3525E2A820AC}"/>
              </a:ext>
            </a:extLst>
          </p:cNvPr>
          <p:cNvSpPr>
            <a:spLocks noGrp="1"/>
          </p:cNvSpPr>
          <p:nvPr>
            <p:ph type="title"/>
          </p:nvPr>
        </p:nvSpPr>
        <p:spPr/>
        <p:txBody>
          <a:bodyPr/>
          <a:lstStyle/>
          <a:p>
            <a:pPr algn="ctr"/>
            <a:r>
              <a:rPr lang="en-US" b="1" dirty="0">
                <a:latin typeface="+mn-lt"/>
              </a:rPr>
              <a:t>Destroy the Body</a:t>
            </a:r>
          </a:p>
        </p:txBody>
      </p:sp>
      <p:sp>
        <p:nvSpPr>
          <p:cNvPr id="3" name="Content Placeholder 2">
            <a:extLst>
              <a:ext uri="{FF2B5EF4-FFF2-40B4-BE49-F238E27FC236}">
                <a16:creationId xmlns:a16="http://schemas.microsoft.com/office/drawing/2014/main" id="{199C1C3E-A0E1-41A7-8CF2-4EA16B3E6F10}"/>
              </a:ext>
            </a:extLst>
          </p:cNvPr>
          <p:cNvSpPr>
            <a:spLocks noGrp="1"/>
          </p:cNvSpPr>
          <p:nvPr>
            <p:ph idx="1"/>
          </p:nvPr>
        </p:nvSpPr>
        <p:spPr/>
        <p:txBody>
          <a:bodyPr/>
          <a:lstStyle/>
          <a:p>
            <a:pPr marL="0" indent="0" algn="ctr">
              <a:buNone/>
            </a:pPr>
            <a:r>
              <a:rPr lang="en-US" b="1" dirty="0"/>
              <a:t>1 Corinthians 6:19-20</a:t>
            </a:r>
          </a:p>
          <a:p>
            <a:pPr marL="0" indent="0">
              <a:buNone/>
            </a:pPr>
            <a:endParaRPr lang="en-US" sz="800" b="1" dirty="0"/>
          </a:p>
          <a:p>
            <a:pPr marL="0" indent="0">
              <a:buNone/>
            </a:pPr>
            <a:r>
              <a:rPr lang="en-US" b="1" dirty="0"/>
              <a:t>    Or do you not know that your body is the temple of the Holy Spirit who is in you, whom you have from God, and you are not your own? For you were bought at a price; therefore glorify God in your body and in your spirit, which are God’s.</a:t>
            </a:r>
          </a:p>
        </p:txBody>
      </p:sp>
    </p:spTree>
    <p:extLst>
      <p:ext uri="{BB962C8B-B14F-4D97-AF65-F5344CB8AC3E}">
        <p14:creationId xmlns:p14="http://schemas.microsoft.com/office/powerpoint/2010/main" val="1811500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F4453-A4C7-43D6-9F7F-3525E2A820AC}"/>
              </a:ext>
            </a:extLst>
          </p:cNvPr>
          <p:cNvSpPr>
            <a:spLocks noGrp="1"/>
          </p:cNvSpPr>
          <p:nvPr>
            <p:ph type="title"/>
          </p:nvPr>
        </p:nvSpPr>
        <p:spPr/>
        <p:txBody>
          <a:bodyPr/>
          <a:lstStyle/>
          <a:p>
            <a:pPr algn="ctr"/>
            <a:r>
              <a:rPr lang="en-US" b="1" dirty="0">
                <a:latin typeface="+mn-lt"/>
              </a:rPr>
              <a:t>Destroy the Body</a:t>
            </a:r>
          </a:p>
        </p:txBody>
      </p:sp>
      <p:sp>
        <p:nvSpPr>
          <p:cNvPr id="3" name="Content Placeholder 2">
            <a:extLst>
              <a:ext uri="{FF2B5EF4-FFF2-40B4-BE49-F238E27FC236}">
                <a16:creationId xmlns:a16="http://schemas.microsoft.com/office/drawing/2014/main" id="{199C1C3E-A0E1-41A7-8CF2-4EA16B3E6F10}"/>
              </a:ext>
            </a:extLst>
          </p:cNvPr>
          <p:cNvSpPr>
            <a:spLocks noGrp="1"/>
          </p:cNvSpPr>
          <p:nvPr>
            <p:ph idx="1"/>
          </p:nvPr>
        </p:nvSpPr>
        <p:spPr/>
        <p:txBody>
          <a:bodyPr/>
          <a:lstStyle/>
          <a:p>
            <a:pPr lvl="0"/>
            <a:r>
              <a:rPr lang="en-US" b="1" dirty="0"/>
              <a:t>Alcohol</a:t>
            </a:r>
            <a:r>
              <a:rPr lang="en-US" dirty="0"/>
              <a:t> – destroys brain cells, as well as damages the heart, liver, pancreas, and immune system. It also contributes to several types of cancer. </a:t>
            </a:r>
          </a:p>
          <a:p>
            <a:pPr lvl="0"/>
            <a:r>
              <a:rPr lang="en-US" b="1" dirty="0"/>
              <a:t>Tobacco</a:t>
            </a:r>
            <a:r>
              <a:rPr lang="en-US" dirty="0"/>
              <a:t> – damages the lungs, heart, brain and skin, and contributes to types of cancer. </a:t>
            </a:r>
          </a:p>
          <a:p>
            <a:pPr lvl="0"/>
            <a:r>
              <a:rPr lang="en-US" b="1" dirty="0"/>
              <a:t>Marijuana</a:t>
            </a:r>
            <a:r>
              <a:rPr lang="en-US" dirty="0"/>
              <a:t> – damages the brain, heart and lungs. Use by expecting mothers has been linked to low birth weight, increased risk of brain defects and behavioral problems in children. </a:t>
            </a:r>
          </a:p>
        </p:txBody>
      </p:sp>
    </p:spTree>
    <p:extLst>
      <p:ext uri="{BB962C8B-B14F-4D97-AF65-F5344CB8AC3E}">
        <p14:creationId xmlns:p14="http://schemas.microsoft.com/office/powerpoint/2010/main" val="3511384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F4453-A4C7-43D6-9F7F-3525E2A820AC}"/>
              </a:ext>
            </a:extLst>
          </p:cNvPr>
          <p:cNvSpPr>
            <a:spLocks noGrp="1"/>
          </p:cNvSpPr>
          <p:nvPr>
            <p:ph type="title"/>
          </p:nvPr>
        </p:nvSpPr>
        <p:spPr/>
        <p:txBody>
          <a:bodyPr/>
          <a:lstStyle/>
          <a:p>
            <a:pPr algn="ctr"/>
            <a:r>
              <a:rPr lang="en-US" b="1" dirty="0">
                <a:latin typeface="+mn-lt"/>
              </a:rPr>
              <a:t>Destroy the Body</a:t>
            </a:r>
          </a:p>
        </p:txBody>
      </p:sp>
      <p:sp>
        <p:nvSpPr>
          <p:cNvPr id="3" name="Content Placeholder 2">
            <a:extLst>
              <a:ext uri="{FF2B5EF4-FFF2-40B4-BE49-F238E27FC236}">
                <a16:creationId xmlns:a16="http://schemas.microsoft.com/office/drawing/2014/main" id="{199C1C3E-A0E1-41A7-8CF2-4EA16B3E6F10}"/>
              </a:ext>
            </a:extLst>
          </p:cNvPr>
          <p:cNvSpPr>
            <a:spLocks noGrp="1"/>
          </p:cNvSpPr>
          <p:nvPr>
            <p:ph idx="1"/>
          </p:nvPr>
        </p:nvSpPr>
        <p:spPr/>
        <p:txBody>
          <a:bodyPr/>
          <a:lstStyle/>
          <a:p>
            <a:pPr lvl="0"/>
            <a:r>
              <a:rPr lang="en-US" b="1" dirty="0"/>
              <a:t>Cocaine</a:t>
            </a:r>
            <a:r>
              <a:rPr lang="en-US" dirty="0"/>
              <a:t> – destroys the brain. </a:t>
            </a:r>
          </a:p>
          <a:p>
            <a:pPr lvl="0"/>
            <a:r>
              <a:rPr lang="en-US" b="1" dirty="0"/>
              <a:t>Stimulants</a:t>
            </a:r>
            <a:r>
              <a:rPr lang="en-US" dirty="0"/>
              <a:t> – push the body past normal limits of endurance. Some have died after their first use. </a:t>
            </a:r>
          </a:p>
          <a:p>
            <a:pPr lvl="0"/>
            <a:r>
              <a:rPr lang="en-US" b="1" dirty="0"/>
              <a:t>Depressants</a:t>
            </a:r>
            <a:r>
              <a:rPr lang="en-US" dirty="0"/>
              <a:t> – slow down the body, can cause heart problems or death. </a:t>
            </a:r>
          </a:p>
          <a:p>
            <a:pPr lvl="0"/>
            <a:r>
              <a:rPr lang="en-US" b="1" dirty="0"/>
              <a:t>Hallucinogens</a:t>
            </a:r>
            <a:r>
              <a:rPr lang="en-US" dirty="0"/>
              <a:t> – remain in the body, can cause “flashbacks.” </a:t>
            </a:r>
          </a:p>
          <a:p>
            <a:pPr lvl="0"/>
            <a:r>
              <a:rPr lang="en-US" b="1" dirty="0"/>
              <a:t>Inhalants</a:t>
            </a:r>
            <a:r>
              <a:rPr lang="en-US" dirty="0"/>
              <a:t> – damage the throat, lungs, brain, liver, and kidneys. </a:t>
            </a:r>
          </a:p>
        </p:txBody>
      </p:sp>
    </p:spTree>
    <p:extLst>
      <p:ext uri="{BB962C8B-B14F-4D97-AF65-F5344CB8AC3E}">
        <p14:creationId xmlns:p14="http://schemas.microsoft.com/office/powerpoint/2010/main" val="2341855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96F7A-BF56-4185-91D6-2857780B24BC}"/>
              </a:ext>
            </a:extLst>
          </p:cNvPr>
          <p:cNvSpPr>
            <a:spLocks noGrp="1"/>
          </p:cNvSpPr>
          <p:nvPr>
            <p:ph type="title"/>
          </p:nvPr>
        </p:nvSpPr>
        <p:spPr/>
        <p:txBody>
          <a:bodyPr/>
          <a:lstStyle/>
          <a:p>
            <a:pPr algn="ctr"/>
            <a:r>
              <a:rPr lang="en-US" b="1" dirty="0">
                <a:latin typeface="+mn-lt"/>
              </a:rPr>
              <a:t>They Are Addictive</a:t>
            </a:r>
          </a:p>
        </p:txBody>
      </p:sp>
      <p:sp>
        <p:nvSpPr>
          <p:cNvPr id="3" name="Content Placeholder 2">
            <a:extLst>
              <a:ext uri="{FF2B5EF4-FFF2-40B4-BE49-F238E27FC236}">
                <a16:creationId xmlns:a16="http://schemas.microsoft.com/office/drawing/2014/main" id="{E33576F8-BBFA-4F67-B32E-6BC45D25A869}"/>
              </a:ext>
            </a:extLst>
          </p:cNvPr>
          <p:cNvSpPr>
            <a:spLocks noGrp="1"/>
          </p:cNvSpPr>
          <p:nvPr>
            <p:ph idx="1"/>
          </p:nvPr>
        </p:nvSpPr>
        <p:spPr/>
        <p:txBody>
          <a:bodyPr/>
          <a:lstStyle/>
          <a:p>
            <a:pPr marL="0" indent="0" algn="ctr">
              <a:buNone/>
            </a:pPr>
            <a:r>
              <a:rPr lang="en-US" b="1" dirty="0"/>
              <a:t>1 Corinthians 6:12</a:t>
            </a:r>
          </a:p>
          <a:p>
            <a:pPr marL="0" indent="0">
              <a:buNone/>
            </a:pPr>
            <a:endParaRPr lang="en-US" sz="800" b="1" dirty="0"/>
          </a:p>
          <a:p>
            <a:pPr marL="0" indent="0">
              <a:buNone/>
            </a:pPr>
            <a:r>
              <a:rPr lang="en-US" b="1" dirty="0"/>
              <a:t>All things are lawful for me, but all things are not helpful. All things are lawful for me, but I will not be </a:t>
            </a:r>
            <a:r>
              <a:rPr lang="en-US" b="1" u="sng" dirty="0"/>
              <a:t>brought under the power of any</a:t>
            </a:r>
            <a:r>
              <a:rPr lang="en-US" b="1" dirty="0"/>
              <a:t> (NKJV).</a:t>
            </a:r>
          </a:p>
          <a:p>
            <a:pPr marL="0" indent="0">
              <a:buNone/>
            </a:pPr>
            <a:endParaRPr lang="en-US" sz="800" b="1" dirty="0"/>
          </a:p>
          <a:p>
            <a:r>
              <a:rPr lang="en-US" b="1" dirty="0"/>
              <a:t>mastered by (NASU)</a:t>
            </a:r>
          </a:p>
          <a:p>
            <a:r>
              <a:rPr lang="en-US" b="1" dirty="0"/>
              <a:t>enslaved by (ESV)</a:t>
            </a:r>
          </a:p>
        </p:txBody>
      </p:sp>
      <p:pic>
        <p:nvPicPr>
          <p:cNvPr id="1026" name="Picture 2" descr="Image result for ball and chain">
            <a:extLst>
              <a:ext uri="{FF2B5EF4-FFF2-40B4-BE49-F238E27FC236}">
                <a16:creationId xmlns:a16="http://schemas.microsoft.com/office/drawing/2014/main" id="{E66E9760-8427-4637-ADFD-FF68184B01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565913" y="4138120"/>
            <a:ext cx="2949437" cy="235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353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96F7A-BF56-4185-91D6-2857780B24BC}"/>
              </a:ext>
            </a:extLst>
          </p:cNvPr>
          <p:cNvSpPr>
            <a:spLocks noGrp="1"/>
          </p:cNvSpPr>
          <p:nvPr>
            <p:ph type="title"/>
          </p:nvPr>
        </p:nvSpPr>
        <p:spPr/>
        <p:txBody>
          <a:bodyPr/>
          <a:lstStyle/>
          <a:p>
            <a:pPr algn="ctr"/>
            <a:r>
              <a:rPr lang="en-US" b="1" dirty="0">
                <a:latin typeface="+mn-lt"/>
              </a:rPr>
              <a:t>They Are Illegal</a:t>
            </a:r>
          </a:p>
        </p:txBody>
      </p:sp>
      <p:sp>
        <p:nvSpPr>
          <p:cNvPr id="3" name="Content Placeholder 2">
            <a:extLst>
              <a:ext uri="{FF2B5EF4-FFF2-40B4-BE49-F238E27FC236}">
                <a16:creationId xmlns:a16="http://schemas.microsoft.com/office/drawing/2014/main" id="{E33576F8-BBFA-4F67-B32E-6BC45D25A869}"/>
              </a:ext>
            </a:extLst>
          </p:cNvPr>
          <p:cNvSpPr>
            <a:spLocks noGrp="1"/>
          </p:cNvSpPr>
          <p:nvPr>
            <p:ph idx="1"/>
          </p:nvPr>
        </p:nvSpPr>
        <p:spPr/>
        <p:txBody>
          <a:bodyPr>
            <a:normAutofit/>
          </a:bodyPr>
          <a:lstStyle/>
          <a:p>
            <a:pPr marL="0" indent="0" algn="ctr">
              <a:buNone/>
            </a:pPr>
            <a:r>
              <a:rPr lang="en-US" b="1" dirty="0"/>
              <a:t>Romans 13:1-2</a:t>
            </a:r>
          </a:p>
          <a:p>
            <a:pPr marL="0" indent="0">
              <a:buNone/>
            </a:pPr>
            <a:endParaRPr lang="en-US" sz="800" b="1" dirty="0"/>
          </a:p>
          <a:p>
            <a:pPr marL="0" indent="0">
              <a:buNone/>
            </a:pPr>
            <a:r>
              <a:rPr lang="en-US" b="1" dirty="0"/>
              <a:t>    Let every soul be subject to the governing authorities. For there is no authority except from God, and the authorities that exist are appointed by God. </a:t>
            </a:r>
          </a:p>
          <a:p>
            <a:pPr marL="0" indent="0">
              <a:buNone/>
            </a:pPr>
            <a:r>
              <a:rPr lang="en-US" b="1" dirty="0"/>
              <a:t>    Therefore whoever resists the authority resists the ordinance of God, and those who resist will bring judgment on themselves. </a:t>
            </a:r>
          </a:p>
        </p:txBody>
      </p:sp>
    </p:spTree>
    <p:extLst>
      <p:ext uri="{BB962C8B-B14F-4D97-AF65-F5344CB8AC3E}">
        <p14:creationId xmlns:p14="http://schemas.microsoft.com/office/powerpoint/2010/main" val="3135831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examining the Bible">
            <a:extLst>
              <a:ext uri="{FF2B5EF4-FFF2-40B4-BE49-F238E27FC236}">
                <a16:creationId xmlns:a16="http://schemas.microsoft.com/office/drawing/2014/main" id="{61686113-7E69-4378-B6E6-0340CF0FBD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19150"/>
            <a:ext cx="9144000" cy="521811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71C7F72-E349-4D12-86C8-1737398B3DC1}"/>
              </a:ext>
            </a:extLst>
          </p:cNvPr>
          <p:cNvSpPr>
            <a:spLocks noGrp="1"/>
          </p:cNvSpPr>
          <p:nvPr>
            <p:ph type="ctrTitle"/>
          </p:nvPr>
        </p:nvSpPr>
        <p:spPr>
          <a:xfrm>
            <a:off x="4731027" y="923581"/>
            <a:ext cx="4058478" cy="3171341"/>
          </a:xfrm>
        </p:spPr>
        <p:txBody>
          <a:bodyPr>
            <a:normAutofit/>
          </a:bodyPr>
          <a:lstStyle/>
          <a:p>
            <a:r>
              <a:rPr lang="en-US" sz="7200" dirty="0">
                <a:ln>
                  <a:solidFill>
                    <a:schemeClr val="bg1"/>
                  </a:solidFill>
                </a:ln>
                <a:effectLst>
                  <a:outerShdw blurRad="50800" dist="38100" dir="2700000" algn="tl" rotWithShape="0">
                    <a:prstClr val="black">
                      <a:alpha val="40000"/>
                    </a:prstClr>
                  </a:outerShdw>
                </a:effectLst>
                <a:latin typeface="Arial Black" panose="020B0A04020102020204" pitchFamily="34" charset="0"/>
              </a:rPr>
              <a:t>Drugs and Alcohol</a:t>
            </a:r>
          </a:p>
        </p:txBody>
      </p:sp>
    </p:spTree>
    <p:extLst>
      <p:ext uri="{BB962C8B-B14F-4D97-AF65-F5344CB8AC3E}">
        <p14:creationId xmlns:p14="http://schemas.microsoft.com/office/powerpoint/2010/main" val="2349915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96F7A-BF56-4185-91D6-2857780B24BC}"/>
              </a:ext>
            </a:extLst>
          </p:cNvPr>
          <p:cNvSpPr>
            <a:spLocks noGrp="1"/>
          </p:cNvSpPr>
          <p:nvPr>
            <p:ph type="title"/>
          </p:nvPr>
        </p:nvSpPr>
        <p:spPr/>
        <p:txBody>
          <a:bodyPr/>
          <a:lstStyle/>
          <a:p>
            <a:pPr algn="ctr"/>
            <a:r>
              <a:rPr lang="en-US" b="1" dirty="0">
                <a:latin typeface="+mn-lt"/>
              </a:rPr>
              <a:t>They Bring Misery and Loss</a:t>
            </a:r>
          </a:p>
        </p:txBody>
      </p:sp>
      <p:sp>
        <p:nvSpPr>
          <p:cNvPr id="3" name="Content Placeholder 2">
            <a:extLst>
              <a:ext uri="{FF2B5EF4-FFF2-40B4-BE49-F238E27FC236}">
                <a16:creationId xmlns:a16="http://schemas.microsoft.com/office/drawing/2014/main" id="{E33576F8-BBFA-4F67-B32E-6BC45D25A869}"/>
              </a:ext>
            </a:extLst>
          </p:cNvPr>
          <p:cNvSpPr>
            <a:spLocks noGrp="1"/>
          </p:cNvSpPr>
          <p:nvPr>
            <p:ph idx="1"/>
          </p:nvPr>
        </p:nvSpPr>
        <p:spPr/>
        <p:txBody>
          <a:bodyPr>
            <a:normAutofit/>
          </a:bodyPr>
          <a:lstStyle/>
          <a:p>
            <a:r>
              <a:rPr lang="en-US" b="1" dirty="0"/>
              <a:t>Proverbs 20:1</a:t>
            </a:r>
          </a:p>
          <a:p>
            <a:r>
              <a:rPr lang="en-US" b="1" dirty="0"/>
              <a:t>Proverbs 23:29-35</a:t>
            </a:r>
          </a:p>
          <a:p>
            <a:pPr lvl="0"/>
            <a:endParaRPr lang="en-US" sz="800" b="1" dirty="0"/>
          </a:p>
          <a:p>
            <a:pPr lvl="0"/>
            <a:r>
              <a:rPr lang="en-US" b="1" dirty="0"/>
              <a:t>Violates the Golden Rule and Second Greatest Command - Matt. 7:12; 22:39 </a:t>
            </a:r>
          </a:p>
          <a:p>
            <a:pPr lvl="0"/>
            <a:r>
              <a:rPr lang="en-US" b="1" dirty="0"/>
              <a:t>We are to have NO fellowship with the works of darkness - Eph. 5:11</a:t>
            </a:r>
          </a:p>
          <a:p>
            <a:pPr lvl="0"/>
            <a:r>
              <a:rPr lang="en-US" b="1" dirty="0"/>
              <a:t>We are to abstain from every form of evil - </a:t>
            </a:r>
            <a:br>
              <a:rPr lang="en-US" b="1" dirty="0"/>
            </a:br>
            <a:r>
              <a:rPr lang="en-US" b="1" dirty="0"/>
              <a:t>1 Thess. 5:22 </a:t>
            </a:r>
          </a:p>
          <a:p>
            <a:endParaRPr lang="en-US" b="1" dirty="0"/>
          </a:p>
        </p:txBody>
      </p:sp>
    </p:spTree>
    <p:extLst>
      <p:ext uri="{BB962C8B-B14F-4D97-AF65-F5344CB8AC3E}">
        <p14:creationId xmlns:p14="http://schemas.microsoft.com/office/powerpoint/2010/main" val="3026462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0AD2A-5BC0-4130-BF29-2F49B6D8CFA6}"/>
              </a:ext>
            </a:extLst>
          </p:cNvPr>
          <p:cNvSpPr>
            <a:spLocks noGrp="1"/>
          </p:cNvSpPr>
          <p:nvPr>
            <p:ph type="title"/>
          </p:nvPr>
        </p:nvSpPr>
        <p:spPr/>
        <p:txBody>
          <a:bodyPr/>
          <a:lstStyle/>
          <a:p>
            <a:pPr algn="ctr"/>
            <a:r>
              <a:rPr lang="en-US" b="1" dirty="0">
                <a:latin typeface="+mn-lt"/>
              </a:rPr>
              <a:t>Why people try or use drugs, alcohol, and tobacco.</a:t>
            </a:r>
          </a:p>
        </p:txBody>
      </p:sp>
      <p:sp>
        <p:nvSpPr>
          <p:cNvPr id="3" name="Content Placeholder 2">
            <a:extLst>
              <a:ext uri="{FF2B5EF4-FFF2-40B4-BE49-F238E27FC236}">
                <a16:creationId xmlns:a16="http://schemas.microsoft.com/office/drawing/2014/main" id="{AEDB761E-8332-4AFA-9BBC-25AA49447EE4}"/>
              </a:ext>
            </a:extLst>
          </p:cNvPr>
          <p:cNvSpPr>
            <a:spLocks noGrp="1"/>
          </p:cNvSpPr>
          <p:nvPr>
            <p:ph idx="1"/>
          </p:nvPr>
        </p:nvSpPr>
        <p:spPr>
          <a:xfrm>
            <a:off x="628650" y="1918389"/>
            <a:ext cx="7886700" cy="4351338"/>
          </a:xfrm>
        </p:spPr>
        <p:txBody>
          <a:bodyPr>
            <a:normAutofit/>
          </a:bodyPr>
          <a:lstStyle/>
          <a:p>
            <a:pPr lvl="0"/>
            <a:r>
              <a:rPr lang="en-US" sz="3200" b="1" dirty="0"/>
              <a:t>Peer pressure – Rom. 12:2 </a:t>
            </a:r>
          </a:p>
          <a:p>
            <a:pPr lvl="0"/>
            <a:r>
              <a:rPr lang="en-US" sz="3200" b="1" dirty="0"/>
              <a:t>Prove their maturity/rite of passage – </a:t>
            </a:r>
            <a:br>
              <a:rPr lang="en-US" sz="3200" b="1" dirty="0"/>
            </a:br>
            <a:r>
              <a:rPr lang="en-US" sz="3200" b="1" dirty="0"/>
              <a:t>Gal. 6:7-8 </a:t>
            </a:r>
          </a:p>
          <a:p>
            <a:pPr lvl="0"/>
            <a:r>
              <a:rPr lang="en-US" sz="3200" b="1" dirty="0"/>
              <a:t>Become addicted during medical </a:t>
            </a:r>
            <a:br>
              <a:rPr lang="en-US" sz="3200" b="1" dirty="0"/>
            </a:br>
            <a:r>
              <a:rPr lang="en-US" sz="3200" b="1" dirty="0"/>
              <a:t>treatment – 1 Cor. 6:12</a:t>
            </a:r>
          </a:p>
          <a:p>
            <a:pPr lvl="0"/>
            <a:r>
              <a:rPr lang="en-US" sz="3200" b="1" dirty="0"/>
              <a:t>Escape reality – Phil. 4:6-7 </a:t>
            </a:r>
          </a:p>
          <a:p>
            <a:pPr lvl="0"/>
            <a:r>
              <a:rPr lang="en-US" sz="3200" b="1" dirty="0"/>
              <a:t>Pleasure – Heb. 11:25; 1 John 2:15-17 </a:t>
            </a:r>
          </a:p>
        </p:txBody>
      </p:sp>
    </p:spTree>
    <p:extLst>
      <p:ext uri="{BB962C8B-B14F-4D97-AF65-F5344CB8AC3E}">
        <p14:creationId xmlns:p14="http://schemas.microsoft.com/office/powerpoint/2010/main" val="165340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9910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8236-59D7-4DE8-8121-40AD898C4BB9}"/>
              </a:ext>
            </a:extLst>
          </p:cNvPr>
          <p:cNvSpPr>
            <a:spLocks noGrp="1"/>
          </p:cNvSpPr>
          <p:nvPr>
            <p:ph type="title"/>
          </p:nvPr>
        </p:nvSpPr>
        <p:spPr/>
        <p:txBody>
          <a:bodyPr>
            <a:normAutofit/>
          </a:bodyPr>
          <a:lstStyle/>
          <a:p>
            <a:pPr algn="ctr"/>
            <a:r>
              <a:rPr lang="en-US" sz="4000" b="1" dirty="0">
                <a:latin typeface="+mn-lt"/>
              </a:rPr>
              <a:t>Condemned As Works of the Flesh</a:t>
            </a:r>
          </a:p>
        </p:txBody>
      </p:sp>
      <p:sp>
        <p:nvSpPr>
          <p:cNvPr id="3" name="Content Placeholder 2">
            <a:extLst>
              <a:ext uri="{FF2B5EF4-FFF2-40B4-BE49-F238E27FC236}">
                <a16:creationId xmlns:a16="http://schemas.microsoft.com/office/drawing/2014/main" id="{F2D3A935-F33F-4F14-9064-EEF624E2CC36}"/>
              </a:ext>
            </a:extLst>
          </p:cNvPr>
          <p:cNvSpPr>
            <a:spLocks noGrp="1"/>
          </p:cNvSpPr>
          <p:nvPr>
            <p:ph idx="1"/>
          </p:nvPr>
        </p:nvSpPr>
        <p:spPr/>
        <p:txBody>
          <a:bodyPr>
            <a:normAutofit/>
          </a:bodyPr>
          <a:lstStyle/>
          <a:p>
            <a:pPr marL="0" indent="0" algn="ctr">
              <a:buNone/>
            </a:pPr>
            <a:r>
              <a:rPr lang="en-US" b="1" dirty="0"/>
              <a:t>Galatians 5:19-21</a:t>
            </a:r>
          </a:p>
          <a:p>
            <a:pPr marL="0" indent="0">
              <a:buNone/>
            </a:pPr>
            <a:endParaRPr lang="en-US" sz="800" b="1" dirty="0"/>
          </a:p>
          <a:p>
            <a:pPr marL="0" indent="0">
              <a:buNone/>
            </a:pPr>
            <a:r>
              <a:rPr lang="en-US" b="1" dirty="0"/>
              <a:t>   Now the works of the flesh are evident, which are: adultery, fornication, uncleanness, lewdness, idolatry, sorcery, hatred, contentions, jealousies, outbursts of wrath, selfish ambitions, dissensions, heresies, envy, murders, drunkenness, revelries, and the like…</a:t>
            </a:r>
          </a:p>
        </p:txBody>
      </p:sp>
    </p:spTree>
    <p:extLst>
      <p:ext uri="{BB962C8B-B14F-4D97-AF65-F5344CB8AC3E}">
        <p14:creationId xmlns:p14="http://schemas.microsoft.com/office/powerpoint/2010/main" val="78313605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8236-59D7-4DE8-8121-40AD898C4BB9}"/>
              </a:ext>
            </a:extLst>
          </p:cNvPr>
          <p:cNvSpPr>
            <a:spLocks noGrp="1"/>
          </p:cNvSpPr>
          <p:nvPr>
            <p:ph type="title"/>
          </p:nvPr>
        </p:nvSpPr>
        <p:spPr/>
        <p:txBody>
          <a:bodyPr>
            <a:normAutofit/>
          </a:bodyPr>
          <a:lstStyle/>
          <a:p>
            <a:pPr algn="ctr"/>
            <a:r>
              <a:rPr lang="en-US" sz="4000" b="1" dirty="0">
                <a:latin typeface="+mn-lt"/>
              </a:rPr>
              <a:t>Condemned As Works of the Flesh</a:t>
            </a:r>
          </a:p>
        </p:txBody>
      </p:sp>
      <p:sp>
        <p:nvSpPr>
          <p:cNvPr id="3" name="Content Placeholder 2">
            <a:extLst>
              <a:ext uri="{FF2B5EF4-FFF2-40B4-BE49-F238E27FC236}">
                <a16:creationId xmlns:a16="http://schemas.microsoft.com/office/drawing/2014/main" id="{F2D3A935-F33F-4F14-9064-EEF624E2CC36}"/>
              </a:ext>
            </a:extLst>
          </p:cNvPr>
          <p:cNvSpPr>
            <a:spLocks noGrp="1"/>
          </p:cNvSpPr>
          <p:nvPr>
            <p:ph idx="1"/>
          </p:nvPr>
        </p:nvSpPr>
        <p:spPr/>
        <p:txBody>
          <a:bodyPr>
            <a:normAutofit/>
          </a:bodyPr>
          <a:lstStyle/>
          <a:p>
            <a:pPr marL="0" indent="0" algn="ctr">
              <a:buNone/>
            </a:pPr>
            <a:r>
              <a:rPr lang="en-US" b="1" dirty="0"/>
              <a:t>1 Peter 4:3-4</a:t>
            </a:r>
          </a:p>
          <a:p>
            <a:pPr marL="0" indent="0">
              <a:buNone/>
            </a:pPr>
            <a:endParaRPr lang="en-US" sz="800" b="1" dirty="0"/>
          </a:p>
          <a:p>
            <a:pPr marL="0" indent="0">
              <a:buNone/>
            </a:pPr>
            <a:r>
              <a:rPr lang="en-US" b="1" dirty="0"/>
              <a:t>   For we have spent enough of our past lifetime in doing the will of the Gentiles — when we walked in lewdness, lusts, drunkenness, revelries, drinking parties, and abominable idolatries. </a:t>
            </a:r>
          </a:p>
        </p:txBody>
      </p:sp>
    </p:spTree>
    <p:extLst>
      <p:ext uri="{BB962C8B-B14F-4D97-AF65-F5344CB8AC3E}">
        <p14:creationId xmlns:p14="http://schemas.microsoft.com/office/powerpoint/2010/main" val="2305398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8236-59D7-4DE8-8121-40AD898C4BB9}"/>
              </a:ext>
            </a:extLst>
          </p:cNvPr>
          <p:cNvSpPr>
            <a:spLocks noGrp="1"/>
          </p:cNvSpPr>
          <p:nvPr>
            <p:ph type="title"/>
          </p:nvPr>
        </p:nvSpPr>
        <p:spPr/>
        <p:txBody>
          <a:bodyPr>
            <a:normAutofit/>
          </a:bodyPr>
          <a:lstStyle/>
          <a:p>
            <a:pPr algn="ctr"/>
            <a:r>
              <a:rPr lang="en-US" sz="4000" b="1" dirty="0">
                <a:latin typeface="+mn-lt"/>
              </a:rPr>
              <a:t>Condemned As Works of the Flesh</a:t>
            </a:r>
          </a:p>
        </p:txBody>
      </p:sp>
      <p:sp>
        <p:nvSpPr>
          <p:cNvPr id="3" name="Content Placeholder 2">
            <a:extLst>
              <a:ext uri="{FF2B5EF4-FFF2-40B4-BE49-F238E27FC236}">
                <a16:creationId xmlns:a16="http://schemas.microsoft.com/office/drawing/2014/main" id="{F2D3A935-F33F-4F14-9064-EEF624E2CC36}"/>
              </a:ext>
            </a:extLst>
          </p:cNvPr>
          <p:cNvSpPr>
            <a:spLocks noGrp="1"/>
          </p:cNvSpPr>
          <p:nvPr>
            <p:ph idx="1"/>
          </p:nvPr>
        </p:nvSpPr>
        <p:spPr/>
        <p:txBody>
          <a:bodyPr>
            <a:normAutofit/>
          </a:bodyPr>
          <a:lstStyle/>
          <a:p>
            <a:pPr marL="0" indent="0" algn="ctr">
              <a:buNone/>
            </a:pPr>
            <a:r>
              <a:rPr lang="en-US" b="1" dirty="0"/>
              <a:t>1 Peter 4:3-4</a:t>
            </a:r>
          </a:p>
          <a:p>
            <a:pPr marL="0" indent="0">
              <a:buNone/>
            </a:pPr>
            <a:endParaRPr lang="en-US" sz="800" b="1" dirty="0"/>
          </a:p>
          <a:p>
            <a:pPr marL="0" indent="0">
              <a:buNone/>
            </a:pPr>
            <a:r>
              <a:rPr lang="en-US" b="1" dirty="0"/>
              <a:t>   For we have spent enough of our past lifetime in doing the will of the Gentiles — when we walked in lewdness, lusts, </a:t>
            </a:r>
            <a:r>
              <a:rPr lang="en-US" b="1" dirty="0">
                <a:solidFill>
                  <a:srgbClr val="0070C0"/>
                </a:solidFill>
              </a:rPr>
              <a:t>drunkenness</a:t>
            </a:r>
            <a:r>
              <a:rPr lang="en-US" b="1" dirty="0"/>
              <a:t>, revelries, drinking parties, and abominable idolatries. </a:t>
            </a:r>
          </a:p>
        </p:txBody>
      </p:sp>
    </p:spTree>
    <p:extLst>
      <p:ext uri="{BB962C8B-B14F-4D97-AF65-F5344CB8AC3E}">
        <p14:creationId xmlns:p14="http://schemas.microsoft.com/office/powerpoint/2010/main" val="3416597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8236-59D7-4DE8-8121-40AD898C4BB9}"/>
              </a:ext>
            </a:extLst>
          </p:cNvPr>
          <p:cNvSpPr>
            <a:spLocks noGrp="1"/>
          </p:cNvSpPr>
          <p:nvPr>
            <p:ph type="title"/>
          </p:nvPr>
        </p:nvSpPr>
        <p:spPr/>
        <p:txBody>
          <a:bodyPr>
            <a:normAutofit/>
          </a:bodyPr>
          <a:lstStyle/>
          <a:p>
            <a:pPr algn="ctr"/>
            <a:r>
              <a:rPr lang="en-US" sz="4000" b="1" dirty="0">
                <a:latin typeface="+mn-lt"/>
              </a:rPr>
              <a:t>Condemned As Works of the Flesh</a:t>
            </a:r>
          </a:p>
        </p:txBody>
      </p:sp>
      <p:sp>
        <p:nvSpPr>
          <p:cNvPr id="3" name="Content Placeholder 2">
            <a:extLst>
              <a:ext uri="{FF2B5EF4-FFF2-40B4-BE49-F238E27FC236}">
                <a16:creationId xmlns:a16="http://schemas.microsoft.com/office/drawing/2014/main" id="{F2D3A935-F33F-4F14-9064-EEF624E2CC36}"/>
              </a:ext>
            </a:extLst>
          </p:cNvPr>
          <p:cNvSpPr>
            <a:spLocks noGrp="1"/>
          </p:cNvSpPr>
          <p:nvPr>
            <p:ph idx="1"/>
          </p:nvPr>
        </p:nvSpPr>
        <p:spPr/>
        <p:txBody>
          <a:bodyPr>
            <a:normAutofit/>
          </a:bodyPr>
          <a:lstStyle/>
          <a:p>
            <a:pPr marL="0" indent="0" algn="ctr">
              <a:buNone/>
            </a:pPr>
            <a:r>
              <a:rPr lang="en-US" b="1" dirty="0"/>
              <a:t>1 Peter 4:3-4</a:t>
            </a:r>
          </a:p>
          <a:p>
            <a:pPr marL="0" indent="0">
              <a:buNone/>
            </a:pPr>
            <a:endParaRPr lang="en-US" sz="800" b="1" dirty="0"/>
          </a:p>
          <a:p>
            <a:pPr marL="0" indent="0">
              <a:buNone/>
            </a:pPr>
            <a:r>
              <a:rPr lang="en-US" b="1" dirty="0"/>
              <a:t>   For we have spent enough of our past lifetime in doing the will of the Gentiles — when we walked in lewdness, lusts, drunkenness, </a:t>
            </a:r>
            <a:r>
              <a:rPr lang="en-US" b="1" dirty="0">
                <a:solidFill>
                  <a:srgbClr val="0070C0"/>
                </a:solidFill>
              </a:rPr>
              <a:t>revelries</a:t>
            </a:r>
            <a:r>
              <a:rPr lang="en-US" b="1" dirty="0"/>
              <a:t>, drinking parties, and abominable idolatries. </a:t>
            </a:r>
          </a:p>
        </p:txBody>
      </p:sp>
    </p:spTree>
    <p:extLst>
      <p:ext uri="{BB962C8B-B14F-4D97-AF65-F5344CB8AC3E}">
        <p14:creationId xmlns:p14="http://schemas.microsoft.com/office/powerpoint/2010/main" val="1146157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8236-59D7-4DE8-8121-40AD898C4BB9}"/>
              </a:ext>
            </a:extLst>
          </p:cNvPr>
          <p:cNvSpPr>
            <a:spLocks noGrp="1"/>
          </p:cNvSpPr>
          <p:nvPr>
            <p:ph type="title"/>
          </p:nvPr>
        </p:nvSpPr>
        <p:spPr/>
        <p:txBody>
          <a:bodyPr>
            <a:normAutofit/>
          </a:bodyPr>
          <a:lstStyle/>
          <a:p>
            <a:pPr algn="ctr"/>
            <a:r>
              <a:rPr lang="en-US" sz="4000" b="1" dirty="0">
                <a:latin typeface="+mn-lt"/>
              </a:rPr>
              <a:t>Condemned As Works of the Flesh</a:t>
            </a:r>
          </a:p>
        </p:txBody>
      </p:sp>
      <p:sp>
        <p:nvSpPr>
          <p:cNvPr id="3" name="Content Placeholder 2">
            <a:extLst>
              <a:ext uri="{FF2B5EF4-FFF2-40B4-BE49-F238E27FC236}">
                <a16:creationId xmlns:a16="http://schemas.microsoft.com/office/drawing/2014/main" id="{F2D3A935-F33F-4F14-9064-EEF624E2CC36}"/>
              </a:ext>
            </a:extLst>
          </p:cNvPr>
          <p:cNvSpPr>
            <a:spLocks noGrp="1"/>
          </p:cNvSpPr>
          <p:nvPr>
            <p:ph idx="1"/>
          </p:nvPr>
        </p:nvSpPr>
        <p:spPr/>
        <p:txBody>
          <a:bodyPr>
            <a:normAutofit/>
          </a:bodyPr>
          <a:lstStyle/>
          <a:p>
            <a:pPr marL="0" indent="0" algn="ctr">
              <a:buNone/>
            </a:pPr>
            <a:r>
              <a:rPr lang="en-US" b="1" dirty="0"/>
              <a:t>1 Peter 4:3-4</a:t>
            </a:r>
          </a:p>
          <a:p>
            <a:pPr marL="0" indent="0">
              <a:buNone/>
            </a:pPr>
            <a:endParaRPr lang="en-US" sz="800" b="1" dirty="0"/>
          </a:p>
          <a:p>
            <a:pPr marL="0" indent="0">
              <a:buNone/>
            </a:pPr>
            <a:r>
              <a:rPr lang="en-US" b="1" dirty="0"/>
              <a:t>   For we have spent enough of our past lifetime in doing the will of the Gentiles — when we walked in lewdness, lusts, drunkenness, revelries, </a:t>
            </a:r>
            <a:r>
              <a:rPr lang="en-US" b="1" dirty="0">
                <a:solidFill>
                  <a:srgbClr val="0070C0"/>
                </a:solidFill>
              </a:rPr>
              <a:t>drinking parties</a:t>
            </a:r>
            <a:r>
              <a:rPr lang="en-US" b="1" dirty="0"/>
              <a:t>, and abominable idolatries. </a:t>
            </a:r>
          </a:p>
        </p:txBody>
      </p:sp>
    </p:spTree>
    <p:extLst>
      <p:ext uri="{BB962C8B-B14F-4D97-AF65-F5344CB8AC3E}">
        <p14:creationId xmlns:p14="http://schemas.microsoft.com/office/powerpoint/2010/main" val="2237998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8236-59D7-4DE8-8121-40AD898C4BB9}"/>
              </a:ext>
            </a:extLst>
          </p:cNvPr>
          <p:cNvSpPr>
            <a:spLocks noGrp="1"/>
          </p:cNvSpPr>
          <p:nvPr>
            <p:ph type="title"/>
          </p:nvPr>
        </p:nvSpPr>
        <p:spPr/>
        <p:txBody>
          <a:bodyPr>
            <a:normAutofit/>
          </a:bodyPr>
          <a:lstStyle/>
          <a:p>
            <a:pPr algn="ctr"/>
            <a:r>
              <a:rPr lang="en-US" sz="4000" b="1" dirty="0">
                <a:latin typeface="+mn-lt"/>
              </a:rPr>
              <a:t>Condemned As Works of the Flesh</a:t>
            </a:r>
          </a:p>
        </p:txBody>
      </p:sp>
      <p:sp>
        <p:nvSpPr>
          <p:cNvPr id="3" name="Content Placeholder 2">
            <a:extLst>
              <a:ext uri="{FF2B5EF4-FFF2-40B4-BE49-F238E27FC236}">
                <a16:creationId xmlns:a16="http://schemas.microsoft.com/office/drawing/2014/main" id="{F2D3A935-F33F-4F14-9064-EEF624E2CC36}"/>
              </a:ext>
            </a:extLst>
          </p:cNvPr>
          <p:cNvSpPr>
            <a:spLocks noGrp="1"/>
          </p:cNvSpPr>
          <p:nvPr>
            <p:ph idx="1"/>
          </p:nvPr>
        </p:nvSpPr>
        <p:spPr/>
        <p:txBody>
          <a:bodyPr>
            <a:normAutofit/>
          </a:bodyPr>
          <a:lstStyle/>
          <a:p>
            <a:pPr marL="0" indent="0" algn="ctr">
              <a:buNone/>
            </a:pPr>
            <a:r>
              <a:rPr lang="en-US" b="1" dirty="0"/>
              <a:t>1 Peter 4:3-4</a:t>
            </a:r>
          </a:p>
          <a:p>
            <a:pPr marL="0" indent="0">
              <a:buNone/>
            </a:pPr>
            <a:endParaRPr lang="en-US" sz="800" b="1" dirty="0"/>
          </a:p>
          <a:p>
            <a:pPr marL="0" indent="0">
              <a:buNone/>
            </a:pPr>
            <a:r>
              <a:rPr lang="en-US" b="1" dirty="0"/>
              <a:t>   For we have spent enough of our past lifetime in doing the will of the Gentiles — when we walked in lewdness, lusts, drunkenness, revelries, </a:t>
            </a:r>
            <a:r>
              <a:rPr lang="en-US" b="1" dirty="0">
                <a:solidFill>
                  <a:srgbClr val="0070C0"/>
                </a:solidFill>
              </a:rPr>
              <a:t>drinking parties</a:t>
            </a:r>
            <a:r>
              <a:rPr lang="en-US" b="1" dirty="0"/>
              <a:t>, and abominable idolatries. </a:t>
            </a:r>
          </a:p>
        </p:txBody>
      </p:sp>
      <p:sp>
        <p:nvSpPr>
          <p:cNvPr id="4" name="Rectangle: Rounded Corners 3">
            <a:extLst>
              <a:ext uri="{FF2B5EF4-FFF2-40B4-BE49-F238E27FC236}">
                <a16:creationId xmlns:a16="http://schemas.microsoft.com/office/drawing/2014/main" id="{6BA79C63-4EF7-4C74-86C3-92A6C5EE9C75}"/>
              </a:ext>
            </a:extLst>
          </p:cNvPr>
          <p:cNvSpPr/>
          <p:nvPr/>
        </p:nvSpPr>
        <p:spPr>
          <a:xfrm>
            <a:off x="628650" y="2279374"/>
            <a:ext cx="7886700" cy="3897589"/>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93FDDAD-AA00-490F-917B-0DF5AF4A41B5}"/>
              </a:ext>
            </a:extLst>
          </p:cNvPr>
          <p:cNvSpPr txBox="1"/>
          <p:nvPr/>
        </p:nvSpPr>
        <p:spPr>
          <a:xfrm>
            <a:off x="1113183" y="2623930"/>
            <a:ext cx="6891130" cy="3108543"/>
          </a:xfrm>
          <a:prstGeom prst="rect">
            <a:avLst/>
          </a:prstGeom>
          <a:noFill/>
        </p:spPr>
        <p:txBody>
          <a:bodyPr wrap="square" rtlCol="0">
            <a:spAutoFit/>
          </a:bodyPr>
          <a:lstStyle/>
          <a:p>
            <a:pPr marL="285750" indent="-285750">
              <a:buFont typeface="Arial" panose="020B0604020202020204" pitchFamily="34" charset="0"/>
              <a:buChar char="•"/>
            </a:pPr>
            <a:r>
              <a:rPr lang="en-US" sz="2800" b="1" dirty="0"/>
              <a:t>Social drinker is </a:t>
            </a:r>
            <a:r>
              <a:rPr lang="en-US" sz="2800" b="1" u="sng" dirty="0"/>
              <a:t>not</a:t>
            </a:r>
            <a:r>
              <a:rPr lang="en-US" sz="2800" b="1" dirty="0"/>
              <a:t> abstaining from every form of evil (1 Thess. 5:22). </a:t>
            </a:r>
            <a:endParaRPr lang="en-US" sz="2000" b="1" dirty="0"/>
          </a:p>
          <a:p>
            <a:pPr marL="285750" indent="-285750">
              <a:buFont typeface="Arial" panose="020B0604020202020204" pitchFamily="34" charset="0"/>
              <a:buChar char="•"/>
            </a:pPr>
            <a:r>
              <a:rPr lang="en-US" sz="2800" b="1" dirty="0"/>
              <a:t>He is setting a terrible example and is a potential </a:t>
            </a:r>
            <a:r>
              <a:rPr lang="en-US" sz="2800" b="1" u="sng" dirty="0"/>
              <a:t>stumbling block</a:t>
            </a:r>
            <a:r>
              <a:rPr lang="en-US" sz="2800" b="1" dirty="0"/>
              <a:t> to a young or weak Christian (Matt. 18:6-7).  </a:t>
            </a:r>
            <a:endParaRPr lang="en-US" sz="2000" b="1" dirty="0"/>
          </a:p>
          <a:p>
            <a:pPr marL="285750" indent="-285750">
              <a:buFont typeface="Arial" panose="020B0604020202020204" pitchFamily="34" charset="0"/>
              <a:buChar char="•"/>
            </a:pPr>
            <a:r>
              <a:rPr lang="en-US" sz="2800" b="1" dirty="0"/>
              <a:t>The occasional imbiber is supporting the alcohol industry. </a:t>
            </a:r>
            <a:endParaRPr lang="en-US" sz="2000" b="1" dirty="0"/>
          </a:p>
        </p:txBody>
      </p:sp>
    </p:spTree>
    <p:extLst>
      <p:ext uri="{BB962C8B-B14F-4D97-AF65-F5344CB8AC3E}">
        <p14:creationId xmlns:p14="http://schemas.microsoft.com/office/powerpoint/2010/main" val="1512663760"/>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8236-59D7-4DE8-8121-40AD898C4BB9}"/>
              </a:ext>
            </a:extLst>
          </p:cNvPr>
          <p:cNvSpPr>
            <a:spLocks noGrp="1"/>
          </p:cNvSpPr>
          <p:nvPr>
            <p:ph type="title"/>
          </p:nvPr>
        </p:nvSpPr>
        <p:spPr/>
        <p:txBody>
          <a:bodyPr>
            <a:normAutofit/>
          </a:bodyPr>
          <a:lstStyle/>
          <a:p>
            <a:pPr algn="ctr"/>
            <a:r>
              <a:rPr lang="en-US" sz="4000" b="1" dirty="0">
                <a:latin typeface="+mn-lt"/>
              </a:rPr>
              <a:t>Condemned As Works of the Flesh</a:t>
            </a:r>
          </a:p>
        </p:txBody>
      </p:sp>
      <p:sp>
        <p:nvSpPr>
          <p:cNvPr id="3" name="Content Placeholder 2">
            <a:extLst>
              <a:ext uri="{FF2B5EF4-FFF2-40B4-BE49-F238E27FC236}">
                <a16:creationId xmlns:a16="http://schemas.microsoft.com/office/drawing/2014/main" id="{F2D3A935-F33F-4F14-9064-EEF624E2CC36}"/>
              </a:ext>
            </a:extLst>
          </p:cNvPr>
          <p:cNvSpPr>
            <a:spLocks noGrp="1"/>
          </p:cNvSpPr>
          <p:nvPr>
            <p:ph idx="1"/>
          </p:nvPr>
        </p:nvSpPr>
        <p:spPr/>
        <p:txBody>
          <a:bodyPr>
            <a:normAutofit/>
          </a:bodyPr>
          <a:lstStyle/>
          <a:p>
            <a:pPr marL="0" indent="0" algn="ctr">
              <a:buNone/>
            </a:pPr>
            <a:r>
              <a:rPr lang="en-US" b="1" dirty="0"/>
              <a:t>Galatians 5:19-21</a:t>
            </a:r>
          </a:p>
          <a:p>
            <a:pPr marL="0" indent="0">
              <a:buNone/>
            </a:pPr>
            <a:endParaRPr lang="en-US" sz="800" b="1" dirty="0"/>
          </a:p>
          <a:p>
            <a:pPr marL="0" indent="0">
              <a:buNone/>
            </a:pPr>
            <a:r>
              <a:rPr lang="en-US" b="1" dirty="0"/>
              <a:t>   Now the works of the flesh are evident, which are: adultery, fornication, uncleanness, lewdness, idolatry, </a:t>
            </a:r>
            <a:r>
              <a:rPr lang="en-US" b="1" dirty="0">
                <a:solidFill>
                  <a:srgbClr val="0070C0"/>
                </a:solidFill>
              </a:rPr>
              <a:t>sorcery</a:t>
            </a:r>
            <a:r>
              <a:rPr lang="en-US" b="1" dirty="0"/>
              <a:t>, hatred, contentions, jealousies, outbursts of wrath, selfish ambitions, dissensions, heresies, envy, murders, drunkenness, revelries, and the like…</a:t>
            </a:r>
          </a:p>
        </p:txBody>
      </p:sp>
    </p:spTree>
    <p:extLst>
      <p:ext uri="{BB962C8B-B14F-4D97-AF65-F5344CB8AC3E}">
        <p14:creationId xmlns:p14="http://schemas.microsoft.com/office/powerpoint/2010/main" val="3594071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107</TotalTime>
  <Words>1138</Words>
  <Application>Microsoft Office PowerPoint</Application>
  <PresentationFormat>On-screen Show (4:3)</PresentationFormat>
  <Paragraphs>87</Paragraphs>
  <Slides>22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Arial Black</vt:lpstr>
      <vt:lpstr>Calibri</vt:lpstr>
      <vt:lpstr>Calibri Light</vt:lpstr>
      <vt:lpstr>Office Theme</vt:lpstr>
      <vt:lpstr>1_Office Theme</vt:lpstr>
      <vt:lpstr>PowerPoint Presentation</vt:lpstr>
      <vt:lpstr>Drugs and Alcohol</vt:lpstr>
      <vt:lpstr>Condemned As Works of the Flesh</vt:lpstr>
      <vt:lpstr>Condemned As Works of the Flesh</vt:lpstr>
      <vt:lpstr>Condemned As Works of the Flesh</vt:lpstr>
      <vt:lpstr>Condemned As Works of the Flesh</vt:lpstr>
      <vt:lpstr>Condemned As Works of the Flesh</vt:lpstr>
      <vt:lpstr>Condemned As Works of the Flesh</vt:lpstr>
      <vt:lpstr>Condemned As Works of the Flesh</vt:lpstr>
      <vt:lpstr>Condemned As Works of the Flesh</vt:lpstr>
      <vt:lpstr>Impair Sobriety and Self-Control</vt:lpstr>
      <vt:lpstr>Impair Sobriety and Self-Control</vt:lpstr>
      <vt:lpstr>Impair Sobriety and Self-Control</vt:lpstr>
      <vt:lpstr>Impair Sobriety and Self-Control</vt:lpstr>
      <vt:lpstr>Destroy the Body</vt:lpstr>
      <vt:lpstr>Destroy the Body</vt:lpstr>
      <vt:lpstr>Destroy the Body</vt:lpstr>
      <vt:lpstr>They Are Addictive</vt:lpstr>
      <vt:lpstr>They Are Illegal</vt:lpstr>
      <vt:lpstr>They Bring Misery and Loss</vt:lpstr>
      <vt:lpstr>Why people try or use drugs, alcohol, and tobacco.</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and Alcohol</dc:title>
  <dc:creator>Heath Rogers</dc:creator>
  <cp:lastModifiedBy>Michael Hepner</cp:lastModifiedBy>
  <cp:revision>14</cp:revision>
  <dcterms:created xsi:type="dcterms:W3CDTF">2018-12-15T02:57:39Z</dcterms:created>
  <dcterms:modified xsi:type="dcterms:W3CDTF">2018-12-16T19:58:22Z</dcterms:modified>
</cp:coreProperties>
</file>