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3"/>
  </p:notesMasterIdLst>
  <p:sldIdLst>
    <p:sldId id="257" r:id="rId3"/>
    <p:sldId id="256" r:id="rId4"/>
    <p:sldId id="259" r:id="rId5"/>
    <p:sldId id="260" r:id="rId6"/>
    <p:sldId id="261" r:id="rId7"/>
    <p:sldId id="262" r:id="rId8"/>
    <p:sldId id="263" r:id="rId9"/>
    <p:sldId id="265" r:id="rId10"/>
    <p:sldId id="264" r:id="rId11"/>
    <p:sldId id="266" r:id="rId12"/>
    <p:sldId id="267" r:id="rId13"/>
    <p:sldId id="268" r:id="rId14"/>
    <p:sldId id="269" r:id="rId15"/>
    <p:sldId id="271" r:id="rId16"/>
    <p:sldId id="270" r:id="rId17"/>
    <p:sldId id="272" r:id="rId18"/>
    <p:sldId id="273" r:id="rId19"/>
    <p:sldId id="274" r:id="rId20"/>
    <p:sldId id="275" r:id="rId21"/>
    <p:sldId id="258"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3" d="100"/>
          <a:sy n="83" d="100"/>
        </p:scale>
        <p:origin x="792" y="77"/>
      </p:cViewPr>
      <p:guideLst/>
    </p:cSldViewPr>
  </p:slideViewPr>
  <p:notesTextViewPr>
    <p:cViewPr>
      <p:scale>
        <a:sx n="1" d="1"/>
        <a:sy n="1" d="1"/>
      </p:scale>
      <p:origin x="0" y="0"/>
    </p:cViewPr>
  </p:notesTextViewPr>
  <p:sorterViewPr>
    <p:cViewPr>
      <p:scale>
        <a:sx n="100" d="100"/>
        <a:sy n="100" d="100"/>
      </p:scale>
      <p:origin x="0" y="-333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2F4791-E82D-4A74-9D6E-8D351C41F403}" type="datetimeFigureOut">
              <a:rPr lang="en-US" smtClean="0"/>
              <a:t>11/18/2018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06F8-FEC1-4830-B850-0DAE6F464F48}" type="slidenum">
              <a:rPr lang="en-US" smtClean="0"/>
              <a:t>‹#›</a:t>
            </a:fld>
            <a:endParaRPr lang="en-US"/>
          </a:p>
        </p:txBody>
      </p:sp>
    </p:spTree>
    <p:extLst>
      <p:ext uri="{BB962C8B-B14F-4D97-AF65-F5344CB8AC3E}">
        <p14:creationId xmlns:p14="http://schemas.microsoft.com/office/powerpoint/2010/main" val="30545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3087061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3700075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684089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2532676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23988748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40819789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17C2FE-8B01-4F9B-94AA-9E91BE3A4CFD}" type="datetimeFigureOut">
              <a:rPr lang="en-US" smtClean="0"/>
              <a:t>11/18/2018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3902449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17C2FE-8B01-4F9B-94AA-9E91BE3A4CFD}" type="datetimeFigureOut">
              <a:rPr lang="en-US" smtClean="0"/>
              <a:t>11/18/2018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41073243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17C2FE-8B01-4F9B-94AA-9E91BE3A4CFD}" type="datetimeFigureOut">
              <a:rPr lang="en-US" smtClean="0"/>
              <a:t>11/18/2018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36434167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7C2FE-8B01-4F9B-94AA-9E91BE3A4CFD}" type="datetimeFigureOut">
              <a:rPr lang="en-US" smtClean="0"/>
              <a:t>11/18/2018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834878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17C2FE-8B01-4F9B-94AA-9E91BE3A4CFD}" type="datetimeFigureOut">
              <a:rPr lang="en-US" smtClean="0"/>
              <a:t>11/18/2018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971396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25430869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17C2FE-8B01-4F9B-94AA-9E91BE3A4CFD}" type="datetimeFigureOut">
              <a:rPr lang="en-US" smtClean="0"/>
              <a:t>11/18/2018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23441664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32342457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3247465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17C2FE-8B01-4F9B-94AA-9E91BE3A4CFD}"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4229172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17C2FE-8B01-4F9B-94AA-9E91BE3A4CFD}" type="datetimeFigureOut">
              <a:rPr lang="en-US" smtClean="0"/>
              <a:t>11/18/2018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1021623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17C2FE-8B01-4F9B-94AA-9E91BE3A4CFD}" type="datetimeFigureOut">
              <a:rPr lang="en-US" smtClean="0"/>
              <a:t>11/18/2018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759016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17C2FE-8B01-4F9B-94AA-9E91BE3A4CFD}" type="datetimeFigureOut">
              <a:rPr lang="en-US" smtClean="0"/>
              <a:t>11/18/2018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2214830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7C2FE-8B01-4F9B-94AA-9E91BE3A4CFD}" type="datetimeFigureOut">
              <a:rPr lang="en-US" smtClean="0"/>
              <a:t>11/18/2018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414473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17C2FE-8B01-4F9B-94AA-9E91BE3A4CFD}" type="datetimeFigureOut">
              <a:rPr lang="en-US" smtClean="0"/>
              <a:t>11/18/2018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609643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17C2FE-8B01-4F9B-94AA-9E91BE3A4CFD}" type="datetimeFigureOut">
              <a:rPr lang="en-US" smtClean="0"/>
              <a:t>11/18/2018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5E11CE-534E-493D-9529-5718BE2F7374}" type="slidenum">
              <a:rPr lang="en-US" smtClean="0"/>
              <a:t>‹#›</a:t>
            </a:fld>
            <a:endParaRPr lang="en-US"/>
          </a:p>
        </p:txBody>
      </p:sp>
    </p:spTree>
    <p:extLst>
      <p:ext uri="{BB962C8B-B14F-4D97-AF65-F5344CB8AC3E}">
        <p14:creationId xmlns:p14="http://schemas.microsoft.com/office/powerpoint/2010/main" val="2037040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17C2FE-8B01-4F9B-94AA-9E91BE3A4CFD}" type="datetimeFigureOut">
              <a:rPr lang="en-US" smtClean="0"/>
              <a:t>11/18/2018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5E11CE-534E-493D-9529-5718BE2F7374}" type="slidenum">
              <a:rPr lang="en-US" smtClean="0"/>
              <a:t>‹#›</a:t>
            </a:fld>
            <a:endParaRPr lang="en-US"/>
          </a:p>
        </p:txBody>
      </p:sp>
    </p:spTree>
    <p:extLst>
      <p:ext uri="{BB962C8B-B14F-4D97-AF65-F5344CB8AC3E}">
        <p14:creationId xmlns:p14="http://schemas.microsoft.com/office/powerpoint/2010/main" val="13290566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17C2FE-8B01-4F9B-94AA-9E91BE3A4CFD}" type="datetimeFigureOut">
              <a:rPr lang="en-US" smtClean="0"/>
              <a:t>11/18/2018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5E11CE-534E-493D-9529-5718BE2F7374}" type="slidenum">
              <a:rPr lang="en-US" smtClean="0"/>
              <a:t>‹#›</a:t>
            </a:fld>
            <a:endParaRPr lang="en-US"/>
          </a:p>
        </p:txBody>
      </p:sp>
    </p:spTree>
    <p:extLst>
      <p:ext uri="{BB962C8B-B14F-4D97-AF65-F5344CB8AC3E}">
        <p14:creationId xmlns:p14="http://schemas.microsoft.com/office/powerpoint/2010/main" val="303311897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2645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Against Nature</a:t>
            </a:r>
          </a:p>
        </p:txBody>
      </p:sp>
    </p:spTree>
    <p:extLst>
      <p:ext uri="{BB962C8B-B14F-4D97-AF65-F5344CB8AC3E}">
        <p14:creationId xmlns:p14="http://schemas.microsoft.com/office/powerpoint/2010/main" val="415695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Against Nature</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p:txBody>
          <a:bodyPr>
            <a:normAutofit/>
          </a:bodyPr>
          <a:lstStyle/>
          <a:p>
            <a:pPr marL="0" indent="0">
              <a:buNone/>
            </a:pPr>
            <a:r>
              <a:rPr lang="en-US" dirty="0"/>
              <a:t>For this reason God gave them up to vile passions. For even their women exchanged the natural use for what is against nature. </a:t>
            </a:r>
          </a:p>
          <a:p>
            <a:pPr marL="0" indent="0">
              <a:buNone/>
            </a:pPr>
            <a:r>
              <a:rPr lang="en-US" dirty="0"/>
              <a:t>Likewise also the men, leaving the natural use of the woman, burned in their lust for one another, men with men committing what is shameful, and receiving in themselves the penalty of their error which was due. </a:t>
            </a:r>
          </a:p>
          <a:p>
            <a:pPr marL="0" indent="0">
              <a:buNone/>
            </a:pPr>
            <a:endParaRPr lang="en-US" sz="800" dirty="0"/>
          </a:p>
          <a:p>
            <a:pPr marL="0" indent="0">
              <a:buNone/>
            </a:pPr>
            <a:r>
              <a:rPr lang="en-US" dirty="0"/>
              <a:t>Romans 1:26-27</a:t>
            </a:r>
          </a:p>
        </p:txBody>
      </p:sp>
      <p:pic>
        <p:nvPicPr>
          <p:cNvPr id="4" name="Picture 2" descr="Image result for open bible">
            <a:extLst>
              <a:ext uri="{FF2B5EF4-FFF2-40B4-BE49-F238E27FC236}">
                <a16:creationId xmlns:a16="http://schemas.microsoft.com/office/drawing/2014/main" id="{55421F98-78A4-4323-95DB-3EF4F8D9B7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0" y="5244414"/>
            <a:ext cx="2896428" cy="1248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485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Against Nature</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p:txBody>
          <a:bodyPr/>
          <a:lstStyle/>
          <a:p>
            <a:pPr marL="0" indent="0">
              <a:buNone/>
            </a:pPr>
            <a:r>
              <a:rPr lang="en-US" dirty="0"/>
              <a:t>As Sodom and Gomorrah, and the cities around them in a similar manner to these, having given themselves over to sexual immorality and gone after strange flesh, are set forth as an example, suffering the vengeance of eternal fire.  </a:t>
            </a:r>
          </a:p>
          <a:p>
            <a:pPr marL="0" indent="0">
              <a:buNone/>
            </a:pPr>
            <a:endParaRPr lang="en-US" sz="800" dirty="0"/>
          </a:p>
          <a:p>
            <a:pPr marL="0" indent="0">
              <a:buNone/>
            </a:pPr>
            <a:r>
              <a:rPr lang="en-US" dirty="0"/>
              <a:t>Jude 7</a:t>
            </a:r>
          </a:p>
        </p:txBody>
      </p:sp>
      <p:pic>
        <p:nvPicPr>
          <p:cNvPr id="4" name="Picture 2" descr="Image result for open bible">
            <a:extLst>
              <a:ext uri="{FF2B5EF4-FFF2-40B4-BE49-F238E27FC236}">
                <a16:creationId xmlns:a16="http://schemas.microsoft.com/office/drawing/2014/main" id="{55421F98-78A4-4323-95DB-3EF4F8D9B7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0" y="5244414"/>
            <a:ext cx="2896428" cy="1248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4286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Against Nature</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p:txBody>
          <a:bodyPr>
            <a:normAutofit/>
          </a:bodyPr>
          <a:lstStyle/>
          <a:p>
            <a:pPr marL="0" indent="0">
              <a:buNone/>
            </a:pPr>
            <a:r>
              <a:rPr lang="en-US" dirty="0"/>
              <a:t>There shall be no ritual harlot of the daughters of Israel, or a perverted one of the sons of Israel. </a:t>
            </a:r>
          </a:p>
          <a:p>
            <a:pPr marL="0" indent="0">
              <a:buNone/>
            </a:pPr>
            <a:r>
              <a:rPr lang="en-US" dirty="0"/>
              <a:t>You shall not bring the wages of a harlot or the price of a dog to the house of the Lord your God for any vowed offering, for both of these are an abomination to the Lord your God. </a:t>
            </a:r>
          </a:p>
          <a:p>
            <a:pPr marL="0" indent="0">
              <a:buNone/>
            </a:pPr>
            <a:endParaRPr lang="en-US" sz="800" dirty="0"/>
          </a:p>
          <a:p>
            <a:pPr marL="0" indent="0">
              <a:buNone/>
            </a:pPr>
            <a:r>
              <a:rPr lang="en-US" dirty="0"/>
              <a:t>Deuteronomy 23:17-18</a:t>
            </a:r>
          </a:p>
        </p:txBody>
      </p:sp>
      <p:pic>
        <p:nvPicPr>
          <p:cNvPr id="4" name="Picture 2" descr="Image result for open bible">
            <a:extLst>
              <a:ext uri="{FF2B5EF4-FFF2-40B4-BE49-F238E27FC236}">
                <a16:creationId xmlns:a16="http://schemas.microsoft.com/office/drawing/2014/main" id="{55421F98-78A4-4323-95DB-3EF4F8D9B7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0" y="5244414"/>
            <a:ext cx="2896428" cy="1248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1085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Brings Depravity and Destruction</a:t>
            </a:r>
          </a:p>
        </p:txBody>
      </p:sp>
    </p:spTree>
    <p:extLst>
      <p:ext uri="{BB962C8B-B14F-4D97-AF65-F5344CB8AC3E}">
        <p14:creationId xmlns:p14="http://schemas.microsoft.com/office/powerpoint/2010/main" val="144959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Brings Depravity and Destruction</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p:txBody>
          <a:bodyPr>
            <a:normAutofit/>
          </a:bodyPr>
          <a:lstStyle/>
          <a:p>
            <a:pPr marL="0" indent="0">
              <a:buNone/>
            </a:pPr>
            <a:r>
              <a:rPr lang="en-US" dirty="0"/>
              <a:t>Likewise also the men, leaving the natural use of the woman, burned in their lust for one another, men with men committing what is shameful, and receiving in themselves the penalty of their error which was due (Rom. 1:27). </a:t>
            </a:r>
          </a:p>
          <a:p>
            <a:pPr marL="0" indent="0">
              <a:buNone/>
            </a:pPr>
            <a:endParaRPr lang="en-US" sz="800" dirty="0"/>
          </a:p>
          <a:p>
            <a:pPr marL="0" indent="0">
              <a:buNone/>
            </a:pPr>
            <a:r>
              <a:rPr lang="en-US" dirty="0"/>
              <a:t>received in themselves the due penalty for their perversion (NIV)</a:t>
            </a:r>
          </a:p>
        </p:txBody>
      </p:sp>
      <p:pic>
        <p:nvPicPr>
          <p:cNvPr id="4" name="Picture 2" descr="Image result for open bible">
            <a:extLst>
              <a:ext uri="{FF2B5EF4-FFF2-40B4-BE49-F238E27FC236}">
                <a16:creationId xmlns:a16="http://schemas.microsoft.com/office/drawing/2014/main" id="{55421F98-78A4-4323-95DB-3EF4F8D9B7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0" y="5244414"/>
            <a:ext cx="2896428" cy="1248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7363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normAutofit/>
          </a:bodyPr>
          <a:lstStyle/>
          <a:p>
            <a:pPr algn="ctr"/>
            <a:r>
              <a:rPr lang="en-US" b="1" dirty="0">
                <a:latin typeface="+mn-lt"/>
              </a:rPr>
              <a:t>Homosexual Misrepresentations and Perversions of the Bible</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a:xfrm>
            <a:off x="1317766" y="1944893"/>
            <a:ext cx="6739559" cy="4351338"/>
          </a:xfrm>
        </p:spPr>
        <p:txBody>
          <a:bodyPr>
            <a:normAutofit/>
          </a:bodyPr>
          <a:lstStyle/>
          <a:p>
            <a:pPr lvl="0"/>
            <a:r>
              <a:rPr lang="en-US" dirty="0"/>
              <a:t>Condemnations of homosexuality in the Law of Moses are only applied to practices connected with idolatry. </a:t>
            </a:r>
            <a:endParaRPr lang="en-US" sz="2000" dirty="0"/>
          </a:p>
          <a:p>
            <a:pPr lvl="0"/>
            <a:r>
              <a:rPr lang="en-US" dirty="0"/>
              <a:t>Sodom’s sin was being inhospitable.</a:t>
            </a:r>
            <a:endParaRPr lang="en-US" sz="1800" dirty="0"/>
          </a:p>
          <a:p>
            <a:pPr lvl="0"/>
            <a:r>
              <a:rPr lang="en-US" dirty="0"/>
              <a:t>David and Jonathan (2 Sam. 1:26). </a:t>
            </a:r>
            <a:endParaRPr lang="en-US" sz="2000" dirty="0"/>
          </a:p>
          <a:p>
            <a:pPr lvl="0"/>
            <a:r>
              <a:rPr lang="en-US" dirty="0"/>
              <a:t>Ruth and Naomi. </a:t>
            </a:r>
            <a:endParaRPr lang="en-US" sz="2000" dirty="0"/>
          </a:p>
          <a:p>
            <a:pPr lvl="0"/>
            <a:r>
              <a:rPr lang="en-US" dirty="0"/>
              <a:t>The Centurion’s servant healed by Jesus (Matt. 8:5-13). </a:t>
            </a:r>
            <a:endParaRPr lang="en-US" sz="2000" dirty="0"/>
          </a:p>
          <a:p>
            <a:pPr lvl="0"/>
            <a:r>
              <a:rPr lang="en-US" dirty="0"/>
              <a:t>Paul was a repressed homosexual. </a:t>
            </a:r>
            <a:endParaRPr lang="en-US" sz="2000" dirty="0"/>
          </a:p>
        </p:txBody>
      </p:sp>
    </p:spTree>
    <p:extLst>
      <p:ext uri="{BB962C8B-B14F-4D97-AF65-F5344CB8AC3E}">
        <p14:creationId xmlns:p14="http://schemas.microsoft.com/office/powerpoint/2010/main" val="1882854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normAutofit/>
          </a:bodyPr>
          <a:lstStyle/>
          <a:p>
            <a:pPr algn="ctr"/>
            <a:r>
              <a:rPr lang="en-US" b="1" dirty="0">
                <a:latin typeface="+mn-lt"/>
              </a:rPr>
              <a:t>The Christian’s Attitude Toward Homosexuality and Homosexuals</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a:xfrm>
            <a:off x="628650" y="2067339"/>
            <a:ext cx="7886700" cy="4109624"/>
          </a:xfrm>
        </p:spPr>
        <p:txBody>
          <a:bodyPr>
            <a:normAutofit/>
          </a:bodyPr>
          <a:lstStyle/>
          <a:p>
            <a:r>
              <a:rPr lang="en-US" b="1" dirty="0"/>
              <a:t>Homosexuality is a sin.</a:t>
            </a:r>
          </a:p>
          <a:p>
            <a:pPr lvl="1"/>
            <a:r>
              <a:rPr lang="en-US" sz="2800" dirty="0"/>
              <a:t>We are to hate all sin (Ps. 119:128). </a:t>
            </a:r>
          </a:p>
          <a:p>
            <a:pPr lvl="1"/>
            <a:r>
              <a:rPr lang="en-US" sz="2800" dirty="0"/>
              <a:t>We are to have no fellowship, sharing, approval or defense of sin (Eph. 5:11). </a:t>
            </a:r>
          </a:p>
          <a:p>
            <a:endParaRPr lang="en-US" sz="800" dirty="0"/>
          </a:p>
          <a:p>
            <a:r>
              <a:rPr lang="en-US" b="1" dirty="0"/>
              <a:t>Homosexuals are people.</a:t>
            </a:r>
          </a:p>
          <a:p>
            <a:pPr lvl="1"/>
            <a:r>
              <a:rPr lang="en-US" sz="2800" dirty="0"/>
              <a:t>Made in the image of God.</a:t>
            </a:r>
          </a:p>
          <a:p>
            <a:pPr lvl="1"/>
            <a:r>
              <a:rPr lang="en-US" sz="2800" dirty="0"/>
              <a:t>In need of mercy, pity, and salvation.</a:t>
            </a:r>
          </a:p>
          <a:p>
            <a:pPr lvl="1"/>
            <a:r>
              <a:rPr lang="en-US" sz="2800" dirty="0"/>
              <a:t>Not hate!</a:t>
            </a:r>
          </a:p>
        </p:txBody>
      </p:sp>
    </p:spTree>
    <p:extLst>
      <p:ext uri="{BB962C8B-B14F-4D97-AF65-F5344CB8AC3E}">
        <p14:creationId xmlns:p14="http://schemas.microsoft.com/office/powerpoint/2010/main" val="4211875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a:xfrm>
            <a:off x="628650" y="365126"/>
            <a:ext cx="7886700" cy="901497"/>
          </a:xfrm>
        </p:spPr>
        <p:txBody>
          <a:bodyPr/>
          <a:lstStyle/>
          <a:p>
            <a:pPr algn="ctr"/>
            <a:r>
              <a:rPr lang="en-US" b="1" dirty="0">
                <a:latin typeface="+mn-lt"/>
              </a:rPr>
              <a:t>Hope for the Homosexual</a:t>
            </a:r>
          </a:p>
        </p:txBody>
      </p:sp>
    </p:spTree>
    <p:extLst>
      <p:ext uri="{BB962C8B-B14F-4D97-AF65-F5344CB8AC3E}">
        <p14:creationId xmlns:p14="http://schemas.microsoft.com/office/powerpoint/2010/main" val="3596934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a:xfrm>
            <a:off x="628650" y="365126"/>
            <a:ext cx="7886700" cy="901497"/>
          </a:xfrm>
        </p:spPr>
        <p:txBody>
          <a:bodyPr/>
          <a:lstStyle/>
          <a:p>
            <a:pPr algn="ctr"/>
            <a:r>
              <a:rPr lang="en-US" b="1" dirty="0">
                <a:latin typeface="+mn-lt"/>
              </a:rPr>
              <a:t>Hope for the Homosexual</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a:xfrm>
            <a:off x="628650" y="1452152"/>
            <a:ext cx="7886700" cy="4802185"/>
          </a:xfrm>
        </p:spPr>
        <p:txBody>
          <a:bodyPr>
            <a:normAutofit/>
          </a:bodyPr>
          <a:lstStyle/>
          <a:p>
            <a:pPr marL="0" indent="0">
              <a:buNone/>
            </a:pPr>
            <a:r>
              <a:rPr lang="en-US" dirty="0"/>
              <a:t>Do you not know that the unrighteous will not inherit the kingdom of God? Do not be deceived. Neither fornicators, nor idolaters, nor adulterers, nor homosexuals, nor sodomites, nor thieves, nor covetous, nor drunkards, nor revilers, nor extortioners will inherit the kingdom of God. </a:t>
            </a:r>
          </a:p>
          <a:p>
            <a:pPr marL="0" indent="0">
              <a:buNone/>
            </a:pPr>
            <a:r>
              <a:rPr lang="en-US" dirty="0"/>
              <a:t>And such were some of you. But you were washed, but you were sanctified, but you were justified in the name of the Lord Jesus and by the Spirit of our God. </a:t>
            </a:r>
          </a:p>
          <a:p>
            <a:pPr marL="0" indent="0">
              <a:buNone/>
            </a:pPr>
            <a:endParaRPr lang="en-US" sz="800" dirty="0"/>
          </a:p>
          <a:p>
            <a:pPr marL="0" indent="0">
              <a:buNone/>
            </a:pPr>
            <a:r>
              <a:rPr lang="en-US" dirty="0"/>
              <a:t>1 Corinthians 6:9-11</a:t>
            </a:r>
          </a:p>
        </p:txBody>
      </p:sp>
      <p:pic>
        <p:nvPicPr>
          <p:cNvPr id="4" name="Picture 2" descr="Image result for open bible">
            <a:extLst>
              <a:ext uri="{FF2B5EF4-FFF2-40B4-BE49-F238E27FC236}">
                <a16:creationId xmlns:a16="http://schemas.microsoft.com/office/drawing/2014/main" id="{55421F98-78A4-4323-95DB-3EF4F8D9B7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0" y="5244414"/>
            <a:ext cx="2896428" cy="1248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9555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97152-CD04-4255-8121-25632A434961}"/>
              </a:ext>
            </a:extLst>
          </p:cNvPr>
          <p:cNvSpPr>
            <a:spLocks noGrp="1"/>
          </p:cNvSpPr>
          <p:nvPr>
            <p:ph type="ctrTitle"/>
          </p:nvPr>
        </p:nvSpPr>
        <p:spPr>
          <a:xfrm>
            <a:off x="685800" y="1003095"/>
            <a:ext cx="7772400" cy="2387600"/>
          </a:xfrm>
        </p:spPr>
        <p:txBody>
          <a:bodyPr>
            <a:normAutofit/>
          </a:bodyPr>
          <a:lstStyle/>
          <a:p>
            <a:r>
              <a:rPr lang="en-US" sz="5400" b="1" dirty="0">
                <a:latin typeface="+mn-lt"/>
              </a:rPr>
              <a:t>What the Bible Says About</a:t>
            </a:r>
            <a:br>
              <a:rPr lang="en-US" sz="1600" b="1" dirty="0">
                <a:latin typeface="+mn-lt"/>
              </a:rPr>
            </a:br>
            <a:br>
              <a:rPr lang="en-US" sz="1600" b="1" dirty="0">
                <a:latin typeface="+mn-lt"/>
              </a:rPr>
            </a:br>
            <a:r>
              <a:rPr lang="en-US" b="1" dirty="0">
                <a:latin typeface="+mn-lt"/>
              </a:rPr>
              <a:t>Homosexuality</a:t>
            </a:r>
          </a:p>
        </p:txBody>
      </p:sp>
      <p:pic>
        <p:nvPicPr>
          <p:cNvPr id="4" name="Picture 2" descr="Image result for open bible">
            <a:extLst>
              <a:ext uri="{FF2B5EF4-FFF2-40B4-BE49-F238E27FC236}">
                <a16:creationId xmlns:a16="http://schemas.microsoft.com/office/drawing/2014/main" id="{B5FF6727-7C63-415E-B88C-ED4783E16F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4013746"/>
            <a:ext cx="44196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127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0435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2385D-46C7-4923-9C8C-A9A327D8670D}"/>
              </a:ext>
            </a:extLst>
          </p:cNvPr>
          <p:cNvSpPr>
            <a:spLocks noGrp="1"/>
          </p:cNvSpPr>
          <p:nvPr>
            <p:ph type="title"/>
          </p:nvPr>
        </p:nvSpPr>
        <p:spPr>
          <a:xfrm>
            <a:off x="628650" y="365126"/>
            <a:ext cx="7886700" cy="946839"/>
          </a:xfrm>
        </p:spPr>
        <p:txBody>
          <a:bodyPr/>
          <a:lstStyle/>
          <a:p>
            <a:pPr algn="ctr"/>
            <a:r>
              <a:rPr lang="en-US" b="1" dirty="0">
                <a:latin typeface="+mn-lt"/>
              </a:rPr>
              <a:t>Lipscomb University</a:t>
            </a:r>
          </a:p>
        </p:txBody>
      </p:sp>
      <p:sp>
        <p:nvSpPr>
          <p:cNvPr id="3" name="Content Placeholder 2">
            <a:extLst>
              <a:ext uri="{FF2B5EF4-FFF2-40B4-BE49-F238E27FC236}">
                <a16:creationId xmlns:a16="http://schemas.microsoft.com/office/drawing/2014/main" id="{5E3D05AC-3B9D-4807-A1F1-88CD818872C5}"/>
              </a:ext>
            </a:extLst>
          </p:cNvPr>
          <p:cNvSpPr>
            <a:spLocks noGrp="1"/>
          </p:cNvSpPr>
          <p:nvPr>
            <p:ph idx="1"/>
          </p:nvPr>
        </p:nvSpPr>
        <p:spPr>
          <a:xfrm>
            <a:off x="482878" y="1401556"/>
            <a:ext cx="8184046" cy="4351338"/>
          </a:xfrm>
        </p:spPr>
        <p:txBody>
          <a:bodyPr/>
          <a:lstStyle/>
          <a:p>
            <a:pPr marL="0" indent="0">
              <a:buNone/>
            </a:pPr>
            <a:r>
              <a:rPr lang="en-US" dirty="0"/>
              <a:t>Lipscomb was founded in Nashville, Tenn., in 1891 by two individuals–David Lipscomb and James A. Harding–who believed that a truly educated individual of their time could not be so without attention given to spiritual growth as well as academics...</a:t>
            </a:r>
          </a:p>
          <a:p>
            <a:pPr marL="0" indent="0">
              <a:buNone/>
            </a:pPr>
            <a:r>
              <a:rPr lang="en-US" dirty="0"/>
              <a:t>Its primary mission is to integrate Christian faith and practice with academic excellence.</a:t>
            </a:r>
          </a:p>
          <a:p>
            <a:pPr marL="0" indent="0" algn="r">
              <a:buNone/>
            </a:pPr>
            <a:r>
              <a:rPr lang="en-US" sz="2400" dirty="0"/>
              <a:t>https://www.lipscomb.edu/about</a:t>
            </a:r>
          </a:p>
        </p:txBody>
      </p:sp>
      <p:pic>
        <p:nvPicPr>
          <p:cNvPr id="1026" name="Picture 2" descr="Related image">
            <a:extLst>
              <a:ext uri="{FF2B5EF4-FFF2-40B4-BE49-F238E27FC236}">
                <a16:creationId xmlns:a16="http://schemas.microsoft.com/office/drawing/2014/main" id="{66F91E4C-AD33-47A4-B42E-FB19B8CB32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087" t="38478" r="6739" b="18623"/>
          <a:stretch/>
        </p:blipFill>
        <p:spPr bwMode="auto">
          <a:xfrm>
            <a:off x="1" y="4982817"/>
            <a:ext cx="4789318" cy="1875183"/>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7585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Condemned as a Sin</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24113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Condemned as a Sin</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p:txBody>
          <a:bodyPr/>
          <a:lstStyle/>
          <a:p>
            <a:pPr marL="0" indent="0">
              <a:buNone/>
            </a:pPr>
            <a:r>
              <a:rPr lang="en-US" dirty="0"/>
              <a:t>Now before they lay down, the men of the city, the men of Sodom, both old and young, all the people from every quarter, surrounded the house. </a:t>
            </a:r>
          </a:p>
          <a:p>
            <a:pPr marL="0" indent="0">
              <a:buNone/>
            </a:pPr>
            <a:r>
              <a:rPr lang="en-US" dirty="0"/>
              <a:t>And they called to Lot and said to him, “Where are the men who came to you tonight? Bring them out to us that we may know them carnally.” </a:t>
            </a:r>
          </a:p>
          <a:p>
            <a:pPr marL="0" indent="0">
              <a:buNone/>
            </a:pPr>
            <a:endParaRPr lang="en-US" sz="800" dirty="0"/>
          </a:p>
          <a:p>
            <a:pPr marL="0" indent="0">
              <a:buNone/>
            </a:pPr>
            <a:r>
              <a:rPr lang="en-US" dirty="0"/>
              <a:t>Genesis 19:4-5</a:t>
            </a:r>
          </a:p>
        </p:txBody>
      </p:sp>
      <p:pic>
        <p:nvPicPr>
          <p:cNvPr id="4" name="Picture 2" descr="Image result for open bible">
            <a:extLst>
              <a:ext uri="{FF2B5EF4-FFF2-40B4-BE49-F238E27FC236}">
                <a16:creationId xmlns:a16="http://schemas.microsoft.com/office/drawing/2014/main" id="{55421F98-78A4-4323-95DB-3EF4F8D9B7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0" y="5244414"/>
            <a:ext cx="2896428" cy="1248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4239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Condemned as a Sin</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p:txBody>
          <a:bodyPr/>
          <a:lstStyle/>
          <a:p>
            <a:pPr marL="0" indent="0">
              <a:buNone/>
            </a:pPr>
            <a:r>
              <a:rPr lang="en-US" dirty="0"/>
              <a:t>As Sodom and Gomorrah, and the cities around them in a similar manner to these, having given themselves over to sexual immorality and gone after strange flesh, are set forth as an example, suffering the vengeance of eternal fire.  </a:t>
            </a:r>
          </a:p>
          <a:p>
            <a:pPr marL="0" indent="0">
              <a:buNone/>
            </a:pPr>
            <a:endParaRPr lang="en-US" sz="800" dirty="0"/>
          </a:p>
          <a:p>
            <a:pPr marL="0" indent="0">
              <a:buNone/>
            </a:pPr>
            <a:r>
              <a:rPr lang="en-US" dirty="0"/>
              <a:t>Jude 7</a:t>
            </a:r>
          </a:p>
        </p:txBody>
      </p:sp>
      <p:pic>
        <p:nvPicPr>
          <p:cNvPr id="4" name="Picture 2" descr="Image result for open bible">
            <a:extLst>
              <a:ext uri="{FF2B5EF4-FFF2-40B4-BE49-F238E27FC236}">
                <a16:creationId xmlns:a16="http://schemas.microsoft.com/office/drawing/2014/main" id="{55421F98-78A4-4323-95DB-3EF4F8D9B7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0" y="5244414"/>
            <a:ext cx="2896428" cy="1248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7638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Condemned as a Sin</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p:txBody>
          <a:bodyPr>
            <a:normAutofit/>
          </a:bodyPr>
          <a:lstStyle/>
          <a:p>
            <a:pPr marL="0" indent="0">
              <a:buNone/>
            </a:pPr>
            <a:r>
              <a:rPr lang="en-US" dirty="0"/>
              <a:t>You shall not lie with a male as with a woman. It is an abomination... </a:t>
            </a:r>
          </a:p>
          <a:p>
            <a:pPr marL="0" indent="0">
              <a:buNone/>
            </a:pPr>
            <a:endParaRPr lang="en-US" sz="800" dirty="0"/>
          </a:p>
          <a:p>
            <a:pPr marL="0" indent="0">
              <a:buNone/>
            </a:pPr>
            <a:r>
              <a:rPr lang="en-US" dirty="0"/>
              <a:t>If a man lies with a male as he lies with a woman, both of them have committed an abomination. They shall surely be put to death. Their blood shall be upon them. </a:t>
            </a:r>
          </a:p>
          <a:p>
            <a:pPr marL="0" indent="0">
              <a:buNone/>
            </a:pPr>
            <a:endParaRPr lang="en-US" sz="800" dirty="0"/>
          </a:p>
          <a:p>
            <a:pPr marL="0" indent="0">
              <a:buNone/>
            </a:pPr>
            <a:r>
              <a:rPr lang="en-US" dirty="0"/>
              <a:t>Leviticus 19:22; 20:13</a:t>
            </a:r>
          </a:p>
        </p:txBody>
      </p:sp>
      <p:pic>
        <p:nvPicPr>
          <p:cNvPr id="4" name="Picture 2" descr="Image result for open bible">
            <a:extLst>
              <a:ext uri="{FF2B5EF4-FFF2-40B4-BE49-F238E27FC236}">
                <a16:creationId xmlns:a16="http://schemas.microsoft.com/office/drawing/2014/main" id="{55421F98-78A4-4323-95DB-3EF4F8D9B7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0" y="5244414"/>
            <a:ext cx="2896428" cy="1248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6310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Condemned as a Sin</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p:txBody>
          <a:bodyPr>
            <a:normAutofit/>
          </a:bodyPr>
          <a:lstStyle/>
          <a:p>
            <a:pPr marL="0" indent="0">
              <a:buNone/>
            </a:pPr>
            <a:r>
              <a:rPr lang="en-US" dirty="0"/>
              <a:t>Do you not know that the unrighteous will not inherit the kingdom of God? Do not be deceived. Neither fornicators, nor idolaters, nor adulterers, nor homosexuals, nor sodomites, nor thieves, nor covetous, nor drunkards, nor revilers, nor extortioners will inherit the kingdom of God. </a:t>
            </a:r>
          </a:p>
          <a:p>
            <a:pPr marL="0" indent="0">
              <a:buNone/>
            </a:pPr>
            <a:endParaRPr lang="en-US" sz="800" dirty="0"/>
          </a:p>
          <a:p>
            <a:pPr marL="0" indent="0">
              <a:buNone/>
            </a:pPr>
            <a:r>
              <a:rPr lang="en-US" dirty="0"/>
              <a:t>1 Corinthians 6:9-10</a:t>
            </a:r>
          </a:p>
        </p:txBody>
      </p:sp>
      <p:pic>
        <p:nvPicPr>
          <p:cNvPr id="4" name="Picture 2" descr="Image result for open bible">
            <a:extLst>
              <a:ext uri="{FF2B5EF4-FFF2-40B4-BE49-F238E27FC236}">
                <a16:creationId xmlns:a16="http://schemas.microsoft.com/office/drawing/2014/main" id="{55421F98-78A4-4323-95DB-3EF4F8D9B7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0" y="5244414"/>
            <a:ext cx="2896428" cy="1248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662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3127-FFF5-49E9-822E-9DF69ACA7787}"/>
              </a:ext>
            </a:extLst>
          </p:cNvPr>
          <p:cNvSpPr>
            <a:spLocks noGrp="1"/>
          </p:cNvSpPr>
          <p:nvPr>
            <p:ph type="title"/>
          </p:nvPr>
        </p:nvSpPr>
        <p:spPr/>
        <p:txBody>
          <a:bodyPr/>
          <a:lstStyle/>
          <a:p>
            <a:pPr algn="ctr"/>
            <a:r>
              <a:rPr lang="en-US" b="1" dirty="0">
                <a:latin typeface="+mn-lt"/>
              </a:rPr>
              <a:t>Violates God’s Law and Plan for Marriage and Sexuality</a:t>
            </a:r>
          </a:p>
        </p:txBody>
      </p:sp>
      <p:sp>
        <p:nvSpPr>
          <p:cNvPr id="3" name="Content Placeholder 2">
            <a:extLst>
              <a:ext uri="{FF2B5EF4-FFF2-40B4-BE49-F238E27FC236}">
                <a16:creationId xmlns:a16="http://schemas.microsoft.com/office/drawing/2014/main" id="{87C71F5B-9F3F-4B96-BBC2-BBAB0886BE14}"/>
              </a:ext>
            </a:extLst>
          </p:cNvPr>
          <p:cNvSpPr>
            <a:spLocks noGrp="1"/>
          </p:cNvSpPr>
          <p:nvPr>
            <p:ph idx="1"/>
          </p:nvPr>
        </p:nvSpPr>
        <p:spPr>
          <a:xfrm>
            <a:off x="628650" y="1961321"/>
            <a:ext cx="7886700" cy="4308406"/>
          </a:xfrm>
        </p:spPr>
        <p:txBody>
          <a:bodyPr>
            <a:normAutofit/>
          </a:bodyPr>
          <a:lstStyle/>
          <a:p>
            <a:r>
              <a:rPr lang="en-US" dirty="0"/>
              <a:t>Sexual desires are to be fulfilled in the marriage union.</a:t>
            </a:r>
          </a:p>
          <a:p>
            <a:pPr lvl="1"/>
            <a:r>
              <a:rPr lang="en-US" sz="2800" dirty="0"/>
              <a:t>1 Cor. 7:1-5; Heb. 13:4 </a:t>
            </a:r>
          </a:p>
          <a:p>
            <a:endParaRPr lang="en-US" sz="800" dirty="0"/>
          </a:p>
          <a:p>
            <a:r>
              <a:rPr lang="en-US" dirty="0"/>
              <a:t>Marriage is for one man and one woman.</a:t>
            </a:r>
          </a:p>
          <a:p>
            <a:pPr lvl="1"/>
            <a:r>
              <a:rPr lang="en-US" sz="2800" dirty="0"/>
              <a:t>Matt. 19:4-5</a:t>
            </a:r>
          </a:p>
        </p:txBody>
      </p:sp>
    </p:spTree>
    <p:extLst>
      <p:ext uri="{BB962C8B-B14F-4D97-AF65-F5344CB8AC3E}">
        <p14:creationId xmlns:p14="http://schemas.microsoft.com/office/powerpoint/2010/main" val="1673768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TotalTime>
  <Words>851</Words>
  <Application>Microsoft Office PowerPoint</Application>
  <PresentationFormat>On-screen Show (4:3)</PresentationFormat>
  <Paragraphs>73</Paragraphs>
  <Slides>20</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Calibri</vt:lpstr>
      <vt:lpstr>Calibri Light</vt:lpstr>
      <vt:lpstr>Office Theme</vt:lpstr>
      <vt:lpstr>1_Office Theme</vt:lpstr>
      <vt:lpstr>PowerPoint Presentation</vt:lpstr>
      <vt:lpstr>What the Bible Says About  Homosexuality</vt:lpstr>
      <vt:lpstr>Lipscomb University</vt:lpstr>
      <vt:lpstr>Condemned as a Sin</vt:lpstr>
      <vt:lpstr>Condemned as a Sin</vt:lpstr>
      <vt:lpstr>Condemned as a Sin</vt:lpstr>
      <vt:lpstr>Condemned as a Sin</vt:lpstr>
      <vt:lpstr>Condemned as a Sin</vt:lpstr>
      <vt:lpstr>Violates God’s Law and Plan for Marriage and Sexuality</vt:lpstr>
      <vt:lpstr>Against Nature</vt:lpstr>
      <vt:lpstr>Against Nature</vt:lpstr>
      <vt:lpstr>Against Nature</vt:lpstr>
      <vt:lpstr>Against Nature</vt:lpstr>
      <vt:lpstr>Brings Depravity and Destruction</vt:lpstr>
      <vt:lpstr>Brings Depravity and Destruction</vt:lpstr>
      <vt:lpstr>Homosexual Misrepresentations and Perversions of the Bible</vt:lpstr>
      <vt:lpstr>The Christian’s Attitude Toward Homosexuality and Homosexuals</vt:lpstr>
      <vt:lpstr>Hope for the Homosexual</vt:lpstr>
      <vt:lpstr>Hope for the Homosexual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Homosexuality</dc:title>
  <dc:creator>Heath Rogers</dc:creator>
  <cp:lastModifiedBy>Michael Hepner</cp:lastModifiedBy>
  <cp:revision>16</cp:revision>
  <dcterms:created xsi:type="dcterms:W3CDTF">2018-11-15T18:48:00Z</dcterms:created>
  <dcterms:modified xsi:type="dcterms:W3CDTF">2018-11-19T02:40:25Z</dcterms:modified>
</cp:coreProperties>
</file>