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6"/>
  </p:notesMasterIdLst>
  <p:sldIdLst>
    <p:sldId id="257" r:id="rId3"/>
    <p:sldId id="256" r:id="rId4"/>
    <p:sldId id="259" r:id="rId5"/>
    <p:sldId id="260" r:id="rId6"/>
    <p:sldId id="261" r:id="rId7"/>
    <p:sldId id="262" r:id="rId8"/>
    <p:sldId id="263" r:id="rId9"/>
    <p:sldId id="265" r:id="rId10"/>
    <p:sldId id="264" r:id="rId11"/>
    <p:sldId id="267" r:id="rId12"/>
    <p:sldId id="266" r:id="rId13"/>
    <p:sldId id="268" r:id="rId14"/>
    <p:sldId id="258"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83" d="100"/>
          <a:sy n="83" d="100"/>
        </p:scale>
        <p:origin x="792" y="77"/>
      </p:cViewPr>
      <p:guideLst/>
    </p:cSldViewPr>
  </p:slideViewPr>
  <p:notesTextViewPr>
    <p:cViewPr>
      <p:scale>
        <a:sx n="1" d="1"/>
        <a:sy n="1" d="1"/>
      </p:scale>
      <p:origin x="0" y="0"/>
    </p:cViewPr>
  </p:notesTextViewPr>
  <p:sorterViewPr>
    <p:cViewPr>
      <p:scale>
        <a:sx n="100" d="100"/>
        <a:sy n="100" d="100"/>
      </p:scale>
      <p:origin x="0" y="-19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8226EC-2215-4DFF-9474-30ACA55AE0EC}" type="datetimeFigureOut">
              <a:rPr lang="en-US" smtClean="0"/>
              <a:t>10/7/2018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176367-6C0B-4D62-A6BF-4ABE50DD712B}" type="slidenum">
              <a:rPr lang="en-US" smtClean="0"/>
              <a:t>‹#›</a:t>
            </a:fld>
            <a:endParaRPr lang="en-US"/>
          </a:p>
        </p:txBody>
      </p:sp>
    </p:spTree>
    <p:extLst>
      <p:ext uri="{BB962C8B-B14F-4D97-AF65-F5344CB8AC3E}">
        <p14:creationId xmlns:p14="http://schemas.microsoft.com/office/powerpoint/2010/main" val="1928013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488B89-2BE8-4319-AA43-11EA8133733A}" type="datetimeFigureOut">
              <a:rPr lang="en-US" smtClean="0"/>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3674130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488B89-2BE8-4319-AA43-11EA8133733A}" type="datetimeFigureOut">
              <a:rPr lang="en-US" smtClean="0"/>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3093854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488B89-2BE8-4319-AA43-11EA8133733A}" type="datetimeFigureOut">
              <a:rPr lang="en-US" smtClean="0"/>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42474384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488B89-2BE8-4319-AA43-11EA8133733A}" type="datetimeFigureOut">
              <a:rPr lang="en-US" smtClean="0"/>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14540737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488B89-2BE8-4319-AA43-11EA8133733A}" type="datetimeFigureOut">
              <a:rPr lang="en-US" smtClean="0"/>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2947525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488B89-2BE8-4319-AA43-11EA8133733A}" type="datetimeFigureOut">
              <a:rPr lang="en-US" smtClean="0"/>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17111995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488B89-2BE8-4319-AA43-11EA8133733A}" type="datetimeFigureOut">
              <a:rPr lang="en-US" smtClean="0"/>
              <a:t>10/7/2018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19068263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488B89-2BE8-4319-AA43-11EA8133733A}" type="datetimeFigureOut">
              <a:rPr lang="en-US" smtClean="0"/>
              <a:t>10/7/2018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15090178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488B89-2BE8-4319-AA43-11EA8133733A}" type="datetimeFigureOut">
              <a:rPr lang="en-US" smtClean="0"/>
              <a:t>10/7/2018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25999313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88B89-2BE8-4319-AA43-11EA8133733A}" type="datetimeFigureOut">
              <a:rPr lang="en-US" smtClean="0"/>
              <a:t>10/7/2018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8215045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7488B89-2BE8-4319-AA43-11EA8133733A}" type="datetimeFigureOut">
              <a:rPr lang="en-US" smtClean="0"/>
              <a:t>10/7/2018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2860286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488B89-2BE8-4319-AA43-11EA8133733A}" type="datetimeFigureOut">
              <a:rPr lang="en-US" smtClean="0"/>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15721613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7488B89-2BE8-4319-AA43-11EA8133733A}" type="datetimeFigureOut">
              <a:rPr lang="en-US" smtClean="0"/>
              <a:t>10/7/2018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42181196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488B89-2BE8-4319-AA43-11EA8133733A}" type="datetimeFigureOut">
              <a:rPr lang="en-US" smtClean="0"/>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17750823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488B89-2BE8-4319-AA43-11EA8133733A}" type="datetimeFigureOut">
              <a:rPr lang="en-US" smtClean="0"/>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52258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488B89-2BE8-4319-AA43-11EA8133733A}" type="datetimeFigureOut">
              <a:rPr lang="en-US" smtClean="0"/>
              <a:t>10/7/2018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3583184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488B89-2BE8-4319-AA43-11EA8133733A}" type="datetimeFigureOut">
              <a:rPr lang="en-US" smtClean="0"/>
              <a:t>10/7/2018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3293515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488B89-2BE8-4319-AA43-11EA8133733A}" type="datetimeFigureOut">
              <a:rPr lang="en-US" smtClean="0"/>
              <a:t>10/7/2018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937382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488B89-2BE8-4319-AA43-11EA8133733A}" type="datetimeFigureOut">
              <a:rPr lang="en-US" smtClean="0"/>
              <a:t>10/7/2018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128621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88B89-2BE8-4319-AA43-11EA8133733A}" type="datetimeFigureOut">
              <a:rPr lang="en-US" smtClean="0"/>
              <a:t>10/7/2018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3814737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7488B89-2BE8-4319-AA43-11EA8133733A}" type="datetimeFigureOut">
              <a:rPr lang="en-US" smtClean="0"/>
              <a:t>10/7/2018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417842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7488B89-2BE8-4319-AA43-11EA8133733A}" type="datetimeFigureOut">
              <a:rPr lang="en-US" smtClean="0"/>
              <a:t>10/7/2018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A3F2D1-47B9-40DE-92D6-2E376CA73F6C}" type="slidenum">
              <a:rPr lang="en-US" smtClean="0"/>
              <a:t>‹#›</a:t>
            </a:fld>
            <a:endParaRPr lang="en-US"/>
          </a:p>
        </p:txBody>
      </p:sp>
    </p:spTree>
    <p:extLst>
      <p:ext uri="{BB962C8B-B14F-4D97-AF65-F5344CB8AC3E}">
        <p14:creationId xmlns:p14="http://schemas.microsoft.com/office/powerpoint/2010/main" val="252407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488B89-2BE8-4319-AA43-11EA8133733A}" type="datetimeFigureOut">
              <a:rPr lang="en-US" smtClean="0"/>
              <a:t>10/7/2018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A3F2D1-47B9-40DE-92D6-2E376CA73F6C}" type="slidenum">
              <a:rPr lang="en-US" smtClean="0"/>
              <a:t>‹#›</a:t>
            </a:fld>
            <a:endParaRPr lang="en-US"/>
          </a:p>
        </p:txBody>
      </p:sp>
    </p:spTree>
    <p:extLst>
      <p:ext uri="{BB962C8B-B14F-4D97-AF65-F5344CB8AC3E}">
        <p14:creationId xmlns:p14="http://schemas.microsoft.com/office/powerpoint/2010/main" val="24135728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488B89-2BE8-4319-AA43-11EA8133733A}" type="datetimeFigureOut">
              <a:rPr lang="en-US" smtClean="0"/>
              <a:t>10/7/2018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A3F2D1-47B9-40DE-92D6-2E376CA73F6C}" type="slidenum">
              <a:rPr lang="en-US" smtClean="0"/>
              <a:t>‹#›</a:t>
            </a:fld>
            <a:endParaRPr lang="en-US"/>
          </a:p>
        </p:txBody>
      </p:sp>
    </p:spTree>
    <p:extLst>
      <p:ext uri="{BB962C8B-B14F-4D97-AF65-F5344CB8AC3E}">
        <p14:creationId xmlns:p14="http://schemas.microsoft.com/office/powerpoint/2010/main" val="7601008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2563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A3C18-F4BD-4014-9A8C-8FEC461AEC31}"/>
              </a:ext>
            </a:extLst>
          </p:cNvPr>
          <p:cNvSpPr>
            <a:spLocks noGrp="1"/>
          </p:cNvSpPr>
          <p:nvPr>
            <p:ph type="title"/>
          </p:nvPr>
        </p:nvSpPr>
        <p:spPr/>
        <p:txBody>
          <a:bodyPr>
            <a:normAutofit/>
          </a:bodyPr>
          <a:lstStyle/>
          <a:p>
            <a:pPr algn="ctr"/>
            <a:r>
              <a:rPr lang="en-US" b="1" dirty="0">
                <a:latin typeface="+mn-lt"/>
              </a:rPr>
              <a:t>The Problem: </a:t>
            </a:r>
            <a:br>
              <a:rPr lang="en-US" b="1" dirty="0">
                <a:latin typeface="+mn-lt"/>
              </a:rPr>
            </a:br>
            <a:r>
              <a:rPr lang="en-US" b="1" dirty="0">
                <a:latin typeface="+mn-lt"/>
              </a:rPr>
              <a:t>God’s people did not remember. </a:t>
            </a:r>
          </a:p>
        </p:txBody>
      </p:sp>
      <p:sp>
        <p:nvSpPr>
          <p:cNvPr id="3" name="Content Placeholder 2">
            <a:extLst>
              <a:ext uri="{FF2B5EF4-FFF2-40B4-BE49-F238E27FC236}">
                <a16:creationId xmlns:a16="http://schemas.microsoft.com/office/drawing/2014/main" id="{3A2FA17C-F1C1-44BE-B394-6E8C4A94CE3A}"/>
              </a:ext>
            </a:extLst>
          </p:cNvPr>
          <p:cNvSpPr>
            <a:spLocks noGrp="1"/>
          </p:cNvSpPr>
          <p:nvPr>
            <p:ph idx="1"/>
          </p:nvPr>
        </p:nvSpPr>
        <p:spPr>
          <a:xfrm>
            <a:off x="628650" y="2040835"/>
            <a:ext cx="7886700" cy="4136128"/>
          </a:xfrm>
        </p:spPr>
        <p:txBody>
          <a:bodyPr>
            <a:normAutofit/>
          </a:bodyPr>
          <a:lstStyle/>
          <a:p>
            <a:pPr marL="0" indent="0">
              <a:buNone/>
            </a:pPr>
            <a:r>
              <a:rPr lang="en-US" b="1" dirty="0"/>
              <a:t>“So it was, as soon as Gideon was dead, that the children of Israel again played the harlot with the Baals, and made Baal-</a:t>
            </a:r>
            <a:r>
              <a:rPr lang="en-US" b="1" dirty="0" err="1"/>
              <a:t>Berith</a:t>
            </a:r>
            <a:r>
              <a:rPr lang="en-US" b="1" dirty="0"/>
              <a:t> their god. Thus the children of Israel </a:t>
            </a:r>
            <a:r>
              <a:rPr lang="en-US" b="1" u="sng" dirty="0"/>
              <a:t>did not remember the Lord</a:t>
            </a:r>
            <a:r>
              <a:rPr lang="en-US" b="1" dirty="0"/>
              <a:t> their God, who had delivered them from the hands of all their enemies on every side.”</a:t>
            </a:r>
          </a:p>
          <a:p>
            <a:pPr marL="0" indent="0" algn="r">
              <a:buNone/>
            </a:pPr>
            <a:r>
              <a:rPr lang="en-US" b="1" dirty="0"/>
              <a:t>Judges 8:33-34</a:t>
            </a:r>
          </a:p>
        </p:txBody>
      </p:sp>
    </p:spTree>
    <p:extLst>
      <p:ext uri="{BB962C8B-B14F-4D97-AF65-F5344CB8AC3E}">
        <p14:creationId xmlns:p14="http://schemas.microsoft.com/office/powerpoint/2010/main" val="668091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A3C18-F4BD-4014-9A8C-8FEC461AEC31}"/>
              </a:ext>
            </a:extLst>
          </p:cNvPr>
          <p:cNvSpPr>
            <a:spLocks noGrp="1"/>
          </p:cNvSpPr>
          <p:nvPr>
            <p:ph type="title"/>
          </p:nvPr>
        </p:nvSpPr>
        <p:spPr/>
        <p:txBody>
          <a:bodyPr>
            <a:normAutofit/>
          </a:bodyPr>
          <a:lstStyle/>
          <a:p>
            <a:pPr algn="ctr"/>
            <a:r>
              <a:rPr lang="en-US" b="1" dirty="0">
                <a:latin typeface="+mn-lt"/>
              </a:rPr>
              <a:t>The Problem: </a:t>
            </a:r>
            <a:br>
              <a:rPr lang="en-US" b="1" dirty="0">
                <a:latin typeface="+mn-lt"/>
              </a:rPr>
            </a:br>
            <a:r>
              <a:rPr lang="en-US" b="1" dirty="0">
                <a:latin typeface="+mn-lt"/>
              </a:rPr>
              <a:t>God’s people did not remember. </a:t>
            </a:r>
          </a:p>
        </p:txBody>
      </p:sp>
      <p:sp>
        <p:nvSpPr>
          <p:cNvPr id="3" name="Content Placeholder 2">
            <a:extLst>
              <a:ext uri="{FF2B5EF4-FFF2-40B4-BE49-F238E27FC236}">
                <a16:creationId xmlns:a16="http://schemas.microsoft.com/office/drawing/2014/main" id="{3A2FA17C-F1C1-44BE-B394-6E8C4A94CE3A}"/>
              </a:ext>
            </a:extLst>
          </p:cNvPr>
          <p:cNvSpPr>
            <a:spLocks noGrp="1"/>
          </p:cNvSpPr>
          <p:nvPr>
            <p:ph idx="1"/>
          </p:nvPr>
        </p:nvSpPr>
        <p:spPr>
          <a:xfrm>
            <a:off x="628650" y="2213113"/>
            <a:ext cx="7886700" cy="3963850"/>
          </a:xfrm>
        </p:spPr>
        <p:txBody>
          <a:bodyPr>
            <a:normAutofit/>
          </a:bodyPr>
          <a:lstStyle/>
          <a:p>
            <a:pPr marL="0" indent="0">
              <a:buNone/>
            </a:pPr>
            <a:r>
              <a:rPr lang="en-US" b="1" dirty="0"/>
              <a:t>“They </a:t>
            </a:r>
            <a:r>
              <a:rPr lang="en-US" b="1" u="sng" dirty="0"/>
              <a:t>did not remember</a:t>
            </a:r>
            <a:r>
              <a:rPr lang="en-US" b="1" dirty="0"/>
              <a:t> His power: the day when He redeemed them from the enemy” (Psalm 78:42). </a:t>
            </a:r>
          </a:p>
          <a:p>
            <a:pPr marL="0" indent="0">
              <a:buNone/>
            </a:pPr>
            <a:endParaRPr lang="en-US" sz="800" b="1" dirty="0"/>
          </a:p>
          <a:p>
            <a:pPr marL="0" indent="0">
              <a:buNone/>
            </a:pPr>
            <a:r>
              <a:rPr lang="en-US" b="1" dirty="0"/>
              <a:t>“They refused to obey, and they </a:t>
            </a:r>
            <a:r>
              <a:rPr lang="en-US" b="1" u="sng" dirty="0"/>
              <a:t>were not mindful</a:t>
            </a:r>
            <a:r>
              <a:rPr lang="en-US" b="1" dirty="0"/>
              <a:t> of Your wonders that You did among them. But they hardened their necks, and in their rebellion they appointed a leader to return to their bondage…” (Neh. 9:17). </a:t>
            </a:r>
          </a:p>
        </p:txBody>
      </p:sp>
    </p:spTree>
    <p:extLst>
      <p:ext uri="{BB962C8B-B14F-4D97-AF65-F5344CB8AC3E}">
        <p14:creationId xmlns:p14="http://schemas.microsoft.com/office/powerpoint/2010/main" val="4000312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A3C18-F4BD-4014-9A8C-8FEC461AEC31}"/>
              </a:ext>
            </a:extLst>
          </p:cNvPr>
          <p:cNvSpPr>
            <a:spLocks noGrp="1"/>
          </p:cNvSpPr>
          <p:nvPr>
            <p:ph type="title"/>
          </p:nvPr>
        </p:nvSpPr>
        <p:spPr/>
        <p:txBody>
          <a:bodyPr>
            <a:normAutofit/>
          </a:bodyPr>
          <a:lstStyle/>
          <a:p>
            <a:pPr algn="ctr"/>
            <a:r>
              <a:rPr lang="en-US" b="1" dirty="0">
                <a:solidFill>
                  <a:schemeClr val="bg1"/>
                </a:solidFill>
                <a:latin typeface="+mn-lt"/>
              </a:rPr>
              <a:t>We have the same problem: </a:t>
            </a:r>
            <a:br>
              <a:rPr lang="en-US" b="1" dirty="0">
                <a:solidFill>
                  <a:schemeClr val="bg1"/>
                </a:solidFill>
                <a:latin typeface="+mn-lt"/>
              </a:rPr>
            </a:br>
            <a:r>
              <a:rPr lang="en-US" b="1" dirty="0">
                <a:solidFill>
                  <a:schemeClr val="bg1"/>
                </a:solidFill>
                <a:latin typeface="+mn-lt"/>
              </a:rPr>
              <a:t>God’s people do not remember. </a:t>
            </a:r>
          </a:p>
        </p:txBody>
      </p:sp>
      <p:sp>
        <p:nvSpPr>
          <p:cNvPr id="3" name="Content Placeholder 2">
            <a:extLst>
              <a:ext uri="{FF2B5EF4-FFF2-40B4-BE49-F238E27FC236}">
                <a16:creationId xmlns:a16="http://schemas.microsoft.com/office/drawing/2014/main" id="{3A2FA17C-F1C1-44BE-B394-6E8C4A94CE3A}"/>
              </a:ext>
            </a:extLst>
          </p:cNvPr>
          <p:cNvSpPr>
            <a:spLocks noGrp="1"/>
          </p:cNvSpPr>
          <p:nvPr>
            <p:ph idx="1"/>
          </p:nvPr>
        </p:nvSpPr>
        <p:spPr>
          <a:xfrm>
            <a:off x="628650" y="2213113"/>
            <a:ext cx="7886700" cy="3963850"/>
          </a:xfrm>
        </p:spPr>
        <p:txBody>
          <a:bodyPr>
            <a:normAutofit/>
          </a:bodyPr>
          <a:lstStyle/>
          <a:p>
            <a:r>
              <a:rPr lang="en-US" b="1" dirty="0">
                <a:solidFill>
                  <a:schemeClr val="bg1"/>
                </a:solidFill>
              </a:rPr>
              <a:t>We need to remember the powerful works of our God. </a:t>
            </a:r>
          </a:p>
          <a:p>
            <a:r>
              <a:rPr lang="en-US" b="1" dirty="0">
                <a:solidFill>
                  <a:schemeClr val="bg1"/>
                </a:solidFill>
              </a:rPr>
              <a:t>We need to remember the death, burial, and resurrection of our Lord (1 Cor. 11:24-25). </a:t>
            </a:r>
          </a:p>
          <a:p>
            <a:r>
              <a:rPr lang="en-US" b="1" dirty="0">
                <a:solidFill>
                  <a:schemeClr val="bg1"/>
                </a:solidFill>
              </a:rPr>
              <a:t>But we also need to remember the efforts, battles, and sacrifices made by the previous generations of the church today. </a:t>
            </a:r>
          </a:p>
        </p:txBody>
      </p:sp>
    </p:spTree>
    <p:extLst>
      <p:ext uri="{BB962C8B-B14F-4D97-AF65-F5344CB8AC3E}">
        <p14:creationId xmlns:p14="http://schemas.microsoft.com/office/powerpoint/2010/main" val="3079186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0051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1BE90-2C20-4A1A-9450-0B58C9894CB4}"/>
              </a:ext>
            </a:extLst>
          </p:cNvPr>
          <p:cNvSpPr>
            <a:spLocks noGrp="1"/>
          </p:cNvSpPr>
          <p:nvPr>
            <p:ph type="ctrTitle"/>
          </p:nvPr>
        </p:nvSpPr>
        <p:spPr/>
        <p:txBody>
          <a:bodyPr/>
          <a:lstStyle/>
          <a:p>
            <a:r>
              <a:rPr lang="en-US" b="1" dirty="0">
                <a:solidFill>
                  <a:schemeClr val="bg1"/>
                </a:solidFill>
                <a:latin typeface="+mn-lt"/>
              </a:rPr>
              <a:t>The Importance of Remembering</a:t>
            </a:r>
          </a:p>
        </p:txBody>
      </p:sp>
      <p:sp>
        <p:nvSpPr>
          <p:cNvPr id="3" name="Subtitle 2">
            <a:extLst>
              <a:ext uri="{FF2B5EF4-FFF2-40B4-BE49-F238E27FC236}">
                <a16:creationId xmlns:a16="http://schemas.microsoft.com/office/drawing/2014/main" id="{9F205267-AC95-40D2-819F-362A911AFCC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30031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A3C18-F4BD-4014-9A8C-8FEC461AEC31}"/>
              </a:ext>
            </a:extLst>
          </p:cNvPr>
          <p:cNvSpPr>
            <a:spLocks noGrp="1"/>
          </p:cNvSpPr>
          <p:nvPr>
            <p:ph type="title"/>
          </p:nvPr>
        </p:nvSpPr>
        <p:spPr/>
        <p:txBody>
          <a:bodyPr/>
          <a:lstStyle/>
          <a:p>
            <a:pPr algn="ctr"/>
            <a:r>
              <a:rPr lang="en-US" b="1" dirty="0">
                <a:latin typeface="+mn-lt"/>
              </a:rPr>
              <a:t>God knows His people are prone to forgetfulness. </a:t>
            </a:r>
          </a:p>
        </p:txBody>
      </p:sp>
      <p:sp>
        <p:nvSpPr>
          <p:cNvPr id="3" name="Content Placeholder 2">
            <a:extLst>
              <a:ext uri="{FF2B5EF4-FFF2-40B4-BE49-F238E27FC236}">
                <a16:creationId xmlns:a16="http://schemas.microsoft.com/office/drawing/2014/main" id="{3A2FA17C-F1C1-44BE-B394-6E8C4A94CE3A}"/>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986543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A3C18-F4BD-4014-9A8C-8FEC461AEC31}"/>
              </a:ext>
            </a:extLst>
          </p:cNvPr>
          <p:cNvSpPr>
            <a:spLocks noGrp="1"/>
          </p:cNvSpPr>
          <p:nvPr>
            <p:ph type="title"/>
          </p:nvPr>
        </p:nvSpPr>
        <p:spPr/>
        <p:txBody>
          <a:bodyPr/>
          <a:lstStyle/>
          <a:p>
            <a:pPr algn="ctr"/>
            <a:r>
              <a:rPr lang="en-US" b="1" dirty="0">
                <a:latin typeface="+mn-lt"/>
              </a:rPr>
              <a:t>God knows His people are prone to forgetfulness. </a:t>
            </a:r>
          </a:p>
        </p:txBody>
      </p:sp>
      <p:sp>
        <p:nvSpPr>
          <p:cNvPr id="3" name="Content Placeholder 2">
            <a:extLst>
              <a:ext uri="{FF2B5EF4-FFF2-40B4-BE49-F238E27FC236}">
                <a16:creationId xmlns:a16="http://schemas.microsoft.com/office/drawing/2014/main" id="{3A2FA17C-F1C1-44BE-B394-6E8C4A94CE3A}"/>
              </a:ext>
            </a:extLst>
          </p:cNvPr>
          <p:cNvSpPr>
            <a:spLocks noGrp="1"/>
          </p:cNvSpPr>
          <p:nvPr>
            <p:ph idx="1"/>
          </p:nvPr>
        </p:nvSpPr>
        <p:spPr>
          <a:xfrm>
            <a:off x="628650" y="2040835"/>
            <a:ext cx="7886700" cy="4136128"/>
          </a:xfrm>
        </p:spPr>
        <p:txBody>
          <a:bodyPr/>
          <a:lstStyle/>
          <a:p>
            <a:pPr marL="0" indent="0">
              <a:buNone/>
            </a:pPr>
            <a:r>
              <a:rPr lang="en-US" b="1" dirty="0"/>
              <a:t>“Only take heed to yourself, and diligently keep yourself, </a:t>
            </a:r>
            <a:r>
              <a:rPr lang="en-US" b="1" u="sng" dirty="0"/>
              <a:t>lest you forget</a:t>
            </a:r>
            <a:r>
              <a:rPr lang="en-US" b="1" dirty="0"/>
              <a:t> the things your eyes have seen, and lest they depart from your heart all the days of your life. And teach them to your children and your grandchildren.”</a:t>
            </a:r>
          </a:p>
          <a:p>
            <a:pPr marL="0" indent="0" algn="r">
              <a:buNone/>
            </a:pPr>
            <a:r>
              <a:rPr lang="en-US" b="1" dirty="0"/>
              <a:t>Deuteronomy 4:9</a:t>
            </a:r>
          </a:p>
        </p:txBody>
      </p:sp>
    </p:spTree>
    <p:extLst>
      <p:ext uri="{BB962C8B-B14F-4D97-AF65-F5344CB8AC3E}">
        <p14:creationId xmlns:p14="http://schemas.microsoft.com/office/powerpoint/2010/main" val="2204039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A3C18-F4BD-4014-9A8C-8FEC461AEC31}"/>
              </a:ext>
            </a:extLst>
          </p:cNvPr>
          <p:cNvSpPr>
            <a:spLocks noGrp="1"/>
          </p:cNvSpPr>
          <p:nvPr>
            <p:ph type="title"/>
          </p:nvPr>
        </p:nvSpPr>
        <p:spPr/>
        <p:txBody>
          <a:bodyPr/>
          <a:lstStyle/>
          <a:p>
            <a:pPr algn="ctr"/>
            <a:r>
              <a:rPr lang="en-US" b="1" dirty="0">
                <a:latin typeface="+mn-lt"/>
              </a:rPr>
              <a:t>God knows His people are prone to forgetfulness. </a:t>
            </a:r>
          </a:p>
        </p:txBody>
      </p:sp>
      <p:sp>
        <p:nvSpPr>
          <p:cNvPr id="3" name="Content Placeholder 2">
            <a:extLst>
              <a:ext uri="{FF2B5EF4-FFF2-40B4-BE49-F238E27FC236}">
                <a16:creationId xmlns:a16="http://schemas.microsoft.com/office/drawing/2014/main" id="{3A2FA17C-F1C1-44BE-B394-6E8C4A94CE3A}"/>
              </a:ext>
            </a:extLst>
          </p:cNvPr>
          <p:cNvSpPr>
            <a:spLocks noGrp="1"/>
          </p:cNvSpPr>
          <p:nvPr>
            <p:ph idx="1"/>
          </p:nvPr>
        </p:nvSpPr>
        <p:spPr>
          <a:xfrm>
            <a:off x="628650" y="2040835"/>
            <a:ext cx="7886700" cy="4136128"/>
          </a:xfrm>
        </p:spPr>
        <p:txBody>
          <a:bodyPr>
            <a:normAutofit/>
          </a:bodyPr>
          <a:lstStyle/>
          <a:p>
            <a:pPr marL="0" indent="0">
              <a:buNone/>
            </a:pPr>
            <a:r>
              <a:rPr lang="en-US" b="1" dirty="0"/>
              <a:t>“Take heed to yourselves, </a:t>
            </a:r>
            <a:r>
              <a:rPr lang="en-US" b="1" u="sng" dirty="0"/>
              <a:t>lest you forget</a:t>
            </a:r>
            <a:r>
              <a:rPr lang="en-US" b="1" dirty="0"/>
              <a:t> the covenant of the Lord your God which He made with you, and make for yourselves a carved image in the form of anything which the Lord your God has forbidden you. For the Lord your God is a consuming fire, a jealous God.”</a:t>
            </a:r>
          </a:p>
          <a:p>
            <a:pPr marL="0" indent="0" algn="r">
              <a:buNone/>
            </a:pPr>
            <a:r>
              <a:rPr lang="en-US" b="1" dirty="0"/>
              <a:t>Deuteronomy 4:23-24</a:t>
            </a:r>
          </a:p>
        </p:txBody>
      </p:sp>
    </p:spTree>
    <p:extLst>
      <p:ext uri="{BB962C8B-B14F-4D97-AF65-F5344CB8AC3E}">
        <p14:creationId xmlns:p14="http://schemas.microsoft.com/office/powerpoint/2010/main" val="1818108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A3C18-F4BD-4014-9A8C-8FEC461AEC31}"/>
              </a:ext>
            </a:extLst>
          </p:cNvPr>
          <p:cNvSpPr>
            <a:spLocks noGrp="1"/>
          </p:cNvSpPr>
          <p:nvPr>
            <p:ph type="title"/>
          </p:nvPr>
        </p:nvSpPr>
        <p:spPr/>
        <p:txBody>
          <a:bodyPr/>
          <a:lstStyle/>
          <a:p>
            <a:pPr algn="ctr"/>
            <a:r>
              <a:rPr lang="en-US" b="1" dirty="0">
                <a:latin typeface="+mn-lt"/>
              </a:rPr>
              <a:t>God knows His people are prone to forgetfulness. </a:t>
            </a:r>
          </a:p>
        </p:txBody>
      </p:sp>
      <p:sp>
        <p:nvSpPr>
          <p:cNvPr id="3" name="Content Placeholder 2">
            <a:extLst>
              <a:ext uri="{FF2B5EF4-FFF2-40B4-BE49-F238E27FC236}">
                <a16:creationId xmlns:a16="http://schemas.microsoft.com/office/drawing/2014/main" id="{3A2FA17C-F1C1-44BE-B394-6E8C4A94CE3A}"/>
              </a:ext>
            </a:extLst>
          </p:cNvPr>
          <p:cNvSpPr>
            <a:spLocks noGrp="1"/>
          </p:cNvSpPr>
          <p:nvPr>
            <p:ph idx="1"/>
          </p:nvPr>
        </p:nvSpPr>
        <p:spPr>
          <a:xfrm>
            <a:off x="628650" y="2040835"/>
            <a:ext cx="7886700" cy="4136128"/>
          </a:xfrm>
        </p:spPr>
        <p:txBody>
          <a:bodyPr>
            <a:normAutofit/>
          </a:bodyPr>
          <a:lstStyle/>
          <a:p>
            <a:pPr marL="0" indent="0">
              <a:buNone/>
            </a:pPr>
            <a:r>
              <a:rPr lang="en-US" b="1" dirty="0"/>
              <a:t>“So it shall be, when the Lord your God brings you into the land of which He swore to your fathers, to Abraham, Isaac, and Jacob, to give you large and beautiful cities which you did not build… then beware, </a:t>
            </a:r>
            <a:r>
              <a:rPr lang="en-US" b="1" u="sng" dirty="0"/>
              <a:t>lest you forget</a:t>
            </a:r>
            <a:r>
              <a:rPr lang="en-US" b="1" dirty="0"/>
              <a:t> the Lord who brought you out of the land of Egypt, from the house of bondage.”</a:t>
            </a:r>
          </a:p>
          <a:p>
            <a:pPr marL="0" indent="0" algn="r">
              <a:buNone/>
            </a:pPr>
            <a:r>
              <a:rPr lang="en-US" b="1" dirty="0"/>
              <a:t>Deuteronomy 6:10-12</a:t>
            </a:r>
          </a:p>
        </p:txBody>
      </p:sp>
    </p:spTree>
    <p:extLst>
      <p:ext uri="{BB962C8B-B14F-4D97-AF65-F5344CB8AC3E}">
        <p14:creationId xmlns:p14="http://schemas.microsoft.com/office/powerpoint/2010/main" val="1886439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A3C18-F4BD-4014-9A8C-8FEC461AEC31}"/>
              </a:ext>
            </a:extLst>
          </p:cNvPr>
          <p:cNvSpPr>
            <a:spLocks noGrp="1"/>
          </p:cNvSpPr>
          <p:nvPr>
            <p:ph type="title"/>
          </p:nvPr>
        </p:nvSpPr>
        <p:spPr>
          <a:xfrm>
            <a:off x="628650" y="365126"/>
            <a:ext cx="7886700" cy="1927500"/>
          </a:xfrm>
        </p:spPr>
        <p:txBody>
          <a:bodyPr>
            <a:normAutofit/>
          </a:bodyPr>
          <a:lstStyle/>
          <a:p>
            <a:pPr algn="ctr"/>
            <a:r>
              <a:rPr lang="en-US" b="1" dirty="0">
                <a:latin typeface="+mn-lt"/>
              </a:rPr>
              <a:t>God established memorials for His people, giving them occasions to remember. </a:t>
            </a:r>
          </a:p>
        </p:txBody>
      </p:sp>
      <p:sp>
        <p:nvSpPr>
          <p:cNvPr id="3" name="Content Placeholder 2">
            <a:extLst>
              <a:ext uri="{FF2B5EF4-FFF2-40B4-BE49-F238E27FC236}">
                <a16:creationId xmlns:a16="http://schemas.microsoft.com/office/drawing/2014/main" id="{3A2FA17C-F1C1-44BE-B394-6E8C4A94CE3A}"/>
              </a:ext>
            </a:extLst>
          </p:cNvPr>
          <p:cNvSpPr>
            <a:spLocks noGrp="1"/>
          </p:cNvSpPr>
          <p:nvPr>
            <p:ph idx="1"/>
          </p:nvPr>
        </p:nvSpPr>
        <p:spPr>
          <a:xfrm>
            <a:off x="628650" y="2650435"/>
            <a:ext cx="7886700" cy="3526528"/>
          </a:xfrm>
        </p:spPr>
        <p:txBody>
          <a:bodyPr/>
          <a:lstStyle/>
          <a:p>
            <a:r>
              <a:rPr lang="en-US" b="1" dirty="0"/>
              <a:t>The rainbow (Gen. 9:11-17). </a:t>
            </a:r>
          </a:p>
          <a:p>
            <a:r>
              <a:rPr lang="en-US" b="1" dirty="0"/>
              <a:t>The Passover feast (Ex. 12:14). </a:t>
            </a:r>
          </a:p>
          <a:p>
            <a:r>
              <a:rPr lang="en-US" b="1" dirty="0"/>
              <a:t>The pot of manna (Ex. 16:32-34). </a:t>
            </a:r>
          </a:p>
          <a:p>
            <a:r>
              <a:rPr lang="en-US" b="1" dirty="0"/>
              <a:t>The memorial stones (Joshua 4:5-7, 21-24). </a:t>
            </a:r>
          </a:p>
        </p:txBody>
      </p:sp>
    </p:spTree>
    <p:extLst>
      <p:ext uri="{BB962C8B-B14F-4D97-AF65-F5344CB8AC3E}">
        <p14:creationId xmlns:p14="http://schemas.microsoft.com/office/powerpoint/2010/main" val="4009906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A3C18-F4BD-4014-9A8C-8FEC461AEC31}"/>
              </a:ext>
            </a:extLst>
          </p:cNvPr>
          <p:cNvSpPr>
            <a:spLocks noGrp="1"/>
          </p:cNvSpPr>
          <p:nvPr>
            <p:ph type="title"/>
          </p:nvPr>
        </p:nvSpPr>
        <p:spPr/>
        <p:txBody>
          <a:bodyPr>
            <a:normAutofit/>
          </a:bodyPr>
          <a:lstStyle/>
          <a:p>
            <a:pPr algn="ctr"/>
            <a:r>
              <a:rPr lang="en-US" b="1" dirty="0">
                <a:latin typeface="+mn-lt"/>
              </a:rPr>
              <a:t>The Problem: </a:t>
            </a:r>
            <a:br>
              <a:rPr lang="en-US" b="1" dirty="0">
                <a:latin typeface="+mn-lt"/>
              </a:rPr>
            </a:br>
            <a:r>
              <a:rPr lang="en-US" b="1" dirty="0">
                <a:latin typeface="+mn-lt"/>
              </a:rPr>
              <a:t>God’s people did not remember. </a:t>
            </a:r>
          </a:p>
        </p:txBody>
      </p:sp>
    </p:spTree>
    <p:extLst>
      <p:ext uri="{BB962C8B-B14F-4D97-AF65-F5344CB8AC3E}">
        <p14:creationId xmlns:p14="http://schemas.microsoft.com/office/powerpoint/2010/main" val="3518279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A3C18-F4BD-4014-9A8C-8FEC461AEC31}"/>
              </a:ext>
            </a:extLst>
          </p:cNvPr>
          <p:cNvSpPr>
            <a:spLocks noGrp="1"/>
          </p:cNvSpPr>
          <p:nvPr>
            <p:ph type="title"/>
          </p:nvPr>
        </p:nvSpPr>
        <p:spPr/>
        <p:txBody>
          <a:bodyPr>
            <a:normAutofit/>
          </a:bodyPr>
          <a:lstStyle/>
          <a:p>
            <a:pPr algn="ctr"/>
            <a:r>
              <a:rPr lang="en-US" b="1" dirty="0">
                <a:latin typeface="+mn-lt"/>
              </a:rPr>
              <a:t>The Problem: </a:t>
            </a:r>
            <a:br>
              <a:rPr lang="en-US" b="1" dirty="0">
                <a:latin typeface="+mn-lt"/>
              </a:rPr>
            </a:br>
            <a:r>
              <a:rPr lang="en-US" b="1" dirty="0">
                <a:latin typeface="+mn-lt"/>
              </a:rPr>
              <a:t>God’s people did not remember. </a:t>
            </a:r>
          </a:p>
        </p:txBody>
      </p:sp>
      <p:sp>
        <p:nvSpPr>
          <p:cNvPr id="3" name="Content Placeholder 2">
            <a:extLst>
              <a:ext uri="{FF2B5EF4-FFF2-40B4-BE49-F238E27FC236}">
                <a16:creationId xmlns:a16="http://schemas.microsoft.com/office/drawing/2014/main" id="{3A2FA17C-F1C1-44BE-B394-6E8C4A94CE3A}"/>
              </a:ext>
            </a:extLst>
          </p:cNvPr>
          <p:cNvSpPr>
            <a:spLocks noGrp="1"/>
          </p:cNvSpPr>
          <p:nvPr>
            <p:ph idx="1"/>
          </p:nvPr>
        </p:nvSpPr>
        <p:spPr>
          <a:xfrm>
            <a:off x="628650" y="2040835"/>
            <a:ext cx="7886700" cy="4136128"/>
          </a:xfrm>
        </p:spPr>
        <p:txBody>
          <a:bodyPr>
            <a:normAutofit/>
          </a:bodyPr>
          <a:lstStyle/>
          <a:p>
            <a:pPr marL="0" indent="0">
              <a:buNone/>
            </a:pPr>
            <a:r>
              <a:rPr lang="en-US" b="1" dirty="0"/>
              <a:t>“So the people served the Lord all the days of Joshua, and all the days of the elders who outlived Joshua, who had seen all the great works of the Lord which He had done for Israel… When all that generation had been gathered to their fathers, another generation arose after them </a:t>
            </a:r>
            <a:r>
              <a:rPr lang="en-US" b="1" u="sng" dirty="0"/>
              <a:t>who did not know the Lord nor the work which He had done for Israel</a:t>
            </a:r>
            <a:r>
              <a:rPr lang="en-US" b="1" dirty="0"/>
              <a:t>. Then the children of Israel did evil in the sight of the Lord, and served the Baals.”</a:t>
            </a:r>
          </a:p>
          <a:p>
            <a:pPr marL="0" indent="0" algn="r">
              <a:buNone/>
            </a:pPr>
            <a:r>
              <a:rPr lang="en-US" b="1" dirty="0"/>
              <a:t>Judges 2:7, 10-11</a:t>
            </a:r>
          </a:p>
        </p:txBody>
      </p:sp>
    </p:spTree>
    <p:extLst>
      <p:ext uri="{BB962C8B-B14F-4D97-AF65-F5344CB8AC3E}">
        <p14:creationId xmlns:p14="http://schemas.microsoft.com/office/powerpoint/2010/main" val="2696537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TotalTime>
  <Words>560</Words>
  <Application>Microsoft Office PowerPoint</Application>
  <PresentationFormat>On-screen Show (4:3)</PresentationFormat>
  <Paragraphs>31</Paragraphs>
  <Slides>13</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Calibri Light</vt:lpstr>
      <vt:lpstr>Office Theme</vt:lpstr>
      <vt:lpstr>1_Office Theme</vt:lpstr>
      <vt:lpstr>PowerPoint Presentation</vt:lpstr>
      <vt:lpstr>The Importance of Remembering</vt:lpstr>
      <vt:lpstr>God knows His people are prone to forgetfulness. </vt:lpstr>
      <vt:lpstr>God knows His people are prone to forgetfulness. </vt:lpstr>
      <vt:lpstr>God knows His people are prone to forgetfulness. </vt:lpstr>
      <vt:lpstr>God knows His people are prone to forgetfulness. </vt:lpstr>
      <vt:lpstr>God established memorials for His people, giving them occasions to remember. </vt:lpstr>
      <vt:lpstr>The Problem:  God’s people did not remember. </vt:lpstr>
      <vt:lpstr>The Problem:  God’s people did not remember. </vt:lpstr>
      <vt:lpstr>The Problem:  God’s people did not remember. </vt:lpstr>
      <vt:lpstr>The Problem:  God’s people did not remember. </vt:lpstr>
      <vt:lpstr>We have the same problem:  God’s people do not remember.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Importance of Remembering</dc:title>
  <dc:creator>Heath Rogers</dc:creator>
  <cp:lastModifiedBy>Michael Hepner</cp:lastModifiedBy>
  <cp:revision>10</cp:revision>
  <dcterms:created xsi:type="dcterms:W3CDTF">2018-10-06T18:37:48Z</dcterms:created>
  <dcterms:modified xsi:type="dcterms:W3CDTF">2018-10-07T17:37:55Z</dcterms:modified>
</cp:coreProperties>
</file>