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12"/>
  </p:notesMasterIdLst>
  <p:sldIdLst>
    <p:sldId id="262" r:id="rId3"/>
    <p:sldId id="256"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337" r:id="rId33"/>
    <p:sldId id="292" r:id="rId34"/>
    <p:sldId id="293" r:id="rId35"/>
    <p:sldId id="294"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258" r:id="rId50"/>
    <p:sldId id="295" r:id="rId51"/>
    <p:sldId id="296" r:id="rId52"/>
    <p:sldId id="297" r:id="rId53"/>
    <p:sldId id="298" r:id="rId54"/>
    <p:sldId id="321" r:id="rId55"/>
    <p:sldId id="299" r:id="rId56"/>
    <p:sldId id="300" r:id="rId57"/>
    <p:sldId id="301" r:id="rId58"/>
    <p:sldId id="302" r:id="rId59"/>
    <p:sldId id="303" r:id="rId60"/>
    <p:sldId id="304" r:id="rId61"/>
    <p:sldId id="305" r:id="rId62"/>
    <p:sldId id="324" r:id="rId63"/>
    <p:sldId id="325" r:id="rId64"/>
    <p:sldId id="306" r:id="rId65"/>
    <p:sldId id="307" r:id="rId66"/>
    <p:sldId id="308" r:id="rId67"/>
    <p:sldId id="309" r:id="rId68"/>
    <p:sldId id="310" r:id="rId69"/>
    <p:sldId id="311" r:id="rId70"/>
    <p:sldId id="312" r:id="rId71"/>
    <p:sldId id="313" r:id="rId72"/>
    <p:sldId id="314" r:id="rId73"/>
    <p:sldId id="315" r:id="rId74"/>
    <p:sldId id="317" r:id="rId75"/>
    <p:sldId id="318" r:id="rId76"/>
    <p:sldId id="319" r:id="rId77"/>
    <p:sldId id="320" r:id="rId78"/>
    <p:sldId id="322" r:id="rId79"/>
    <p:sldId id="323" r:id="rId80"/>
    <p:sldId id="351" r:id="rId81"/>
    <p:sldId id="352" r:id="rId82"/>
    <p:sldId id="353" r:id="rId83"/>
    <p:sldId id="354" r:id="rId84"/>
    <p:sldId id="355" r:id="rId85"/>
    <p:sldId id="356" r:id="rId86"/>
    <p:sldId id="357" r:id="rId87"/>
    <p:sldId id="358" r:id="rId88"/>
    <p:sldId id="316" r:id="rId89"/>
    <p:sldId id="359" r:id="rId90"/>
    <p:sldId id="360" r:id="rId91"/>
    <p:sldId id="361" r:id="rId92"/>
    <p:sldId id="362" r:id="rId93"/>
    <p:sldId id="363" r:id="rId94"/>
    <p:sldId id="364" r:id="rId95"/>
    <p:sldId id="365" r:id="rId96"/>
    <p:sldId id="366" r:id="rId97"/>
    <p:sldId id="367" r:id="rId98"/>
    <p:sldId id="368" r:id="rId99"/>
    <p:sldId id="326" r:id="rId100"/>
    <p:sldId id="327" r:id="rId101"/>
    <p:sldId id="328" r:id="rId102"/>
    <p:sldId id="329" r:id="rId103"/>
    <p:sldId id="330" r:id="rId104"/>
    <p:sldId id="331" r:id="rId105"/>
    <p:sldId id="332" r:id="rId106"/>
    <p:sldId id="333" r:id="rId107"/>
    <p:sldId id="334" r:id="rId108"/>
    <p:sldId id="335" r:id="rId109"/>
    <p:sldId id="336" r:id="rId110"/>
    <p:sldId id="369" r:id="rId111"/>
  </p:sldIdLst>
  <p:sldSz cx="9144000" cy="6858000" type="screen4x3"/>
  <p:notesSz cx="6858000" cy="9144000"/>
  <p:embeddedFontLst>
    <p:embeddedFont>
      <p:font typeface="AR BLANCA" panose="02000000000000000000" pitchFamily="2" charset="0"/>
      <p:regular r:id="rId113"/>
    </p:embeddedFont>
    <p:embeddedFont>
      <p:font typeface="Arial Black" panose="020B0A04020102020204" pitchFamily="34" charset="0"/>
      <p:bold r:id="rId114"/>
    </p:embeddedFont>
    <p:embeddedFont>
      <p:font typeface="Calibri" panose="020F0502020204030204" pitchFamily="34" charset="0"/>
      <p:regular r:id="rId115"/>
      <p:bold r:id="rId116"/>
      <p:italic r:id="rId117"/>
      <p:boldItalic r:id="rId118"/>
    </p:embeddedFont>
    <p:embeddedFont>
      <p:font typeface="Calibri Light" panose="020F0302020204030204" pitchFamily="34" charset="0"/>
      <p:regular r:id="rId119"/>
      <p:italic r:id="rId120"/>
    </p:embeddedFont>
    <p:embeddedFont>
      <p:font typeface="Gabriola" panose="04040605051002020D02" pitchFamily="82" charset="0"/>
      <p:regular r:id="rId121"/>
    </p:embeddedFont>
    <p:embeddedFont>
      <p:font typeface="Monotype Corsiva" panose="03010101010201010101" pitchFamily="66" charset="0"/>
      <p:italic r:id="rId1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001642"/>
    <a:srgbClr val="BC2727"/>
    <a:srgbClr val="E9AF92"/>
    <a:srgbClr val="BA9632"/>
    <a:srgbClr val="B46534"/>
    <a:srgbClr val="490C32"/>
    <a:srgbClr val="905C32"/>
    <a:srgbClr val="754A2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83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5.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font" Target="fonts/font1.fntdata"/><Relationship Id="rId118" Type="http://schemas.openxmlformats.org/officeDocument/2006/relationships/font" Target="fonts/font6.fntdata"/><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font" Target="fonts/font4.fntdata"/><Relationship Id="rId124"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font" Target="fonts/font2.fntdata"/><Relationship Id="rId119"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8.fntdata"/><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BA6B0-17F9-4AB4-8DA8-A49683560F6F}" type="datetimeFigureOut">
              <a:rPr lang="en-US" smtClean="0"/>
              <a:t>10/5/2018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ED788-F3AD-4598-9577-DA5B93EAB47E}" type="slidenum">
              <a:rPr lang="en-US" smtClean="0"/>
              <a:t>‹#›</a:t>
            </a:fld>
            <a:endParaRPr lang="en-US"/>
          </a:p>
        </p:txBody>
      </p:sp>
    </p:spTree>
    <p:extLst>
      <p:ext uri="{BB962C8B-B14F-4D97-AF65-F5344CB8AC3E}">
        <p14:creationId xmlns:p14="http://schemas.microsoft.com/office/powerpoint/2010/main" val="254955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16047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48762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194943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19828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6F3D66-D887-4642-9912-CE102A79CDB4}"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71CC1-A8A8-4083-8776-A024D4EE38DB}" type="slidenum">
              <a:rPr lang="en-US" smtClean="0"/>
              <a:t>‹#›</a:t>
            </a:fld>
            <a:endParaRPr lang="en-US"/>
          </a:p>
        </p:txBody>
      </p:sp>
    </p:spTree>
    <p:extLst>
      <p:ext uri="{BB962C8B-B14F-4D97-AF65-F5344CB8AC3E}">
        <p14:creationId xmlns:p14="http://schemas.microsoft.com/office/powerpoint/2010/main" val="316590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89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61816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38017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83866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06463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351248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427893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10/5/2018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91240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44000" cy="48557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25" y="0"/>
            <a:ext cx="9134475" cy="200222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3145201" y="1150884"/>
            <a:ext cx="5778082" cy="85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924484" y="957277"/>
            <a:ext cx="5679502" cy="1092607"/>
          </a:xfrm>
          <a:prstGeom prst="rect">
            <a:avLst/>
          </a:prstGeom>
          <a:noFill/>
        </p:spPr>
        <p:txBody>
          <a:bodyPr wrap="square" rtlCol="0">
            <a:spAutoFit/>
          </a:bodyPr>
          <a:lstStyle/>
          <a:p>
            <a:pPr algn="just"/>
            <a:r>
              <a:rPr lang="en-US" sz="4000" b="0" i="1" dirty="0">
                <a:effectLst>
                  <a:outerShdw blurRad="38100" dist="38100" dir="2700000" algn="tl">
                    <a:srgbClr val="000000">
                      <a:alpha val="43137"/>
                    </a:srgbClr>
                  </a:outerShdw>
                </a:effectLst>
                <a:latin typeface="Monotype Corsiva" panose="03010101010201010101" pitchFamily="66" charset="0"/>
                <a:cs typeface="Arial" panose="020B0604020202020204" pitchFamily="34" charset="0"/>
              </a:rPr>
              <a:t>and He will draw near to you</a:t>
            </a:r>
          </a:p>
          <a:p>
            <a:pPr algn="r">
              <a:lnSpc>
                <a:spcPts val="3000"/>
              </a:lnSpc>
            </a:pPr>
            <a:r>
              <a:rPr lang="en-US" sz="4000" b="0" i="1" dirty="0">
                <a:effectLst>
                  <a:outerShdw blurRad="38100" dist="38100" dir="2700000" algn="tl">
                    <a:srgbClr val="000000">
                      <a:alpha val="43137"/>
                    </a:srgbClr>
                  </a:outerShdw>
                </a:effectLst>
                <a:latin typeface="Monotype Corsiva" panose="03010101010201010101" pitchFamily="66" charset="0"/>
                <a:cs typeface="Arial" panose="020B0604020202020204" pitchFamily="34" charset="0"/>
              </a:rPr>
              <a:t>James 4:8</a:t>
            </a:r>
          </a:p>
        </p:txBody>
      </p:sp>
      <p:sp>
        <p:nvSpPr>
          <p:cNvPr id="7" name="Rectangle 6"/>
          <p:cNvSpPr/>
          <p:nvPr userDrawn="1"/>
        </p:nvSpPr>
        <p:spPr>
          <a:xfrm>
            <a:off x="9525" y="149774"/>
            <a:ext cx="3395827" cy="370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32326" y="38508"/>
            <a:ext cx="3857565" cy="1669688"/>
          </a:xfrm>
          <a:prstGeom prst="rect">
            <a:avLst/>
          </a:prstGeom>
          <a:noFill/>
        </p:spPr>
        <p:txBody>
          <a:bodyPr wrap="square" rtlCol="0">
            <a:spAutoFit/>
          </a:bodyPr>
          <a:lstStyle/>
          <a:p>
            <a:pPr>
              <a:lnSpc>
                <a:spcPts val="5800"/>
              </a:lnSpc>
            </a:pPr>
            <a:r>
              <a:rPr lang="en-US" sz="6000" b="0" i="1" dirty="0">
                <a:effectLst>
                  <a:outerShdw blurRad="38100" dist="38100" dir="2700000" algn="tl">
                    <a:srgbClr val="000000">
                      <a:alpha val="43137"/>
                    </a:srgbClr>
                  </a:outerShdw>
                </a:effectLst>
                <a:latin typeface="Monotype Corsiva" panose="03010101010201010101" pitchFamily="66" charset="0"/>
                <a:cs typeface="Arial" panose="020B0604020202020204" pitchFamily="34" charset="0"/>
              </a:rPr>
              <a:t>Draw Near</a:t>
            </a:r>
          </a:p>
          <a:p>
            <a:pPr>
              <a:lnSpc>
                <a:spcPts val="6500"/>
              </a:lnSpc>
            </a:pPr>
            <a:r>
              <a:rPr lang="en-US" sz="4000" b="0" i="1" dirty="0">
                <a:effectLst>
                  <a:outerShdw blurRad="38100" dist="38100" dir="2700000" algn="tl">
                    <a:srgbClr val="000000">
                      <a:alpha val="43137"/>
                    </a:srgbClr>
                  </a:outerShdw>
                </a:effectLst>
                <a:latin typeface="Monotype Corsiva" panose="03010101010201010101" pitchFamily="66" charset="0"/>
                <a:cs typeface="Arial" panose="020B0604020202020204" pitchFamily="34" charset="0"/>
              </a:rPr>
              <a:t>to</a:t>
            </a:r>
            <a:r>
              <a:rPr lang="en-US" dirty="0">
                <a:effectLst>
                  <a:outerShdw blurRad="38100" dist="38100" dir="2700000" algn="tl">
                    <a:srgbClr val="000000">
                      <a:alpha val="43137"/>
                    </a:srgbClr>
                  </a:outerShdw>
                </a:effectLst>
              </a:rPr>
              <a:t>  </a:t>
            </a:r>
            <a:r>
              <a:rPr lang="en-US" sz="6000" dirty="0">
                <a:effectLst>
                  <a:outerShdw blurRad="38100" dist="38100" dir="2700000" algn="tl">
                    <a:srgbClr val="000000">
                      <a:alpha val="43137"/>
                    </a:srgbClr>
                  </a:outerShdw>
                </a:effectLst>
                <a:latin typeface="Arial Black" panose="020B0A04020102020204" pitchFamily="34" charset="0"/>
              </a:rPr>
              <a:t>God</a:t>
            </a:r>
          </a:p>
        </p:txBody>
      </p:sp>
    </p:spTree>
    <p:extLst>
      <p:ext uri="{BB962C8B-B14F-4D97-AF65-F5344CB8AC3E}">
        <p14:creationId xmlns:p14="http://schemas.microsoft.com/office/powerpoint/2010/main" val="271453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396425993"/>
      </p:ext>
    </p:extLst>
  </p:cSld>
  <p:clrMap bg1="lt1" tx1="dk1" bg2="lt2" tx2="dk2" accent1="accent1" accent2="accent2" accent3="accent3" accent4="accent4" accent5="accent5" accent6="accent6" hlink="hlink" folHlink="folHlink"/>
  <p:sldLayoutIdLst>
    <p:sldLayoutId id="2147483673" r:id="rId1"/>
    <p:sldLayoutId id="214748367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hyperlink" Target="http://olsenpark.com/Meetings.html" TargetMode="External"/><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823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53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485 - I Know The Lord Will Make A Way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8224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232 - When All Of God's Singers Get Home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085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5263"/>
            <a:ext cx="9144000" cy="485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6273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algn="ctr"/>
            <a:r>
              <a:rPr lang="en-US" sz="6000" dirty="0">
                <a:solidFill>
                  <a:srgbClr val="700000"/>
                </a:solidFill>
                <a:effectLst>
                  <a:outerShdw blurRad="38100" dist="38100" dir="2700000" algn="tl">
                    <a:srgbClr val="000000">
                      <a:alpha val="43137"/>
                    </a:srgbClr>
                  </a:outerShdw>
                </a:effectLst>
                <a:latin typeface="Gabriola" panose="04040605051002020D02" pitchFamily="82" charset="0"/>
              </a:rPr>
              <a:t>Fervent Faith</a:t>
            </a:r>
          </a:p>
        </p:txBody>
      </p:sp>
      <p:sp>
        <p:nvSpPr>
          <p:cNvPr id="6" name="TextBox 5"/>
          <p:cNvSpPr txBox="1"/>
          <p:nvPr/>
        </p:nvSpPr>
        <p:spPr>
          <a:xfrm>
            <a:off x="488732" y="2906533"/>
            <a:ext cx="8213834" cy="181588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800" b="1" dirty="0">
                <a:solidFill>
                  <a:schemeClr val="tx1"/>
                </a:solidFill>
                <a:latin typeface="Calibri" panose="020F0502020204030204" pitchFamily="34" charset="0"/>
                <a:ea typeface="Calibri" panose="020F0502020204030204" pitchFamily="34" charset="0"/>
              </a:rPr>
              <a:t>Hebrews 11:6 (ESV)</a:t>
            </a:r>
            <a:endParaRPr lang="en-US" sz="2800" dirty="0">
              <a:solidFill>
                <a:schemeClr val="tx1"/>
              </a:solidFill>
              <a:latin typeface="Arial" panose="020B0604020202020204" pitchFamily="34" charset="0"/>
              <a:ea typeface="Calibri" panose="020F0502020204030204" pitchFamily="34" charset="0"/>
            </a:endParaRPr>
          </a:p>
          <a:p>
            <a:pPr marR="0" algn="just">
              <a:spcBef>
                <a:spcPts val="0"/>
              </a:spcBef>
              <a:spcAft>
                <a:spcPts val="0"/>
              </a:spcAft>
            </a:pP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And without faith it is impossible to please him, for whoever would draw near to God must believe that he exists and that he rewards those who seek him.</a:t>
            </a:r>
            <a:endPar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948080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algn="ctr"/>
            <a:r>
              <a:rPr lang="en-US" sz="6000" dirty="0">
                <a:solidFill>
                  <a:srgbClr val="700000"/>
                </a:solidFill>
                <a:effectLst>
                  <a:outerShdw blurRad="38100" dist="38100" dir="2700000" algn="tl">
                    <a:srgbClr val="000000">
                      <a:alpha val="43137"/>
                    </a:srgbClr>
                  </a:outerShdw>
                </a:effectLst>
                <a:latin typeface="Gabriola" panose="04040605051002020D02" pitchFamily="82" charset="0"/>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marR="0" indent="-914400" algn="ctr">
              <a:spcBef>
                <a:spcPts val="0"/>
              </a:spcBef>
              <a:spcAft>
                <a:spcPts val="0"/>
              </a:spcAft>
            </a:pP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Abel: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Righteousness</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4)</a:t>
            </a:r>
          </a:p>
        </p:txBody>
      </p:sp>
      <p:sp>
        <p:nvSpPr>
          <p:cNvPr id="10" name="TextBox 9"/>
          <p:cNvSpPr txBox="1"/>
          <p:nvPr/>
        </p:nvSpPr>
        <p:spPr>
          <a:xfrm>
            <a:off x="465083" y="3541103"/>
            <a:ext cx="8213834" cy="267765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800" b="1" dirty="0">
                <a:solidFill>
                  <a:schemeClr val="tx1"/>
                </a:solidFill>
                <a:latin typeface="Calibri" panose="020F0502020204030204" pitchFamily="34" charset="0"/>
                <a:ea typeface="Calibri" panose="020F0502020204030204" pitchFamily="34" charset="0"/>
              </a:rPr>
              <a:t>Hebrews 11:4 (ESV)</a:t>
            </a:r>
          </a:p>
          <a:p>
            <a:pPr marR="0" algn="just">
              <a:spcBef>
                <a:spcPts val="0"/>
              </a:spcBef>
              <a:spcAft>
                <a:spcPts val="0"/>
              </a:spcAft>
            </a:pP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4  By faith Abel offered to God a more acceptable sacrifice than Cain, through which </a:t>
            </a:r>
            <a:r>
              <a:rPr lang="en-US" sz="2800" b="1" i="1" u="sng" dirty="0">
                <a:solidFill>
                  <a:srgbClr val="7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he was commended as righteous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God commending him by accepting his gifts. And through his faith, though he died, he still speaks.</a:t>
            </a:r>
          </a:p>
        </p:txBody>
      </p:sp>
    </p:spTree>
    <p:extLst>
      <p:ext uri="{BB962C8B-B14F-4D97-AF65-F5344CB8AC3E}">
        <p14:creationId xmlns:p14="http://schemas.microsoft.com/office/powerpoint/2010/main" val="3109501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algn="ctr"/>
            <a:r>
              <a:rPr lang="en-US" sz="6000" dirty="0">
                <a:solidFill>
                  <a:srgbClr val="700000"/>
                </a:solidFill>
                <a:effectLst>
                  <a:outerShdw blurRad="38100" dist="38100" dir="2700000" algn="tl">
                    <a:srgbClr val="000000">
                      <a:alpha val="43137"/>
                    </a:srgbClr>
                  </a:outerShdw>
                </a:effectLst>
                <a:latin typeface="Gabriola" panose="04040605051002020D02" pitchFamily="82" charset="0"/>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marR="0" indent="-914400" algn="ctr">
              <a:spcBef>
                <a:spcPts val="0"/>
              </a:spcBef>
              <a:spcAft>
                <a:spcPts val="0"/>
              </a:spcAft>
            </a:pP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Abel: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Righteousness</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4)</a:t>
            </a:r>
          </a:p>
        </p:txBody>
      </p:sp>
      <p:sp>
        <p:nvSpPr>
          <p:cNvPr id="10" name="TextBox 9"/>
          <p:cNvSpPr txBox="1"/>
          <p:nvPr/>
        </p:nvSpPr>
        <p:spPr>
          <a:xfrm>
            <a:off x="465083" y="3541103"/>
            <a:ext cx="8213834" cy="138499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800" b="1" dirty="0">
                <a:solidFill>
                  <a:schemeClr val="tx1"/>
                </a:solidFill>
                <a:latin typeface="Calibri" panose="020F0502020204030204" pitchFamily="34" charset="0"/>
                <a:ea typeface="Calibri" panose="020F0502020204030204" pitchFamily="34" charset="0"/>
              </a:rPr>
              <a:t>1 John 3:7 (ESV)</a:t>
            </a:r>
            <a:endParaRPr lang="en-US" sz="2800" dirty="0">
              <a:solidFill>
                <a:schemeClr val="tx1"/>
              </a:solidFill>
              <a:latin typeface="Arial" panose="020B0604020202020204" pitchFamily="34" charset="0"/>
              <a:ea typeface="Calibri" panose="020F0502020204030204" pitchFamily="34" charset="0"/>
            </a:endParaRPr>
          </a:p>
          <a:p>
            <a:pPr marR="0" algn="just">
              <a:spcBef>
                <a:spcPts val="0"/>
              </a:spcBef>
              <a:spcAft>
                <a:spcPts val="0"/>
              </a:spcAft>
            </a:pP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7  Little children, let no one deceive you. Whoever </a:t>
            </a:r>
            <a:r>
              <a:rPr lang="en-US" sz="2800" b="1" i="1" u="sng" dirty="0">
                <a:solidFill>
                  <a:srgbClr val="7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practices righteousness</a:t>
            </a:r>
            <a:r>
              <a:rPr lang="en-US" sz="2800" dirty="0">
                <a:solidFill>
                  <a:srgbClr val="7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is righteous, as he is righteous.</a:t>
            </a:r>
            <a:endParaRPr lang="en-US" sz="2800"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5873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marR="0" lvl="0" indent="-91440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The Example of Abel: </a:t>
            </a:r>
            <a:r>
              <a:rPr kumimoji="0" lang="en-US" sz="2800" b="1" i="1" u="sng" strike="noStrike" kern="1200" cap="none" spc="0" normalizeH="0" baseline="0" noProof="0" dirty="0">
                <a:ln/>
                <a:solidFill>
                  <a:srgbClr val="700000"/>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Righteousness</a:t>
            </a:r>
            <a:r>
              <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 (ver. 4)</a:t>
            </a:r>
          </a:p>
        </p:txBody>
      </p:sp>
      <p:sp>
        <p:nvSpPr>
          <p:cNvPr id="10" name="TextBox 9"/>
          <p:cNvSpPr txBox="1"/>
          <p:nvPr/>
        </p:nvSpPr>
        <p:spPr>
          <a:xfrm>
            <a:off x="465083" y="3541103"/>
            <a:ext cx="8213834" cy="267765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Hebrews 11:4 (ESV)</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mn-cs"/>
              </a:rPr>
              <a:t>4  By faith Abel offered to God a more acceptable sacrifice than Cain, through which he was commended as righteous, </a:t>
            </a:r>
            <a:r>
              <a:rPr kumimoji="0" lang="en-US" sz="2800" b="1" i="1" u="sng"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mn-cs"/>
              </a:rPr>
              <a:t>God commending him by accepting his gifts</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mn-cs"/>
              </a:rPr>
              <a:t>. And through his faith, though he died, he still speaks.</a:t>
            </a:r>
          </a:p>
        </p:txBody>
      </p:sp>
    </p:spTree>
    <p:extLst>
      <p:ext uri="{BB962C8B-B14F-4D97-AF65-F5344CB8AC3E}">
        <p14:creationId xmlns:p14="http://schemas.microsoft.com/office/powerpoint/2010/main" val="32472945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978702"/>
            <a:ext cx="9114510" cy="48792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algn="ctr"/>
            <a:r>
              <a:rPr lang="en-US" sz="6000" strike="sngStrike" dirty="0">
                <a:solidFill>
                  <a:srgbClr val="700000"/>
                </a:solidFill>
                <a:effectLst>
                  <a:outerShdw blurRad="38100" dist="38100" dir="2700000" algn="tl">
                    <a:srgbClr val="000000">
                      <a:alpha val="43137"/>
                    </a:srgbClr>
                  </a:outerShdw>
                </a:effectLst>
                <a:latin typeface="Gabriola" panose="04040605051002020D02" pitchFamily="82" charset="0"/>
              </a:rPr>
              <a:t>Fervent</a:t>
            </a:r>
            <a:r>
              <a:rPr lang="en-US" sz="6000" dirty="0">
                <a:solidFill>
                  <a:srgbClr val="700000"/>
                </a:solidFill>
                <a:effectLst>
                  <a:outerShdw blurRad="38100" dist="38100" dir="2700000" algn="tl">
                    <a:srgbClr val="000000">
                      <a:alpha val="43137"/>
                    </a:srgbClr>
                  </a:outerShdw>
                </a:effectLst>
                <a:latin typeface="Gabriola" panose="04040605051002020D02" pitchFamily="82" charset="0"/>
              </a:rPr>
              <a:t> Faith</a:t>
            </a:r>
          </a:p>
        </p:txBody>
      </p:sp>
      <p:sp>
        <p:nvSpPr>
          <p:cNvPr id="10" name="TextBox 9"/>
          <p:cNvSpPr txBox="1"/>
          <p:nvPr/>
        </p:nvSpPr>
        <p:spPr>
          <a:xfrm>
            <a:off x="215900" y="3926649"/>
            <a:ext cx="8712200" cy="267765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800" b="1" dirty="0">
                <a:solidFill>
                  <a:schemeClr val="tx1"/>
                </a:solidFill>
                <a:latin typeface="Calibri" panose="020F0502020204030204" pitchFamily="34" charset="0"/>
                <a:ea typeface="Calibri" panose="020F0502020204030204" pitchFamily="34" charset="0"/>
              </a:rPr>
              <a:t>Sam Morris</a:t>
            </a:r>
          </a:p>
          <a:p>
            <a:pPr marR="0" algn="just">
              <a:spcBef>
                <a:spcPts val="0"/>
              </a:spcBef>
              <a:spcAft>
                <a:spcPts val="0"/>
              </a:spcAft>
            </a:pP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 take the position that a Christian’s sins do not damn the soul.  The way a Christian lives has nothing whatever to do with the salvation of his soul.  All the sins he may commit from idolatry to murder will not make his soul in any more danger.”</a:t>
            </a:r>
          </a:p>
        </p:txBody>
      </p:sp>
      <p:pic>
        <p:nvPicPr>
          <p:cNvPr id="2058" name="Picture 10" descr="Image result for Rejection sta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2580" y="1978702"/>
            <a:ext cx="3589520" cy="25574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80506" y="2639972"/>
            <a:ext cx="2611022" cy="830997"/>
          </a:xfrm>
          <a:prstGeom prst="rect">
            <a:avLst/>
          </a:prstGeom>
          <a:noFill/>
        </p:spPr>
        <p:txBody>
          <a:bodyPr wrap="square" rtlCol="0">
            <a:spAutoFit/>
          </a:bodyPr>
          <a:lstStyle/>
          <a:p>
            <a:pPr algn="ctr"/>
            <a:r>
              <a:rPr lang="en-US" sz="4800" dirty="0">
                <a:solidFill>
                  <a:srgbClr val="700000"/>
                </a:solidFill>
                <a:latin typeface="AR BLANCA" panose="02000000000000000000" pitchFamily="2" charset="0"/>
              </a:rPr>
              <a:t>False</a:t>
            </a:r>
          </a:p>
        </p:txBody>
      </p:sp>
    </p:spTree>
    <p:extLst>
      <p:ext uri="{BB962C8B-B14F-4D97-AF65-F5344CB8AC3E}">
        <p14:creationId xmlns:p14="http://schemas.microsoft.com/office/powerpoint/2010/main" val="33931910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978702"/>
            <a:ext cx="9114510" cy="48792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algn="ctr"/>
            <a:r>
              <a:rPr lang="en-US" sz="6000" strike="sngStrike" dirty="0">
                <a:solidFill>
                  <a:srgbClr val="700000"/>
                </a:solidFill>
                <a:effectLst>
                  <a:outerShdw blurRad="38100" dist="38100" dir="2700000" algn="tl">
                    <a:srgbClr val="000000">
                      <a:alpha val="43137"/>
                    </a:srgbClr>
                  </a:outerShdw>
                </a:effectLst>
                <a:latin typeface="Gabriola" panose="04040605051002020D02" pitchFamily="82" charset="0"/>
              </a:rPr>
              <a:t>Fervent</a:t>
            </a:r>
            <a:r>
              <a:rPr lang="en-US" sz="6000" dirty="0">
                <a:solidFill>
                  <a:srgbClr val="700000"/>
                </a:solidFill>
                <a:effectLst>
                  <a:outerShdw blurRad="38100" dist="38100" dir="2700000" algn="tl">
                    <a:srgbClr val="000000">
                      <a:alpha val="43137"/>
                    </a:srgbClr>
                  </a:outerShdw>
                </a:effectLst>
                <a:latin typeface="Gabriola" panose="04040605051002020D02" pitchFamily="82" charset="0"/>
              </a:rPr>
              <a:t> Faith</a:t>
            </a:r>
          </a:p>
        </p:txBody>
      </p:sp>
      <p:sp>
        <p:nvSpPr>
          <p:cNvPr id="10" name="TextBox 9"/>
          <p:cNvSpPr txBox="1"/>
          <p:nvPr/>
        </p:nvSpPr>
        <p:spPr>
          <a:xfrm>
            <a:off x="252248" y="3926649"/>
            <a:ext cx="8675851" cy="181588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indent="-457200" algn="just">
              <a:spcBef>
                <a:spcPts val="0"/>
              </a:spcBef>
              <a:spcAft>
                <a:spcPts val="0"/>
              </a:spcAft>
            </a:pPr>
            <a:r>
              <a:rPr lang="en-US" sz="2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Bill  Foster</a:t>
            </a:r>
          </a:p>
          <a:p>
            <a:pPr marR="0" algn="just">
              <a:spcBef>
                <a:spcPts val="0"/>
              </a:spcBef>
              <a:spcAft>
                <a:spcPts val="0"/>
              </a:spcAft>
            </a:pP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“If I killed my wife and mother and debauched a thousand women, I couldn’t go to hell—in fact, I couldn’t go to hell if I wanted to.”</a:t>
            </a:r>
          </a:p>
        </p:txBody>
      </p:sp>
      <p:pic>
        <p:nvPicPr>
          <p:cNvPr id="2058" name="Picture 10" descr="Image result for Rejection sta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2580" y="1978702"/>
            <a:ext cx="3589520" cy="25574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80506" y="2639972"/>
            <a:ext cx="2611022" cy="830997"/>
          </a:xfrm>
          <a:prstGeom prst="rect">
            <a:avLst/>
          </a:prstGeom>
          <a:noFill/>
        </p:spPr>
        <p:txBody>
          <a:bodyPr wrap="square" rtlCol="0">
            <a:spAutoFit/>
          </a:bodyPr>
          <a:lstStyle/>
          <a:p>
            <a:pPr algn="ctr"/>
            <a:r>
              <a:rPr lang="en-US" sz="4800" dirty="0">
                <a:solidFill>
                  <a:srgbClr val="700000"/>
                </a:solidFill>
                <a:latin typeface="AR BLANCA" panose="02000000000000000000" pitchFamily="2" charset="0"/>
              </a:rPr>
              <a:t>False</a:t>
            </a:r>
          </a:p>
        </p:txBody>
      </p:sp>
    </p:spTree>
    <p:extLst>
      <p:ext uri="{BB962C8B-B14F-4D97-AF65-F5344CB8AC3E}">
        <p14:creationId xmlns:p14="http://schemas.microsoft.com/office/powerpoint/2010/main" val="6015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marR="0" lvl="0" indent="-91440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The Example of Abel: </a:t>
            </a:r>
            <a:r>
              <a:rPr kumimoji="0" lang="en-US" sz="2800" b="1" i="1" u="sng" strike="noStrike" kern="1200" cap="none" spc="0" normalizeH="0" baseline="0" noProof="0" dirty="0">
                <a:ln/>
                <a:solidFill>
                  <a:srgbClr val="700000"/>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Righteousness</a:t>
            </a:r>
            <a:r>
              <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 (ver. 4)</a:t>
            </a:r>
          </a:p>
        </p:txBody>
      </p:sp>
      <p:sp>
        <p:nvSpPr>
          <p:cNvPr id="10" name="TextBox 9"/>
          <p:cNvSpPr txBox="1"/>
          <p:nvPr/>
        </p:nvSpPr>
        <p:spPr>
          <a:xfrm>
            <a:off x="465083" y="3541103"/>
            <a:ext cx="8213834" cy="224676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r>
              <a:rPr lang="en-US" sz="2800" b="1" dirty="0">
                <a:solidFill>
                  <a:prstClr val="black"/>
                </a:solidFill>
                <a:latin typeface="Calibri" panose="020F0502020204030204" pitchFamily="34" charset="0"/>
                <a:ea typeface="Calibri" panose="020F0502020204030204" pitchFamily="34" charset="0"/>
              </a:rPr>
              <a:t>1 Corinthians 6:9 (ESV) </a:t>
            </a:r>
          </a:p>
          <a:p>
            <a:pPr lvl="0" algn="just"/>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9  Or do you not know that the </a:t>
            </a:r>
            <a:r>
              <a:rPr lang="en-US" sz="2800" b="1" i="1" u="sng" dirty="0">
                <a:solidFill>
                  <a:srgbClr val="7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unrighteous will not inherit the kingdom of God</a:t>
            </a:r>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Do not be deceived: neither the sexually immoral, nor idolaters, nor adulterers, nor men who practice homosexuality…</a:t>
            </a:r>
          </a:p>
        </p:txBody>
      </p:sp>
    </p:spTree>
    <p:extLst>
      <p:ext uri="{BB962C8B-B14F-4D97-AF65-F5344CB8AC3E}">
        <p14:creationId xmlns:p14="http://schemas.microsoft.com/office/powerpoint/2010/main" val="24534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Enoch: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Trust</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5)</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224676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r>
              <a:rPr lang="en-US" sz="2800" b="1" dirty="0">
                <a:solidFill>
                  <a:prstClr val="black"/>
                </a:solidFill>
                <a:latin typeface="Calibri" panose="020F0502020204030204" pitchFamily="34" charset="0"/>
                <a:ea typeface="Calibri" panose="020F0502020204030204" pitchFamily="34" charset="0"/>
              </a:rPr>
              <a:t>Hebrews 11:5 (ESV)</a:t>
            </a:r>
          </a:p>
          <a:p>
            <a:pPr lvl="0" algn="just"/>
            <a:r>
              <a:rPr lang="en-US" sz="2800" b="1" dirty="0">
                <a:solidFill>
                  <a:prstClr val="black"/>
                </a:solidFill>
                <a:latin typeface="Calibri" panose="020F0502020204030204" pitchFamily="34" charset="0"/>
                <a:ea typeface="Calibri" panose="020F0502020204030204" pitchFamily="34" charset="0"/>
              </a:rPr>
              <a:t>5  By faith Enoch was taken up so that he should not see death, and he was not found, because God had taken him. Now before he was taken he was commended as having pleased God.</a:t>
            </a:r>
          </a:p>
        </p:txBody>
      </p:sp>
    </p:spTree>
    <p:extLst>
      <p:ext uri="{BB962C8B-B14F-4D97-AF65-F5344CB8AC3E}">
        <p14:creationId xmlns:p14="http://schemas.microsoft.com/office/powerpoint/2010/main" val="2939279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Enoch: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Trust</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5)</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224676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just"/>
            <a:r>
              <a:rPr lang="en-US" sz="2800" b="1" dirty="0">
                <a:solidFill>
                  <a:prstClr val="black"/>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Thayer’s Greek-English Lexicon of the New Testament.</a:t>
            </a:r>
          </a:p>
          <a:p>
            <a:pPr lvl="0" algn="just"/>
            <a:r>
              <a:rPr lang="en-US" sz="2800" dirty="0">
                <a:solidFill>
                  <a:prstClr val="black"/>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Conviction of the truth of anything, belief; “in the N.T. of a conviction or belief respecting man’s relationship to God and divine things, </a:t>
            </a:r>
            <a:r>
              <a:rPr lang="en-US" sz="2800" b="1" i="1" u="sng" dirty="0">
                <a:solidFill>
                  <a:srgbClr val="FF0000"/>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generally with the included idea of trust</a:t>
            </a:r>
            <a:r>
              <a:rPr lang="en-US" sz="2800" dirty="0">
                <a:solidFill>
                  <a:prstClr val="black"/>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95316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Enoch: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Trust</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5)</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just"/>
            <a:r>
              <a:rPr lang="en-US" sz="2800" b="1" dirty="0">
                <a:solidFill>
                  <a:prstClr val="black"/>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Holman Illustrated Bible Dictionary</a:t>
            </a:r>
          </a:p>
          <a:p>
            <a:pPr lvl="0" algn="just"/>
            <a:r>
              <a:rPr lang="en-US" sz="2800" b="1" i="1" u="sng" dirty="0">
                <a:solidFill>
                  <a:srgbClr val="FF0000"/>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It conveys the idea of trust</a:t>
            </a:r>
            <a:r>
              <a:rPr lang="en-US" sz="2800" dirty="0">
                <a:solidFill>
                  <a:prstClr val="black"/>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 a firm internal conviction regarding the truthfulness of someone or some claim.</a:t>
            </a:r>
          </a:p>
        </p:txBody>
      </p:sp>
    </p:spTree>
    <p:extLst>
      <p:ext uri="{BB962C8B-B14F-4D97-AF65-F5344CB8AC3E}">
        <p14:creationId xmlns:p14="http://schemas.microsoft.com/office/powerpoint/2010/main" val="2800859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Enoch: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Trust</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5)</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239844" y="3541103"/>
            <a:ext cx="8694294" cy="31085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65138" lvl="0" indent="-465138" algn="just"/>
            <a:r>
              <a:rPr lang="en-US" sz="2800" b="1" dirty="0">
                <a:solidFill>
                  <a:prstClr val="black"/>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	In needs, faith will trust in God’s providence (Matt. 6:33)</a:t>
            </a:r>
          </a:p>
          <a:p>
            <a:pPr marL="465138" lvl="0" indent="-465138" algn="just"/>
            <a:r>
              <a:rPr lang="en-US" sz="2800" b="1" dirty="0">
                <a:solidFill>
                  <a:prstClr val="black"/>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	In affliction, faith will trust in God’s deliverance (2 Cor. 1:8-10)</a:t>
            </a:r>
          </a:p>
          <a:p>
            <a:pPr marL="465138" lvl="0" indent="-465138" algn="just"/>
            <a:r>
              <a:rPr lang="en-US" sz="2800" b="1" dirty="0">
                <a:solidFill>
                  <a:prstClr val="black"/>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	In salvation, faith will trust in God’s grace (Rom. 8:1)</a:t>
            </a:r>
          </a:p>
          <a:p>
            <a:pPr marL="465138" lvl="0" indent="-465138" algn="just"/>
            <a:r>
              <a:rPr lang="en-US" sz="2800" b="1" dirty="0">
                <a:solidFill>
                  <a:prstClr val="black"/>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rPr>
              <a:t>•	In persecution, faith will trust in God’s vengeance (Rom. 12:17-21)</a:t>
            </a:r>
          </a:p>
        </p:txBody>
      </p:sp>
    </p:spTree>
    <p:extLst>
      <p:ext uri="{BB962C8B-B14F-4D97-AF65-F5344CB8AC3E}">
        <p14:creationId xmlns:p14="http://schemas.microsoft.com/office/powerpoint/2010/main" val="3395618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500" fill="hold"/>
                                        <p:tgtEl>
                                          <p:spTgt spid="10">
                                            <p:bg/>
                                          </p:spTgt>
                                        </p:tgtEl>
                                        <p:attrNameLst>
                                          <p:attrName>ppt_w</p:attrName>
                                        </p:attrNameLst>
                                      </p:cBhvr>
                                      <p:tavLst>
                                        <p:tav tm="0">
                                          <p:val>
                                            <p:fltVal val="0"/>
                                          </p:val>
                                        </p:tav>
                                        <p:tav tm="100000">
                                          <p:val>
                                            <p:strVal val="#ppt_w"/>
                                          </p:val>
                                        </p:tav>
                                      </p:tavLst>
                                    </p:anim>
                                    <p:anim calcmode="lin" valueType="num">
                                      <p:cBhvr>
                                        <p:cTn id="8" dur="500" fill="hold"/>
                                        <p:tgtEl>
                                          <p:spTgt spid="10">
                                            <p:bg/>
                                          </p:spTgt>
                                        </p:tgtEl>
                                        <p:attrNameLst>
                                          <p:attrName>ppt_h</p:attrName>
                                        </p:attrNameLst>
                                      </p:cBhvr>
                                      <p:tavLst>
                                        <p:tav tm="0">
                                          <p:val>
                                            <p:fltVal val="0"/>
                                          </p:val>
                                        </p:tav>
                                        <p:tav tm="100000">
                                          <p:val>
                                            <p:strVal val="#ppt_h"/>
                                          </p:val>
                                        </p:tav>
                                      </p:tavLst>
                                    </p:anim>
                                    <p:animEffect transition="in" filter="fade">
                                      <p:cBhvr>
                                        <p:cTn id="9" dur="500"/>
                                        <p:tgtEl>
                                          <p:spTgt spid="10">
                                            <p:bg/>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 calcmode="lin" valueType="num">
                                      <p:cBhvr>
                                        <p:cTn id="20"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1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 calcmode="lin" valueType="num">
                                      <p:cBhvr>
                                        <p:cTn id="34"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marR="0" lvl="0" indent="-91440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The Example of Enoch: </a:t>
            </a:r>
            <a:r>
              <a:rPr kumimoji="0" lang="en-US" sz="2800" b="1" i="1" u="sng" strike="noStrike" kern="1200" cap="none" spc="0" normalizeH="0" baseline="0" noProof="0" dirty="0">
                <a:ln/>
                <a:solidFill>
                  <a:srgbClr val="700000"/>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Trust</a:t>
            </a:r>
            <a:r>
              <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 (ver. 5)</a:t>
            </a:r>
          </a:p>
        </p:txBody>
      </p:sp>
      <p:sp>
        <p:nvSpPr>
          <p:cNvPr id="10" name="TextBox 9"/>
          <p:cNvSpPr txBox="1"/>
          <p:nvPr/>
        </p:nvSpPr>
        <p:spPr>
          <a:xfrm>
            <a:off x="465083" y="3541103"/>
            <a:ext cx="8213834" cy="224676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Hebrews 11:5 (ESV)</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5  By faith Enoch was taken up so that he should not see death, and </a:t>
            </a:r>
            <a:r>
              <a:rPr kumimoji="0" lang="en-US" sz="2800" b="1" i="1"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he was not found</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because God had taken him. Now before he was taken he was commended as having pleased God.</a:t>
            </a:r>
          </a:p>
        </p:txBody>
      </p:sp>
    </p:spTree>
    <p:extLst>
      <p:ext uri="{BB962C8B-B14F-4D97-AF65-F5344CB8AC3E}">
        <p14:creationId xmlns:p14="http://schemas.microsoft.com/office/powerpoint/2010/main" val="18279659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marR="0" lvl="0" indent="-91440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The Example of Enoch: </a:t>
            </a:r>
            <a:r>
              <a:rPr kumimoji="0" lang="en-US" sz="2800" b="1" i="1" u="sng" strike="noStrike" kern="1200" cap="none" spc="0" normalizeH="0" baseline="0" noProof="0" dirty="0">
                <a:ln/>
                <a:solidFill>
                  <a:srgbClr val="700000"/>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Trust</a:t>
            </a:r>
            <a:r>
              <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rPr>
              <a:t> (ver. 5)</a:t>
            </a:r>
          </a:p>
        </p:txBody>
      </p:sp>
      <p:sp>
        <p:nvSpPr>
          <p:cNvPr id="10" name="TextBox 9"/>
          <p:cNvSpPr txBox="1"/>
          <p:nvPr/>
        </p:nvSpPr>
        <p:spPr>
          <a:xfrm>
            <a:off x="465083" y="3541103"/>
            <a:ext cx="8213834" cy="224676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marR="0" lvl="0" indent="-45720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Hebrews 11:5 (ESV)</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5  By faith Enoch was taken up so that he should not see death, and </a:t>
            </a:r>
            <a:r>
              <a:rPr kumimoji="0" lang="en-US" sz="2800" b="1"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rPr>
              <a:t>he was not found</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because God had taken him. Now before he was taken </a:t>
            </a:r>
            <a:r>
              <a:rPr kumimoji="0" lang="en-US" sz="2800" b="1" i="1"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he was com-mended</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as having pleased God.</a:t>
            </a:r>
          </a:p>
        </p:txBody>
      </p:sp>
    </p:spTree>
    <p:extLst>
      <p:ext uri="{BB962C8B-B14F-4D97-AF65-F5344CB8AC3E}">
        <p14:creationId xmlns:p14="http://schemas.microsoft.com/office/powerpoint/2010/main" val="2334369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Noah: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Obedience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193899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400" b="1" dirty="0">
                <a:solidFill>
                  <a:prstClr val="black"/>
                </a:solidFill>
                <a:latin typeface="Calibri" panose="020F0502020204030204" pitchFamily="34" charset="0"/>
                <a:ea typeface="Calibri" panose="020F0502020204030204" pitchFamily="34" charset="0"/>
              </a:rPr>
              <a:t>Hebrews 11:7 (ESV) </a:t>
            </a:r>
          </a:p>
          <a:p>
            <a:pPr lvl="0" algn="just">
              <a:defRPr/>
            </a:pPr>
            <a:r>
              <a:rPr lang="en-US" sz="2400" b="1" dirty="0">
                <a:solidFill>
                  <a:prstClr val="black"/>
                </a:solidFill>
                <a:latin typeface="Calibri" panose="020F0502020204030204" pitchFamily="34" charset="0"/>
                <a:ea typeface="Calibri" panose="020F0502020204030204" pitchFamily="34" charset="0"/>
              </a:rPr>
              <a:t>7  By faith Noah, being warned by God concerning events as yet unseen, in reverent fear constructed an ark for the saving of his household. By this he condemned the world and became an heir of the righteousness that comes by faith. </a:t>
            </a:r>
          </a:p>
        </p:txBody>
      </p:sp>
    </p:spTree>
    <p:extLst>
      <p:ext uri="{BB962C8B-B14F-4D97-AF65-F5344CB8AC3E}">
        <p14:creationId xmlns:p14="http://schemas.microsoft.com/office/powerpoint/2010/main" val="3525205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Noah: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Obedience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84133" y="3580012"/>
            <a:ext cx="8213834" cy="5232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400" b="1" dirty="0">
                <a:solidFill>
                  <a:srgbClr val="700000"/>
                </a:solidFill>
                <a:latin typeface="Calibri" panose="020F0502020204030204" pitchFamily="34" charset="0"/>
                <a:ea typeface="Calibri" panose="020F0502020204030204" pitchFamily="34" charset="0"/>
              </a:rPr>
              <a:t>•	</a:t>
            </a:r>
            <a:r>
              <a:rPr lang="en-US" sz="2800" b="1" dirty="0">
                <a:solidFill>
                  <a:srgbClr val="700000"/>
                </a:solidFill>
                <a:latin typeface="Calibri" panose="020F0502020204030204" pitchFamily="34" charset="0"/>
                <a:ea typeface="Calibri" panose="020F0502020204030204" pitchFamily="34" charset="0"/>
              </a:rPr>
              <a:t>First, Noah’s obedience was meticulous. </a:t>
            </a:r>
          </a:p>
        </p:txBody>
      </p:sp>
      <p:cxnSp>
        <p:nvCxnSpPr>
          <p:cNvPr id="8" name="Straight Arrow Connector 7"/>
          <p:cNvCxnSpPr/>
          <p:nvPr/>
        </p:nvCxnSpPr>
        <p:spPr>
          <a:xfrm flipH="1">
            <a:off x="4754559" y="3969865"/>
            <a:ext cx="404734" cy="751213"/>
          </a:xfrm>
          <a:prstGeom prst="straightConnector1">
            <a:avLst/>
          </a:prstGeom>
          <a:ln w="28575">
            <a:solidFill>
              <a:srgbClr val="7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4133" y="4721078"/>
            <a:ext cx="8213834"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t>Merriam-Webster’s Collegiate Dictionary</a:t>
            </a:r>
          </a:p>
          <a:p>
            <a:pPr algn="just"/>
            <a:r>
              <a:rPr lang="en-US" sz="2800" b="1" dirty="0"/>
              <a:t>“Marked by extreme or excessive care in the consideration or treatment of details.”</a:t>
            </a:r>
          </a:p>
        </p:txBody>
      </p:sp>
    </p:spTree>
    <p:extLst>
      <p:ext uri="{BB962C8B-B14F-4D97-AF65-F5344CB8AC3E}">
        <p14:creationId xmlns:p14="http://schemas.microsoft.com/office/powerpoint/2010/main" val="1152663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Noah: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Obedience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224676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latin typeface="Calibri" panose="020F0502020204030204" pitchFamily="34" charset="0"/>
                <a:ea typeface="Calibri" panose="020F0502020204030204" pitchFamily="34" charset="0"/>
              </a:rPr>
              <a:t>1 Samuel 15:22 (KJV) </a:t>
            </a:r>
          </a:p>
          <a:p>
            <a:pPr lvl="0" algn="just">
              <a:defRPr/>
            </a:pPr>
            <a:r>
              <a:rPr lang="en-US" sz="2800" b="1" dirty="0">
                <a:solidFill>
                  <a:prstClr val="black"/>
                </a:solidFill>
                <a:latin typeface="Calibri" panose="020F0502020204030204" pitchFamily="34" charset="0"/>
                <a:ea typeface="Calibri" panose="020F0502020204030204" pitchFamily="34" charset="0"/>
              </a:rPr>
              <a:t>22  And Samuel said, Hath the LORD as great delight in burnt offerings and sacrifices, as in obeying the voice of the LORD? Behold, to obey is better than sacrifice, and to hearken than the fat of rams.</a:t>
            </a:r>
          </a:p>
        </p:txBody>
      </p:sp>
    </p:spTree>
    <p:extLst>
      <p:ext uri="{BB962C8B-B14F-4D97-AF65-F5344CB8AC3E}">
        <p14:creationId xmlns:p14="http://schemas.microsoft.com/office/powerpoint/2010/main" val="419577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Noah: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Obedience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 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84133" y="3580012"/>
            <a:ext cx="8213834" cy="5232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srgbClr val="700000"/>
                </a:solidFill>
                <a:latin typeface="Calibri" panose="020F0502020204030204" pitchFamily="34" charset="0"/>
                <a:ea typeface="Calibri" panose="020F0502020204030204" pitchFamily="34" charset="0"/>
              </a:rPr>
              <a:t>•	First, Noah’s obedience was meticulous. </a:t>
            </a:r>
          </a:p>
        </p:txBody>
      </p:sp>
      <p:sp>
        <p:nvSpPr>
          <p:cNvPr id="13" name="TextBox 12"/>
          <p:cNvSpPr txBox="1"/>
          <p:nvPr/>
        </p:nvSpPr>
        <p:spPr>
          <a:xfrm>
            <a:off x="484133" y="4158990"/>
            <a:ext cx="8213834" cy="9541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srgbClr val="700000"/>
                </a:solidFill>
                <a:latin typeface="Calibri" panose="020F0502020204030204" pitchFamily="34" charset="0"/>
                <a:ea typeface="Calibri" panose="020F0502020204030204" pitchFamily="34" charset="0"/>
              </a:rPr>
              <a:t>•	Meticulous obedience does not eradicate God’s grace.</a:t>
            </a:r>
          </a:p>
        </p:txBody>
      </p:sp>
    </p:spTree>
    <p:extLst>
      <p:ext uri="{BB962C8B-B14F-4D97-AF65-F5344CB8AC3E}">
        <p14:creationId xmlns:p14="http://schemas.microsoft.com/office/powerpoint/2010/main" val="2425847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224676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latin typeface="Calibri" panose="020F0502020204030204" pitchFamily="34" charset="0"/>
                <a:ea typeface="Calibri" panose="020F0502020204030204" pitchFamily="34" charset="0"/>
              </a:rPr>
              <a:t>Romans 4:12 (ESV) </a:t>
            </a:r>
          </a:p>
          <a:p>
            <a:pPr lvl="0" algn="just">
              <a:defRPr/>
            </a:pPr>
            <a:r>
              <a:rPr lang="en-US" sz="2800" b="1" dirty="0">
                <a:solidFill>
                  <a:prstClr val="black"/>
                </a:solidFill>
                <a:latin typeface="Calibri" panose="020F0502020204030204" pitchFamily="34" charset="0"/>
                <a:ea typeface="Calibri" panose="020F0502020204030204" pitchFamily="34" charset="0"/>
              </a:rPr>
              <a:t>12  and to make him the father of the circumcised who are not merely circumcised but who also </a:t>
            </a:r>
            <a:r>
              <a:rPr lang="en-US" sz="2800" b="1" i="1" u="sng" dirty="0">
                <a:solidFill>
                  <a:srgbClr val="FF0000"/>
                </a:solidFill>
                <a:latin typeface="Calibri" panose="020F0502020204030204" pitchFamily="34" charset="0"/>
                <a:ea typeface="Calibri" panose="020F0502020204030204" pitchFamily="34" charset="0"/>
              </a:rPr>
              <a:t>walk in the footsteps of the faith that our father Abraham had</a:t>
            </a:r>
            <a:r>
              <a:rPr lang="en-US" sz="2800" b="1" dirty="0">
                <a:solidFill>
                  <a:prstClr val="black"/>
                </a:solidFill>
                <a:latin typeface="Calibri" panose="020F0502020204030204" pitchFamily="34" charset="0"/>
                <a:ea typeface="Calibri" panose="020F0502020204030204" pitchFamily="34" charset="0"/>
              </a:rPr>
              <a:t> before he was circumcised.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07016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224676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latin typeface="Calibri" panose="020F0502020204030204" pitchFamily="34" charset="0"/>
                <a:ea typeface="Calibri" panose="020F0502020204030204" pitchFamily="34" charset="0"/>
              </a:rPr>
              <a:t>Hebrews 11:8 (ESV)</a:t>
            </a:r>
          </a:p>
          <a:p>
            <a:pPr lvl="0" algn="just">
              <a:defRPr/>
            </a:pPr>
            <a:r>
              <a:rPr lang="en-US" sz="2800" b="1" dirty="0">
                <a:solidFill>
                  <a:prstClr val="black"/>
                </a:solidFill>
                <a:latin typeface="Calibri" panose="020F0502020204030204" pitchFamily="34" charset="0"/>
                <a:ea typeface="Calibri" panose="020F0502020204030204" pitchFamily="34" charset="0"/>
              </a:rPr>
              <a:t>8  By faith Abraham obeyed when he was called to go out to a place that he was to receive as an inheritance. And he went out, not knowing where he was going.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1240473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239844" y="3541103"/>
            <a:ext cx="8694294" cy="267765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Genesis 22:1-2 (ESV) </a:t>
            </a:r>
          </a:p>
          <a:p>
            <a:pPr lvl="0" algn="just">
              <a:defRPr/>
            </a:pPr>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  After these things God tested Abraham and said to him, “Abraham!” And he said, “Here I am.”  2  He said, “Take your son, your only son Isaac, whom you love, and go to the land of Moriah, and offer him there as a burnt offering on one of the mountains of which I shall tell you.”</a:t>
            </a:r>
          </a:p>
        </p:txBody>
      </p:sp>
    </p:spTree>
    <p:extLst>
      <p:ext uri="{BB962C8B-B14F-4D97-AF65-F5344CB8AC3E}">
        <p14:creationId xmlns:p14="http://schemas.microsoft.com/office/powerpoint/2010/main" val="3484289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138499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latin typeface="Calibri" panose="020F0502020204030204" pitchFamily="34" charset="0"/>
                <a:ea typeface="Calibri" panose="020F0502020204030204" pitchFamily="34" charset="0"/>
              </a:rPr>
              <a:t>Hebrews 11:18 (ESV) </a:t>
            </a:r>
          </a:p>
          <a:p>
            <a:pPr lvl="0" algn="just">
              <a:defRPr/>
            </a:pPr>
            <a:r>
              <a:rPr lang="en-US" sz="2800" dirty="0">
                <a:solidFill>
                  <a:prstClr val="black"/>
                </a:solidFill>
                <a:latin typeface="Calibri" panose="020F0502020204030204" pitchFamily="34" charset="0"/>
                <a:ea typeface="Calibri" panose="020F0502020204030204" pitchFamily="34" charset="0"/>
              </a:rPr>
              <a:t>18  of whom it was said, “Through Isaac shall your offspring be named.”</a:t>
            </a:r>
          </a:p>
        </p:txBody>
      </p:sp>
    </p:spTree>
    <p:extLst>
      <p:ext uri="{BB962C8B-B14F-4D97-AF65-F5344CB8AC3E}">
        <p14:creationId xmlns:p14="http://schemas.microsoft.com/office/powerpoint/2010/main" val="682224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239486" y="3541103"/>
            <a:ext cx="8686800" cy="310854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Genesis 22:3-4 (ESV) </a:t>
            </a:r>
          </a:p>
          <a:p>
            <a:pPr lvl="0" algn="just">
              <a:defRPr/>
            </a:pPr>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  So Abraham rose early in the morning, saddled his donkey, and took two of his young men with him, and his son Isaac. And he cut the wood for the burnt offering and arose and went to the place of which God had told him.  4  On the third day Abraham lifted up his eyes and saw the place from afar.</a:t>
            </a:r>
          </a:p>
        </p:txBody>
      </p:sp>
    </p:spTree>
    <p:extLst>
      <p:ext uri="{BB962C8B-B14F-4D97-AF65-F5344CB8AC3E}">
        <p14:creationId xmlns:p14="http://schemas.microsoft.com/office/powerpoint/2010/main" val="2609499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254000" y="3541103"/>
            <a:ext cx="8674100" cy="310854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Genesis 22:5-6 (ESV) </a:t>
            </a:r>
          </a:p>
          <a:p>
            <a:pPr lvl="0" algn="just">
              <a:defRPr/>
            </a:pPr>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5  Then Abraham said to his young men, “Stay here with the donkey; I and the boy will go over there and worship and come again to you.”  6  And Abraham took the wood of the burnt offering and laid it on Isaac his son. And he took in his hand the fire and the knife. So they went both of them together.  </a:t>
            </a:r>
          </a:p>
        </p:txBody>
      </p:sp>
    </p:spTree>
    <p:extLst>
      <p:ext uri="{BB962C8B-B14F-4D97-AF65-F5344CB8AC3E}">
        <p14:creationId xmlns:p14="http://schemas.microsoft.com/office/powerpoint/2010/main" val="2385912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138499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Hebrews 11:19 (ESV) </a:t>
            </a:r>
          </a:p>
          <a:p>
            <a:pPr lvl="0" algn="just">
              <a:defRPr/>
            </a:pPr>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19  He considered that God was able even </a:t>
            </a:r>
            <a:r>
              <a:rPr lang="en-US" sz="2800" b="1" i="1" u="sng" dirty="0">
                <a:solidFill>
                  <a:srgbClr val="7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to raise him from the dead</a:t>
            </a:r>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67150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310854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Genesis 22:7-8 (ESV) </a:t>
            </a:r>
          </a:p>
          <a:p>
            <a:pPr lvl="0" algn="just">
              <a:defRPr/>
            </a:pPr>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7  And Isaac said to his father Abraham, “My father!” And he said, “Here I am, my son.” He said, “Behold, the fire and the wood, but where is the lamb for a burnt offering?” 8  Abraham said, “God will provide for himself the lamb for a burnt offering, my son.” So they went both of them together. </a:t>
            </a:r>
          </a:p>
        </p:txBody>
      </p:sp>
    </p:spTree>
    <p:extLst>
      <p:ext uri="{BB962C8B-B14F-4D97-AF65-F5344CB8AC3E}">
        <p14:creationId xmlns:p14="http://schemas.microsoft.com/office/powerpoint/2010/main" val="3597933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224676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Genesis 22:9 (ESV) </a:t>
            </a:r>
          </a:p>
          <a:p>
            <a:pPr lvl="0" algn="just">
              <a:defRPr/>
            </a:pPr>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9  When they came to the place of which God had told him, Abraham built the altar there and laid the wood in order and bound Isaac his son and laid him on the altar, on top of the wood. </a:t>
            </a:r>
          </a:p>
        </p:txBody>
      </p:sp>
      <p:sp>
        <p:nvSpPr>
          <p:cNvPr id="5" name="TextBox 4"/>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Tree>
    <p:extLst>
      <p:ext uri="{BB962C8B-B14F-4D97-AF65-F5344CB8AC3E}">
        <p14:creationId xmlns:p14="http://schemas.microsoft.com/office/powerpoint/2010/main" val="3116062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6" name="TextBox 5"/>
          <p:cNvSpPr txBox="1"/>
          <p:nvPr/>
        </p:nvSpPr>
        <p:spPr>
          <a:xfrm>
            <a:off x="0" y="2906533"/>
            <a:ext cx="9144000" cy="52322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914400" lvl="0" indent="-914400" algn="ct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The Example of Abraham: </a:t>
            </a:r>
            <a:r>
              <a:rPr lang="en-US" sz="2800" b="1" i="1" u="sng" dirty="0">
                <a:ln/>
                <a:solidFill>
                  <a:srgbClr val="700000"/>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Sacrifice</a:t>
            </a:r>
            <a:r>
              <a:rPr lang="en-US" sz="2800" b="1" dirty="0">
                <a:ln/>
                <a:solidFill>
                  <a:srgbClr val="001642"/>
                </a:solidFill>
                <a:effectLst>
                  <a:outerShdw blurRad="50800" dist="38100" dir="16200000" rotWithShape="0">
                    <a:prstClr val="black"/>
                  </a:outerShdw>
                </a:effectLst>
                <a:latin typeface="Arial" panose="020B0604020202020204" pitchFamily="34" charset="0"/>
                <a:ea typeface="Calibri" panose="020F0502020204030204" pitchFamily="34" charset="0"/>
                <a:cs typeface="Arial" panose="020B0604020202020204" pitchFamily="34" charset="0"/>
              </a:rPr>
              <a:t> (vers. 8, 17)</a:t>
            </a:r>
            <a:endParaRPr kumimoji="0" lang="en-US" sz="2800" b="1" i="0" u="none" strike="noStrike" kern="1200" cap="none" spc="0" normalizeH="0" baseline="0" noProof="0" dirty="0">
              <a:ln/>
              <a:solidFill>
                <a:srgbClr val="001642"/>
              </a:solidFill>
              <a:effectLst>
                <a:outerShdw blurRad="50800" dist="38100" dir="16200000" rotWithShape="0">
                  <a:prstClr val="black"/>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p:cNvSpPr txBox="1"/>
          <p:nvPr/>
        </p:nvSpPr>
        <p:spPr>
          <a:xfrm>
            <a:off x="465083" y="3541103"/>
            <a:ext cx="8213834" cy="138499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457200" lvl="0" indent="-457200" algn="just">
              <a:defRPr/>
            </a:pPr>
            <a:r>
              <a:rPr lang="en-US" sz="28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Genesis 22:10 (ESV) </a:t>
            </a:r>
          </a:p>
          <a:p>
            <a:pPr lvl="0" algn="just">
              <a:defRPr/>
            </a:pPr>
            <a:r>
              <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10  Then Abraham reached out his hand and took the knife to slaughter his son.</a:t>
            </a:r>
          </a:p>
        </p:txBody>
      </p:sp>
    </p:spTree>
    <p:extLst>
      <p:ext uri="{BB962C8B-B14F-4D97-AF65-F5344CB8AC3E}">
        <p14:creationId xmlns:p14="http://schemas.microsoft.com/office/powerpoint/2010/main" val="1843999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drawing nearer to go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87" y="2002220"/>
            <a:ext cx="9153525" cy="4855779"/>
          </a:xfrm>
          <a:prstGeom prst="rect">
            <a:avLst/>
          </a:prstGeom>
          <a:noFill/>
          <a:extLst>
            <a:ext uri="{909E8E84-426E-40DD-AFC4-6F175D3DCCD1}">
              <a14:hiddenFill xmlns:a14="http://schemas.microsoft.com/office/drawing/2010/main">
                <a:solidFill>
                  <a:srgbClr val="FFFFFF"/>
                </a:solidFill>
              </a14:hiddenFill>
            </a:ext>
          </a:extLst>
        </p:spPr>
      </p:pic>
      <p:sp>
        <p:nvSpPr>
          <p:cNvPr id="7" name="Arrow: Curved Right 6"/>
          <p:cNvSpPr/>
          <p:nvPr/>
        </p:nvSpPr>
        <p:spPr>
          <a:xfrm>
            <a:off x="1568819" y="2398701"/>
            <a:ext cx="1484026" cy="2279055"/>
          </a:xfrm>
          <a:prstGeom prst="curvedRightArrow">
            <a:avLst>
              <a:gd name="adj1" fmla="val 8522"/>
              <a:gd name="adj2" fmla="val 26647"/>
              <a:gd name="adj3" fmla="val 351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8575" y="1890870"/>
            <a:ext cx="9124950" cy="1015663"/>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700000"/>
                </a:solidFill>
                <a:effectLst>
                  <a:outerShdw blurRad="38100" dist="38100" dir="2700000" algn="tl">
                    <a:srgbClr val="000000">
                      <a:alpha val="43137"/>
                    </a:srgbClr>
                  </a:outerShdw>
                </a:effectLst>
                <a:uLnTx/>
                <a:uFillTx/>
                <a:latin typeface="Gabriola" panose="04040605051002020D02" pitchFamily="82" charset="0"/>
                <a:ea typeface="+mn-ea"/>
                <a:cs typeface="+mn-cs"/>
              </a:rPr>
              <a:t>Fervent Faith</a:t>
            </a:r>
          </a:p>
        </p:txBody>
      </p:sp>
      <p:sp>
        <p:nvSpPr>
          <p:cNvPr id="8" name="TextBox 7"/>
          <p:cNvSpPr txBox="1"/>
          <p:nvPr/>
        </p:nvSpPr>
        <p:spPr>
          <a:xfrm>
            <a:off x="3052845" y="3306724"/>
            <a:ext cx="4567836" cy="2246769"/>
          </a:xfrm>
          <a:prstGeom prst="rect">
            <a:avLst/>
          </a:prstGeom>
          <a:noFill/>
        </p:spPr>
        <p:txBody>
          <a:bodyPr wrap="square" rtlCol="0">
            <a:spAutoFit/>
          </a:bodyPr>
          <a:lstStyle/>
          <a:p>
            <a:pPr algn="ctr"/>
            <a:r>
              <a:rPr lang="en-US" sz="2800" dirty="0">
                <a:solidFill>
                  <a:srgbClr val="700000"/>
                </a:solidFill>
                <a:effectLst>
                  <a:outerShdw blurRad="50800" dist="38100" dir="2700000" algn="tl" rotWithShape="0">
                    <a:prstClr val="black">
                      <a:alpha val="40000"/>
                    </a:prstClr>
                  </a:outerShdw>
                </a:effectLst>
                <a:latin typeface="Arial Black" panose="020B0A04020102020204" pitchFamily="34" charset="0"/>
                <a:cs typeface="Arial" panose="020B0604020202020204" pitchFamily="34" charset="0"/>
              </a:rPr>
              <a:t>CHARACTERIZED BY:</a:t>
            </a:r>
          </a:p>
          <a:p>
            <a:pPr marL="285750" indent="-285750">
              <a:buFont typeface="Wingdings" panose="05000000000000000000" pitchFamily="2" charset="2"/>
              <a:buChar char="ü"/>
            </a:pPr>
            <a:r>
              <a:rPr lang="en-US" sz="2800" b="1" dirty="0">
                <a:solidFill>
                  <a:srgbClr val="7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Righteous Living</a:t>
            </a:r>
          </a:p>
          <a:p>
            <a:pPr marL="285750" indent="-285750">
              <a:buFont typeface="Wingdings" panose="05000000000000000000" pitchFamily="2" charset="2"/>
              <a:buChar char="ü"/>
            </a:pPr>
            <a:r>
              <a:rPr lang="en-US" sz="2800" b="1" dirty="0">
                <a:solidFill>
                  <a:srgbClr val="7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Trusting Heart</a:t>
            </a:r>
          </a:p>
          <a:p>
            <a:pPr marL="285750" indent="-285750">
              <a:buFont typeface="Wingdings" panose="05000000000000000000" pitchFamily="2" charset="2"/>
              <a:buChar char="ü"/>
            </a:pPr>
            <a:r>
              <a:rPr lang="en-US" sz="2800" b="1" dirty="0">
                <a:solidFill>
                  <a:srgbClr val="7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Meticulous Obedience</a:t>
            </a:r>
          </a:p>
          <a:p>
            <a:pPr marL="285750" indent="-285750">
              <a:buFont typeface="Wingdings" panose="05000000000000000000" pitchFamily="2" charset="2"/>
              <a:buChar char="ü"/>
            </a:pPr>
            <a:r>
              <a:rPr lang="en-US" sz="2800" b="1" dirty="0">
                <a:solidFill>
                  <a:srgbClr val="7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Willingness to Sacrifice</a:t>
            </a:r>
          </a:p>
        </p:txBody>
      </p:sp>
    </p:spTree>
    <p:extLst>
      <p:ext uri="{BB962C8B-B14F-4D97-AF65-F5344CB8AC3E}">
        <p14:creationId xmlns:p14="http://schemas.microsoft.com/office/powerpoint/2010/main" val="36724421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878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002 - Higher Ground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268 - Hark, The Gentle Voice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3000"/>
            <a:ext cx="9144000"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close up of text on a black background&#10;&#10;Description generated with high confidence">
            <a:extLst>
              <a:ext uri="{FF2B5EF4-FFF2-40B4-BE49-F238E27FC236}">
                <a16:creationId xmlns:a16="http://schemas.microsoft.com/office/drawing/2014/main" id="{A10539D1-D55B-4CF9-B55D-5AF170685E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33400"/>
            <a:ext cx="9144000" cy="2001078"/>
          </a:xfrm>
          <a:prstGeom prst="rect">
            <a:avLst/>
          </a:prstGeom>
        </p:spPr>
      </p:pic>
      <p:sp>
        <p:nvSpPr>
          <p:cNvPr id="5" name="TextBox 4">
            <a:extLst>
              <a:ext uri="{FF2B5EF4-FFF2-40B4-BE49-F238E27FC236}">
                <a16:creationId xmlns:a16="http://schemas.microsoft.com/office/drawing/2014/main" id="{B06A701F-C0F1-4B19-A6F6-C9195F1EE144}"/>
              </a:ext>
            </a:extLst>
          </p:cNvPr>
          <p:cNvSpPr txBox="1"/>
          <p:nvPr/>
        </p:nvSpPr>
        <p:spPr>
          <a:xfrm>
            <a:off x="304800" y="1505824"/>
            <a:ext cx="868680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42900" algn="l"/>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Oct. 6 – Sat at 6:00pm</a:t>
            </a:r>
          </a:p>
          <a:p>
            <a:pPr marL="0" marR="0" lvl="0" indent="0" algn="l" defTabSz="914400" rtl="0" eaLnBrk="1" fontAlgn="auto" latinLnBrk="0" hangingPunct="1">
              <a:lnSpc>
                <a:spcPts val="3600"/>
              </a:lnSpc>
              <a:spcBef>
                <a:spcPts val="0"/>
              </a:spcBef>
              <a:spcAft>
                <a:spcPts val="0"/>
              </a:spcAft>
              <a:buClrTx/>
              <a:buSzTx/>
              <a:buFontTx/>
              <a:buNone/>
              <a:tabLst>
                <a:tab pos="342900" algn="l"/>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Pisgah – Singing</a:t>
            </a:r>
            <a:endParaRPr kumimoji="0" lang="en-US"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42900" algn="l"/>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Oct. 10-12 – Wed-Fri at 7:00pm</a:t>
            </a:r>
          </a:p>
          <a:p>
            <a:pPr marL="0" marR="0" lvl="0" indent="0" algn="l" defTabSz="914400" rtl="0" eaLnBrk="1" fontAlgn="auto" latinLnBrk="0" hangingPunct="1">
              <a:lnSpc>
                <a:spcPts val="3600"/>
              </a:lnSpc>
              <a:spcBef>
                <a:spcPts val="0"/>
              </a:spcBef>
              <a:spcAft>
                <a:spcPts val="0"/>
              </a:spcAft>
              <a:buClrTx/>
              <a:buSzTx/>
              <a:buFontTx/>
              <a:buNone/>
              <a:tabLst>
                <a:tab pos="342900" algn="l"/>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	New Lebanon – Tyler Hall</a:t>
            </a:r>
            <a:endParaRPr kumimoji="0" lang="en-US"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42900" algn="l"/>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Oct. 14-17 </a:t>
            </a:r>
            <a:r>
              <a:rPr kumimoji="0" lang="en-US" sz="3600" b="1" i="0" u="none" strike="noStrike" kern="1200" cap="none" spc="0" normalizeH="0" baseline="0" noProof="0">
                <a:ln>
                  <a:noFill/>
                </a:ln>
                <a:solidFill>
                  <a:prstClr val="black"/>
                </a:solidFill>
                <a:effectLst/>
                <a:uLnTx/>
                <a:uFillTx/>
                <a:latin typeface="Calibri"/>
                <a:ea typeface="+mn-ea"/>
                <a:cs typeface="+mn-cs"/>
              </a:rPr>
              <a:t>– Mon-Wed </a:t>
            </a:r>
            <a:r>
              <a:rPr kumimoji="0" lang="en-US" sz="3600" b="1" i="0" u="none" strike="noStrike" kern="1200" cap="none" spc="0" normalizeH="0" baseline="0" noProof="0" dirty="0">
                <a:ln>
                  <a:noFill/>
                </a:ln>
                <a:solidFill>
                  <a:prstClr val="black"/>
                </a:solidFill>
                <a:effectLst/>
                <a:uLnTx/>
                <a:uFillTx/>
                <a:latin typeface="Calibri"/>
                <a:ea typeface="+mn-ea"/>
                <a:cs typeface="+mn-cs"/>
              </a:rPr>
              <a:t>at 7:30pm</a:t>
            </a:r>
          </a:p>
          <a:p>
            <a:pPr marL="0" marR="0" lvl="0" indent="0" algn="l" defTabSz="914400" rtl="0" eaLnBrk="1" fontAlgn="auto" latinLnBrk="0" hangingPunct="1">
              <a:lnSpc>
                <a:spcPts val="3600"/>
              </a:lnSpc>
              <a:spcBef>
                <a:spcPts val="0"/>
              </a:spcBef>
              <a:spcAft>
                <a:spcPts val="0"/>
              </a:spcAft>
              <a:buClrTx/>
              <a:buSzTx/>
              <a:buFontTx/>
              <a:buNone/>
              <a:tabLst>
                <a:tab pos="342900" algn="l"/>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	Kettering – Ken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Weliever</a:t>
            </a:r>
            <a:endParaRPr kumimoji="0" lang="en-US"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42900" algn="l"/>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Oct. 14-19 – Mon-Fri at 7:00pm</a:t>
            </a:r>
          </a:p>
          <a:p>
            <a:pPr marL="0" marR="0" lvl="0" indent="0" algn="l" defTabSz="914400" rtl="0" eaLnBrk="1" fontAlgn="auto" latinLnBrk="0" hangingPunct="1">
              <a:lnSpc>
                <a:spcPts val="3600"/>
              </a:lnSpc>
              <a:spcBef>
                <a:spcPts val="0"/>
              </a:spcBef>
              <a:spcAft>
                <a:spcPts val="0"/>
              </a:spcAft>
              <a:buClrTx/>
              <a:buSzTx/>
              <a:buFontTx/>
              <a:buNone/>
              <a:tabLst>
                <a:tab pos="342900" algn="l"/>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	Bath Road – Dan McMahan</a:t>
            </a:r>
            <a:endParaRPr kumimoji="0" lang="en-US"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42900" algn="l"/>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Oct. 14-19 – Mon-Fri at 7:00pm</a:t>
            </a:r>
          </a:p>
          <a:p>
            <a:pPr marL="0" marR="0" lvl="0" indent="0" algn="l" defTabSz="914400" rtl="0" eaLnBrk="1" fontAlgn="auto" latinLnBrk="0" hangingPunct="1">
              <a:lnSpc>
                <a:spcPts val="3600"/>
              </a:lnSpc>
              <a:spcBef>
                <a:spcPts val="0"/>
              </a:spcBef>
              <a:spcAft>
                <a:spcPts val="0"/>
              </a:spcAft>
              <a:buClrTx/>
              <a:buSzTx/>
              <a:buFontTx/>
              <a:buNone/>
              <a:tabLst>
                <a:tab pos="342900" algn="l"/>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	Utica – Bobby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Schrimsher</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3600"/>
              </a:lnSpc>
              <a:spcBef>
                <a:spcPts val="0"/>
              </a:spcBef>
              <a:spcAft>
                <a:spcPts val="0"/>
              </a:spcAft>
              <a:buClrTx/>
              <a:buSzTx/>
              <a:buFontTx/>
              <a:buNone/>
              <a:tabLst>
                <a:tab pos="342900" algn="l"/>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675554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218 - Just Over In The Glory-Land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10842</TotalTime>
  <Words>2244</Words>
  <Application>Microsoft Office PowerPoint</Application>
  <PresentationFormat>On-screen Show (4:3)</PresentationFormat>
  <Paragraphs>217</Paragraphs>
  <Slides>109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109</vt:i4>
      </vt:variant>
    </vt:vector>
  </HeadingPairs>
  <TitlesOfParts>
    <vt:vector size="119" baseType="lpstr">
      <vt:lpstr>Wingdings</vt:lpstr>
      <vt:lpstr>Arial</vt:lpstr>
      <vt:lpstr>AR BLANCA</vt:lpstr>
      <vt:lpstr>Arial Black</vt:lpstr>
      <vt:lpstr>Monotype Corsiva</vt:lpstr>
      <vt:lpstr>Calibri</vt:lpstr>
      <vt:lpstr>Calibri Light</vt:lpstr>
      <vt:lpstr>Gabriola</vt:lpstr>
      <vt:lpstr>Office Theme</vt:lpstr>
      <vt:lpstr>1_Office Theme</vt:lpstr>
      <vt:lpstr>PowerPoint Presentation</vt:lpstr>
      <vt:lpstr>002 - Higher Ground - Title</vt:lpstr>
      <vt:lpstr>002 - Higher Ground - 1.1</vt:lpstr>
      <vt:lpstr>002 - Higher Ground - 1.2</vt:lpstr>
      <vt:lpstr>002 - Higher Ground - 1.3</vt:lpstr>
      <vt:lpstr>002 - Higher Ground - C.1</vt:lpstr>
      <vt:lpstr>002 - Higher Ground - C.2</vt:lpstr>
      <vt:lpstr>002 - Higher Ground - C.3</vt:lpstr>
      <vt:lpstr>002 - Higher Ground - 2.1</vt:lpstr>
      <vt:lpstr>002 - Higher Ground - 2.2</vt:lpstr>
      <vt:lpstr>002 - Higher Ground - 2.3</vt:lpstr>
      <vt:lpstr>002 - Higher Ground - C.1</vt:lpstr>
      <vt:lpstr>002 - Higher Ground - C.2</vt:lpstr>
      <vt:lpstr>002 - Higher Ground - C.3</vt:lpstr>
      <vt:lpstr>002 - Higher Ground - 3.1</vt:lpstr>
      <vt:lpstr>002 - Higher Ground - 3.2</vt:lpstr>
      <vt:lpstr>002 - Higher Ground - 3.3</vt:lpstr>
      <vt:lpstr>002 - Higher Ground - C.1</vt:lpstr>
      <vt:lpstr>002 - Higher Ground - C.2</vt:lpstr>
      <vt:lpstr>002 - Higher Ground - C.3</vt:lpstr>
      <vt:lpstr>485 - I Know The Lord Will Make A Way - Title</vt:lpstr>
      <vt:lpstr>485 - I Know The Lord Will Make A Way - 1.1</vt:lpstr>
      <vt:lpstr>485 - I Know The Lord Will Make A Way - 1.2</vt:lpstr>
      <vt:lpstr>485 - I Know The Lord Will Make A Way - 1.3</vt:lpstr>
      <vt:lpstr>485 - I Know The Lord Will Make A Way - 2.1</vt:lpstr>
      <vt:lpstr>485 - I Know The Lord Will Make A Way - 2.2</vt:lpstr>
      <vt:lpstr>485 - I Know The Lord Will Make A Way - 2.3</vt:lpstr>
      <vt:lpstr>485 - I Know The Lord Will Make A Way - 3.1</vt:lpstr>
      <vt:lpstr>485 - I Know The Lord Will Make A Way - 3.2</vt:lpstr>
      <vt:lpstr>485 - I Know The Lord Will Make A Way - 3.3</vt:lpstr>
      <vt:lpstr>PowerPoint Presentation</vt:lpstr>
      <vt:lpstr>232 - When All Of God's Singers Get Home - Title</vt:lpstr>
      <vt:lpstr>232 - When All Of God's Singers Get Home - 1.1</vt:lpstr>
      <vt:lpstr>232 - When All Of God's Singers Get Home - 1.2</vt:lpstr>
      <vt:lpstr>232 - When All Of God's Singers Get Home - 1.3</vt:lpstr>
      <vt:lpstr>232 - When All Of God's Singers Get Home - C.1</vt:lpstr>
      <vt:lpstr>232 - When All Of God's Singers Get Home - C.2</vt:lpstr>
      <vt:lpstr>232 - When All Of God's Singers Get Home - 2.1</vt:lpstr>
      <vt:lpstr>232 - When All Of God's Singers Get Home - 2.2</vt:lpstr>
      <vt:lpstr>232 - When All Of God's Singers Get Home - 2.3</vt:lpstr>
      <vt:lpstr>232 - When All Of God's Singers Get Home - C.1</vt:lpstr>
      <vt:lpstr>232 - When All Of God's Singers Get Home - C.2</vt:lpstr>
      <vt:lpstr>232 - When All Of God's Singers Get Home - 3.1</vt:lpstr>
      <vt:lpstr>232 - When All Of God's Singers Get Home - 3.2</vt:lpstr>
      <vt:lpstr>232 - When All Of God's Singers Get Home - 3.3</vt:lpstr>
      <vt:lpstr>232 - When All Of God's Singers Get Home - C.1</vt:lpstr>
      <vt:lpstr>232 - When All Of God's Singers Get Home - 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268 - Hark, The Gentle Voice - Title</vt:lpstr>
      <vt:lpstr>268 - Hark, The Gentle Voice - 1.1</vt:lpstr>
      <vt:lpstr>268 - Hark, The Gentle Voice - 1.2</vt:lpstr>
      <vt:lpstr>268 - Hark, The Gentle Voice - C.1</vt:lpstr>
      <vt:lpstr>268 - Hark, The Gentle Voice - C.2</vt:lpstr>
      <vt:lpstr>268 - Hark, The Gentle Voice - 2.1</vt:lpstr>
      <vt:lpstr>268 - Hark, The Gentle Voice - 2.2</vt:lpstr>
      <vt:lpstr>268 - Hark, The Gentle Voice - C.1</vt:lpstr>
      <vt:lpstr>268 - Hark, The Gentle Voice - C.2</vt:lpstr>
      <vt:lpstr>268 - Hark, The Gentle Voice - 3.1</vt:lpstr>
      <vt:lpstr>268 - Hark, The Gentle Voice - 3.2</vt:lpstr>
      <vt:lpstr>268 - Hark, The Gentle Voice - C.1</vt:lpstr>
      <vt:lpstr>268 - Hark, The Gentle Voice - C.2</vt:lpstr>
      <vt:lpstr>PowerPoint Presentation</vt:lpstr>
      <vt:lpstr>218 - Just Over In The Glory-Land - Title</vt:lpstr>
      <vt:lpstr>218 - Just Over In The Glory-Land - 1.1</vt:lpstr>
      <vt:lpstr>218 - Just Over In The Glory-Land - 1.2</vt:lpstr>
      <vt:lpstr>218 - Just Over In The Glory-Land - C.1</vt:lpstr>
      <vt:lpstr>218 - Just Over In The Glory-Land - C.2</vt:lpstr>
      <vt:lpstr>218 - Just Over In The Glory-Land - C.3</vt:lpstr>
      <vt:lpstr>218 - Just Over In The Glory-Land - 2.1</vt:lpstr>
      <vt:lpstr>218 - Just Over In The Glory-Land - 2.2</vt:lpstr>
      <vt:lpstr>218 - Just Over In The Glory-Land - C.1</vt:lpstr>
      <vt:lpstr>218 - Just Over In The Glory-Land - C.2</vt:lpstr>
      <vt:lpstr>218 - Just Over In The Glory-Land - C.3</vt:lpstr>
      <vt:lpstr>218 - Just Over In The Glory-Land - 3.1</vt:lpstr>
      <vt:lpstr>218 - Just Over In The Glory-Land - 3.2</vt:lpstr>
      <vt:lpstr>218 - Just Over In The Glory-Land - C.1</vt:lpstr>
      <vt:lpstr>218 - Just Over In The Glory-Land - C.2</vt:lpstr>
      <vt:lpstr>218 - Just Over In The Glory-Land - C.3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Wright</dc:creator>
  <cp:lastModifiedBy>Knollwood</cp:lastModifiedBy>
  <cp:revision>104</cp:revision>
  <dcterms:created xsi:type="dcterms:W3CDTF">2017-01-09T22:17:12Z</dcterms:created>
  <dcterms:modified xsi:type="dcterms:W3CDTF">2018-10-05T22:53:20Z</dcterms:modified>
</cp:coreProperties>
</file>