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sldIdLst>
    <p:sldId id="258" r:id="rId2"/>
    <p:sldId id="270" r:id="rId3"/>
    <p:sldId id="269" r:id="rId4"/>
    <p:sldId id="272" r:id="rId5"/>
    <p:sldId id="273" r:id="rId6"/>
    <p:sldId id="274" r:id="rId7"/>
    <p:sldId id="275" r:id="rId8"/>
    <p:sldId id="276"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Lst>
  <p:sldSz cx="9144000" cy="6858000" type="screen4x3"/>
  <p:notesSz cx="6858000" cy="9144000"/>
  <p:embeddedFontLst>
    <p:embeddedFont>
      <p:font typeface="AR CENA" panose="020B0604020202020204" charset="0"/>
      <p:regular r:id="rId27"/>
    </p:embeddedFont>
    <p:embeddedFont>
      <p:font typeface="Arial Black" panose="020B0A04020102020204" pitchFamily="34" charset="0"/>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Franklin Gothic Demi Cond" panose="020B0706030402020204" pitchFamily="34"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B7A"/>
    <a:srgbClr val="000000"/>
    <a:srgbClr val="FFFFFF"/>
    <a:srgbClr val="233A58"/>
    <a:srgbClr val="374C67"/>
    <a:srgbClr val="465F7C"/>
    <a:srgbClr val="B5C3C6"/>
    <a:srgbClr val="223956"/>
    <a:srgbClr val="253955"/>
    <a:srgbClr val="304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768"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EC51D-CC8F-472E-AF1C-411854DE2F18}" type="datetimeFigureOut">
              <a:rPr lang="en-US" smtClean="0"/>
              <a:t>10/3/2018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E5B9A-34BA-4D2E-A46C-6F2B2AE166D9}" type="slidenum">
              <a:rPr lang="en-US" smtClean="0"/>
              <a:t>‹#›</a:t>
            </a:fld>
            <a:endParaRPr lang="en-US"/>
          </a:p>
        </p:txBody>
      </p:sp>
    </p:spTree>
    <p:extLst>
      <p:ext uri="{BB962C8B-B14F-4D97-AF65-F5344CB8AC3E}">
        <p14:creationId xmlns:p14="http://schemas.microsoft.com/office/powerpoint/2010/main" val="178579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16047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48762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19494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45789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6181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38017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83866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0646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5124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427893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10/3/2018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91240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53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8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lvl="0" indent="-914400">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rPr>
              <a:t>I.	</a:t>
            </a:r>
            <a:r>
              <a:rPr lang="en-US" sz="2000" dirty="0">
                <a:solidFill>
                  <a:schemeClr val="bg1">
                    <a:lumMod val="50000"/>
                  </a:schemeClr>
                </a:solidFill>
                <a:latin typeface="Arial Black" panose="020B0A04020102020204" pitchFamily="34" charset="0"/>
              </a:rPr>
              <a:t>God’s Consideration Is a Blessing</a:t>
            </a:r>
            <a:endParaRPr kumimoji="0" lang="en-US" sz="2000" i="0" u="none" strike="noStrike" kern="1200" normalizeH="0" baseline="0" noProof="0" dirty="0">
              <a:solidFill>
                <a:schemeClr val="bg1">
                  <a:lumMod val="50000"/>
                </a:schemeClr>
              </a:solidFill>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Plan of Salvation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10" name="TextBox 9"/>
          <p:cNvSpPr txBox="1"/>
          <p:nvPr/>
        </p:nvSpPr>
        <p:spPr>
          <a:xfrm>
            <a:off x="457199" y="3768353"/>
            <a:ext cx="8239125" cy="830997"/>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Philippians 2:6 (NIV)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6</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Who, being in very nature God… </a:t>
            </a:r>
          </a:p>
        </p:txBody>
      </p:sp>
    </p:spTree>
    <p:extLst>
      <p:ext uri="{BB962C8B-B14F-4D97-AF65-F5344CB8AC3E}">
        <p14:creationId xmlns:p14="http://schemas.microsoft.com/office/powerpoint/2010/main" val="1874888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lvl="0" indent="-914400">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rPr>
              <a:t>I.	</a:t>
            </a:r>
            <a:r>
              <a:rPr lang="en-US" sz="2000" dirty="0">
                <a:solidFill>
                  <a:schemeClr val="bg1">
                    <a:lumMod val="50000"/>
                  </a:schemeClr>
                </a:solidFill>
                <a:latin typeface="Arial Black" panose="020B0A04020102020204" pitchFamily="34" charset="0"/>
              </a:rPr>
              <a:t>God’s Consideration Is a Blessing</a:t>
            </a:r>
            <a:endParaRPr kumimoji="0" lang="en-US" sz="2000" i="0" u="none" strike="noStrike" kern="1200" normalizeH="0" baseline="0" noProof="0" dirty="0">
              <a:solidFill>
                <a:schemeClr val="bg1">
                  <a:lumMod val="50000"/>
                </a:schemeClr>
              </a:solidFill>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Plan of Salvation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10" name="TextBox 9"/>
          <p:cNvSpPr txBox="1"/>
          <p:nvPr/>
        </p:nvSpPr>
        <p:spPr>
          <a:xfrm>
            <a:off x="457199" y="3768353"/>
            <a:ext cx="8239125"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Philippians 2:6 (NIV)</a:t>
            </a:r>
          </a:p>
          <a:p>
            <a:pPr marR="0" algn="just">
              <a:spcBef>
                <a:spcPts val="0"/>
              </a:spcBef>
              <a:spcAft>
                <a:spcPts val="0"/>
              </a:spcAft>
            </a:pP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6</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Who, being in very nature God, </a:t>
            </a:r>
            <a:r>
              <a:rPr lang="en-US" sz="2400" i="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did not consider equality with God something to be used to his own advantage</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76840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830997"/>
          </a:xfrm>
          <a:prstGeom prst="rect">
            <a:avLst/>
          </a:prstGeom>
          <a:noFill/>
        </p:spPr>
        <p:txBody>
          <a:bodyPr wrap="square" rtlCol="0">
            <a:spAutoFit/>
          </a:bodyPr>
          <a:lstStyle/>
          <a:p>
            <a:pPr algn="just"/>
            <a:r>
              <a:rPr lang="en-US" sz="2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Philippians 2:7 (NIV)</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7 </a:t>
            </a: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rather, </a:t>
            </a:r>
            <a:r>
              <a:rPr lang="en-US" sz="2400" i="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 made himself nothing</a:t>
            </a: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1431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1938992"/>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Complete Biblical Library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Therefore, He divested himself not of the nature nor attributes of deity, but of the prerogatives that belonged to Him. In other words, He emptied himself of the expression of deity, not the possession of deity.</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2828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Philippians 2:7 (NIV)</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7 </a:t>
            </a: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rather, he made himself nothing </a:t>
            </a:r>
            <a:r>
              <a:rPr lang="en-US" sz="2400" i="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by taking the very nature of a servant, being made in human likeness</a:t>
            </a: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2303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Philippians 2:8 (ESV) </a:t>
            </a:r>
          </a:p>
          <a:p>
            <a:pPr marR="0" algn="just">
              <a:spcBef>
                <a:spcPts val="0"/>
              </a:spcBef>
              <a:spcAft>
                <a:spcPts val="0"/>
              </a:spcAft>
            </a:pPr>
            <a:r>
              <a:rPr lang="en-US" sz="2400"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8</a:t>
            </a: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And being found in human form, he humbled himself by becoming obedient to the point of death, even death on a cross.</a:t>
            </a:r>
          </a:p>
        </p:txBody>
      </p:sp>
    </p:spTree>
    <p:extLst>
      <p:ext uri="{BB962C8B-B14F-4D97-AF65-F5344CB8AC3E}">
        <p14:creationId xmlns:p14="http://schemas.microsoft.com/office/powerpoint/2010/main" val="1704745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1938992"/>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Romans 4:1-2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What then shall we say was gained by Abraham, our forefather according to the flesh?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For if Abraham was justified by works, he has something to boast about, but not before God.</a:t>
            </a:r>
            <a:endPar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2251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1938992"/>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James 2:21-22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R="0" algn="just">
              <a:spcBef>
                <a:spcPts val="0"/>
              </a:spcBef>
              <a:spcAft>
                <a:spcPts val="0"/>
              </a:spcAft>
            </a:pP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21 </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Was not Abraham our father justified by works when he offered up his son Isaac on the altar?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22</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You see that faith was active along with his works, and faith was completed by his works; </a:t>
            </a:r>
          </a:p>
        </p:txBody>
      </p:sp>
    </p:spTree>
    <p:extLst>
      <p:ext uri="{BB962C8B-B14F-4D97-AF65-F5344CB8AC3E}">
        <p14:creationId xmlns:p14="http://schemas.microsoft.com/office/powerpoint/2010/main" val="1039916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Romans 4:4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Now to the one who works, his wages are not counted as a gift but as his due.</a:t>
            </a:r>
          </a:p>
        </p:txBody>
      </p:sp>
    </p:spTree>
    <p:extLst>
      <p:ext uri="{BB962C8B-B14F-4D97-AF65-F5344CB8AC3E}">
        <p14:creationId xmlns:p14="http://schemas.microsoft.com/office/powerpoint/2010/main" val="531567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Romans 4:5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And to the one who does not work but believes in him who justifies the ungodly, his faith is counted as righteousness,</a:t>
            </a:r>
          </a:p>
        </p:txBody>
      </p:sp>
    </p:spTree>
    <p:extLst>
      <p:ext uri="{BB962C8B-B14F-4D97-AF65-F5344CB8AC3E}">
        <p14:creationId xmlns:p14="http://schemas.microsoft.com/office/powerpoint/2010/main" val="1287013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0"/>
            <a:ext cx="9144000" cy="3524250"/>
          </a:xfrm>
          <a:prstGeom prst="rect">
            <a:avLst/>
          </a:prstGeom>
          <a:solidFill>
            <a:srgbClr val="223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3955"/>
              </a:solidFill>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914398"/>
            <a:ext cx="7315199" cy="47910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950596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57199" y="3768353"/>
            <a:ext cx="8239125" cy="2308324"/>
          </a:xfrm>
          <a:prstGeom prst="rect">
            <a:avLst/>
          </a:prstGeom>
          <a:noFill/>
        </p:spPr>
        <p:txBody>
          <a:bodyPr wrap="square" rtlCol="0">
            <a:spAutoFit/>
          </a:bodyPr>
          <a:lstStyle/>
          <a:p>
            <a:pPr marR="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Romans 4:6-8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R="0" algn="just">
              <a:spcBef>
                <a:spcPts val="0"/>
              </a:spcBef>
              <a:spcAft>
                <a:spcPts val="0"/>
              </a:spcAft>
            </a:pP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6</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Just as David also speaks of the blessing of the one to whom God counts righteousness apart from works: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7</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“Blessed are those whose lawless deeds are forgiven, and whose sins are covered;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8</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blessed is the man against whom the Lord will not count his sin.”</a:t>
            </a:r>
          </a:p>
        </p:txBody>
      </p:sp>
    </p:spTree>
    <p:extLst>
      <p:ext uri="{BB962C8B-B14F-4D97-AF65-F5344CB8AC3E}">
        <p14:creationId xmlns:p14="http://schemas.microsoft.com/office/powerpoint/2010/main" val="1286202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66725" y="4137684"/>
            <a:ext cx="8229600"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Romans 3:1-2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Then what advantage has the Jew? Or what is the value of circumcision?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Much in every way. To begin with, the Jews were entrusted with the oracles of God.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114298" y="3487393"/>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III.	God’s Revelation Is a Blessing</a:t>
            </a:r>
          </a:p>
        </p:txBody>
      </p:sp>
    </p:spTree>
    <p:extLst>
      <p:ext uri="{BB962C8B-B14F-4D97-AF65-F5344CB8AC3E}">
        <p14:creationId xmlns:p14="http://schemas.microsoft.com/office/powerpoint/2010/main" val="3119072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66725" y="4137684"/>
            <a:ext cx="8229600"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 Peter 1:3 (KJV)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According as his divine power hath given unto us all things that pertain unto life and godliness, through the knowledge of him that hath called us to glory and virtue:</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114298" y="3487393"/>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III.	God’s Revelation Is a Blessing</a:t>
            </a:r>
          </a:p>
        </p:txBody>
      </p:sp>
    </p:spTree>
    <p:extLst>
      <p:ext uri="{BB962C8B-B14F-4D97-AF65-F5344CB8AC3E}">
        <p14:creationId xmlns:p14="http://schemas.microsoft.com/office/powerpoint/2010/main" val="32650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mn-ea"/>
                <a:cs typeface="+mn-cs"/>
              </a:rPr>
              <a:t>I.	God’s Consideration Is a Blessing</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0" y="265464"/>
            <a:ext cx="6117771" cy="655564"/>
          </a:xfrm>
          <a:prstGeom prst="rect">
            <a:avLst/>
          </a:prstGeom>
          <a:noFill/>
        </p:spPr>
        <p:txBody>
          <a:bodyPr wrap="square" rtlCol="0">
            <a:spAutoFit/>
          </a:bodyPr>
          <a:lstStyle/>
          <a:p>
            <a:pPr marL="0" marR="0" lvl="0" indent="0" algn="ctr" defTabSz="457200" rtl="0" eaLnBrk="1" fontAlgn="auto" latinLnBrk="0" hangingPunct="1">
              <a:lnSpc>
                <a:spcPts val="42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ln>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Franklin Gothic Demi Cond" panose="020B0706030402020204" pitchFamily="34" charset="0"/>
                <a:ea typeface="+mn-ea"/>
                <a:cs typeface="+mn-cs"/>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James 4:8 (ESV) </a:t>
            </a:r>
          </a:p>
          <a:p>
            <a:pPr marL="0" marR="0" lvl="0" indent="0" algn="just" defTabSz="457200" rtl="0" eaLnBrk="1" fontAlgn="auto" latinLnBrk="0" hangingPunct="1">
              <a:lnSpc>
                <a:spcPts val="27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outerShdw blurRad="50800" dist="38100" dir="5400000" algn="t" rotWithShape="0">
                    <a:prstClr val="black">
                      <a:alpha val="70000"/>
                    </a:prstClr>
                  </a:outerShdw>
                </a:effectLst>
                <a:uLnTx/>
                <a:uFillTx/>
                <a:latin typeface="Times New Roman" panose="02020603050405020304" pitchFamily="18" charset="0"/>
                <a:ea typeface="+mn-ea"/>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40011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ea typeface="+mn-ea"/>
                <a:cs typeface="+mn-cs"/>
              </a:rPr>
              <a:t>II.	God’s Plan of Salvation Is a Blessing</a:t>
            </a:r>
          </a:p>
        </p:txBody>
      </p:sp>
      <p:sp>
        <p:nvSpPr>
          <p:cNvPr id="10" name="TextBox 9"/>
          <p:cNvSpPr txBox="1"/>
          <p:nvPr/>
        </p:nvSpPr>
        <p:spPr>
          <a:xfrm>
            <a:off x="466725" y="4137684"/>
            <a:ext cx="8229600" cy="1938992"/>
          </a:xfrm>
          <a:prstGeom prst="rect">
            <a:avLst/>
          </a:prstGeom>
          <a:noFill/>
        </p:spPr>
        <p:txBody>
          <a:bodyPr wrap="square" rtlCol="0">
            <a:spAutoFit/>
          </a:bodyPr>
          <a:lstStyle/>
          <a:p>
            <a:pPr marR="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Titus 2:11-12 (NIV)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R="0" algn="just">
              <a:spcBef>
                <a:spcPts val="0"/>
              </a:spcBef>
              <a:spcAft>
                <a:spcPts val="0"/>
              </a:spcAft>
            </a:pP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11</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For the grace of God has appeared that offers salvation to all people.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12</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It teaches us to say “No” to ungodliness and worldly passions, and to live self-controlled, upright and godly lives in this present age,</a:t>
            </a:r>
          </a:p>
        </p:txBody>
      </p:sp>
      <p:sp>
        <p:nvSpPr>
          <p:cNvPr id="13" name="TextBox 12"/>
          <p:cNvSpPr txBox="1"/>
          <p:nvPr/>
        </p:nvSpPr>
        <p:spPr>
          <a:xfrm>
            <a:off x="114298" y="3487393"/>
            <a:ext cx="8305801" cy="523220"/>
          </a:xfrm>
          <a:prstGeom prst="rect">
            <a:avLst/>
          </a:prstGeom>
          <a:noFill/>
        </p:spPr>
        <p:txBody>
          <a:bodyPr wrap="square" rtlCol="0">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prstClr val="white"/>
                  </a:solidFill>
                  <a:prstDash val="solid"/>
                </a:ln>
                <a:solidFill>
                  <a:srgbClr val="435B7A"/>
                </a:solidFill>
                <a:effectLst>
                  <a:outerShdw blurRad="76200" dist="50800" dir="2640000" algn="bl" rotWithShape="0">
                    <a:prstClr val="black">
                      <a:alpha val="70000"/>
                    </a:prstClr>
                  </a:outerShdw>
                </a:effectLst>
                <a:uLnTx/>
                <a:uFillTx/>
                <a:latin typeface="Arial Black" panose="020B0A04020102020204" pitchFamily="34" charset="0"/>
                <a:ea typeface="+mn-ea"/>
                <a:cs typeface="+mn-cs"/>
              </a:rPr>
              <a:t>III.	God’s Revelation Is a Blessing</a:t>
            </a:r>
          </a:p>
        </p:txBody>
      </p:sp>
    </p:spTree>
    <p:extLst>
      <p:ext uri="{BB962C8B-B14F-4D97-AF65-F5344CB8AC3E}">
        <p14:creationId xmlns:p14="http://schemas.microsoft.com/office/powerpoint/2010/main" val="10994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44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Consideration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17" name="TextBox 16"/>
          <p:cNvSpPr txBox="1"/>
          <p:nvPr/>
        </p:nvSpPr>
        <p:spPr>
          <a:xfrm>
            <a:off x="466724" y="3492308"/>
            <a:ext cx="8239125" cy="1938992"/>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Psalm 8:3-4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R="0" algn="just">
              <a:spcBef>
                <a:spcPts val="0"/>
              </a:spcBef>
              <a:spcAft>
                <a:spcPts val="0"/>
              </a:spcAft>
            </a:pP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When I look at your heavens, the work of your fingers, the moon and the stars, which you have set in place,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what is man that you are mindful of him, and the son of man that you care for him?</a:t>
            </a:r>
          </a:p>
        </p:txBody>
      </p:sp>
    </p:spTree>
    <p:extLst>
      <p:ext uri="{BB962C8B-B14F-4D97-AF65-F5344CB8AC3E}">
        <p14:creationId xmlns:p14="http://schemas.microsoft.com/office/powerpoint/2010/main" val="2452218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Consideration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17" name="TextBox 16"/>
          <p:cNvSpPr txBox="1"/>
          <p:nvPr/>
        </p:nvSpPr>
        <p:spPr>
          <a:xfrm>
            <a:off x="466724" y="3492308"/>
            <a:ext cx="8239125" cy="1938992"/>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Psalm 8:5-6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Yet you have made him a little lower than the heavenly beings and crowned him with glory and honor.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6</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You have given him dominion over the works of your hands; you have put all things under his feet,</a:t>
            </a:r>
          </a:p>
        </p:txBody>
      </p:sp>
    </p:spTree>
    <p:extLst>
      <p:ext uri="{BB962C8B-B14F-4D97-AF65-F5344CB8AC3E}">
        <p14:creationId xmlns:p14="http://schemas.microsoft.com/office/powerpoint/2010/main" val="35279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Consideration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17" name="TextBox 16"/>
          <p:cNvSpPr txBox="1"/>
          <p:nvPr/>
        </p:nvSpPr>
        <p:spPr>
          <a:xfrm>
            <a:off x="466724" y="3492308"/>
            <a:ext cx="8239125" cy="2677656"/>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Hebrews 2:7-8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7</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You made him for a little while lower than the angels; you have crowned him with glory and honor, </a:t>
            </a:r>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8</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putting everything in subjection under his feet.” Now in putting everything in subjection to him, he left nothing outside his control. </a:t>
            </a:r>
            <a:r>
              <a:rPr lang="en-US" sz="2400" b="1" i="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present, we do not yet see everything in subjection to him</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6485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17" name="TextBox 16"/>
          <p:cNvSpPr txBox="1"/>
          <p:nvPr/>
        </p:nvSpPr>
        <p:spPr>
          <a:xfrm>
            <a:off x="466724" y="3492308"/>
            <a:ext cx="8239125"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Genesis 3:15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15</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I will put enmity between you and the woman, and between your offspring and her offspring; he shall bruise your head, and you shall bruise his heel.”</a:t>
            </a:r>
          </a:p>
        </p:txBody>
      </p:sp>
      <p:sp>
        <p:nvSpPr>
          <p:cNvPr id="9" name="TextBox 8"/>
          <p:cNvSpPr txBox="1"/>
          <p:nvPr/>
        </p:nvSpPr>
        <p:spPr>
          <a:xfrm>
            <a:off x="114299" y="2830589"/>
            <a:ext cx="77724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Consideration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Tree>
    <p:extLst>
      <p:ext uri="{BB962C8B-B14F-4D97-AF65-F5344CB8AC3E}">
        <p14:creationId xmlns:p14="http://schemas.microsoft.com/office/powerpoint/2010/main" val="2437323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lvl="0" indent="-914400">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rPr>
              <a:t>I.	</a:t>
            </a:r>
            <a:r>
              <a:rPr lang="en-US" sz="2000" dirty="0">
                <a:solidFill>
                  <a:schemeClr val="bg1">
                    <a:lumMod val="50000"/>
                  </a:schemeClr>
                </a:solidFill>
                <a:latin typeface="Arial Black" panose="020B0A04020102020204" pitchFamily="34" charset="0"/>
              </a:rPr>
              <a:t>God’s Consideration Is a Blessing</a:t>
            </a:r>
            <a:endParaRPr kumimoji="0" lang="en-US" sz="2000" i="0" u="none" strike="noStrike" kern="1200" normalizeH="0" baseline="0" noProof="0" dirty="0">
              <a:solidFill>
                <a:schemeClr val="bg1">
                  <a:lumMod val="50000"/>
                </a:schemeClr>
              </a:solidFill>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Plan of Salvation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10" name="TextBox 9"/>
          <p:cNvSpPr txBox="1"/>
          <p:nvPr/>
        </p:nvSpPr>
        <p:spPr>
          <a:xfrm>
            <a:off x="457199" y="3768353"/>
            <a:ext cx="8239125"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John 3:16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16</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“For God so loved the world, that he gave his only Son, that whoever believes in him should not perish but have eternal life.</a:t>
            </a:r>
          </a:p>
        </p:txBody>
      </p:sp>
    </p:spTree>
    <p:extLst>
      <p:ext uri="{BB962C8B-B14F-4D97-AF65-F5344CB8AC3E}">
        <p14:creationId xmlns:p14="http://schemas.microsoft.com/office/powerpoint/2010/main" val="3940182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lvl="0" indent="-914400">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rPr>
              <a:t>I.	</a:t>
            </a:r>
            <a:r>
              <a:rPr lang="en-US" sz="2000" dirty="0">
                <a:solidFill>
                  <a:schemeClr val="bg1">
                    <a:lumMod val="50000"/>
                  </a:schemeClr>
                </a:solidFill>
                <a:latin typeface="Arial Black" panose="020B0A04020102020204" pitchFamily="34" charset="0"/>
              </a:rPr>
              <a:t>God’s Consideration Is a Blessing</a:t>
            </a:r>
            <a:endParaRPr kumimoji="0" lang="en-US" sz="2000" i="0" u="none" strike="noStrike" kern="1200" normalizeH="0" baseline="0" noProof="0" dirty="0">
              <a:solidFill>
                <a:schemeClr val="bg1">
                  <a:lumMod val="50000"/>
                </a:schemeClr>
              </a:solidFill>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Plan of Salvation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10" name="TextBox 9"/>
          <p:cNvSpPr txBox="1"/>
          <p:nvPr/>
        </p:nvSpPr>
        <p:spPr>
          <a:xfrm>
            <a:off x="457199" y="3768353"/>
            <a:ext cx="8239125"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Luke 2:11 (ESV) </a:t>
            </a: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11</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For unto you is born this day in the city of David a Savior, who is Christ the Lord.</a:t>
            </a:r>
          </a:p>
        </p:txBody>
      </p:sp>
    </p:spTree>
    <p:extLst>
      <p:ext uri="{BB962C8B-B14F-4D97-AF65-F5344CB8AC3E}">
        <p14:creationId xmlns:p14="http://schemas.microsoft.com/office/powerpoint/2010/main" val="19065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5759"/>
            <a:ext cx="9144000" cy="646331"/>
          </a:xfrm>
          <a:prstGeom prst="rect">
            <a:avLst/>
          </a:prstGeom>
          <a:solidFill>
            <a:srgbClr val="00000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AR CENA" panose="02000000000000000000" pitchFamily="2" charset="0"/>
                <a:ea typeface="+mn-ea"/>
                <a:cs typeface="+mn-cs"/>
              </a:rPr>
              <a:t>The Blessing of Being Able to Draw Near</a:t>
            </a:r>
          </a:p>
        </p:txBody>
      </p:sp>
      <p:sp>
        <p:nvSpPr>
          <p:cNvPr id="11" name="TextBox 10"/>
          <p:cNvSpPr txBox="1"/>
          <p:nvPr/>
        </p:nvSpPr>
        <p:spPr>
          <a:xfrm>
            <a:off x="114299" y="2830589"/>
            <a:ext cx="7772401" cy="400110"/>
          </a:xfrm>
          <a:prstGeom prst="rect">
            <a:avLst/>
          </a:prstGeom>
          <a:noFill/>
        </p:spPr>
        <p:txBody>
          <a:bodyPr wrap="square" rtlCol="0">
            <a:spAutoFit/>
          </a:bodyPr>
          <a:lstStyle/>
          <a:p>
            <a:pPr marL="914400" lvl="0" indent="-914400">
              <a:defRPr/>
            </a:pPr>
            <a:r>
              <a:rPr kumimoji="0" lang="en-US" sz="2000" i="0" u="none" strike="noStrike" kern="1200" normalizeH="0" baseline="0" noProof="0" dirty="0">
                <a:solidFill>
                  <a:schemeClr val="bg1">
                    <a:lumMod val="50000"/>
                  </a:schemeClr>
                </a:solidFill>
                <a:uLnTx/>
                <a:uFillTx/>
                <a:latin typeface="Arial Black" panose="020B0A04020102020204" pitchFamily="34" charset="0"/>
              </a:rPr>
              <a:t>I.	</a:t>
            </a:r>
            <a:r>
              <a:rPr lang="en-US" sz="2000" dirty="0">
                <a:solidFill>
                  <a:schemeClr val="bg1">
                    <a:lumMod val="50000"/>
                  </a:schemeClr>
                </a:solidFill>
                <a:latin typeface="Arial Black" panose="020B0A04020102020204" pitchFamily="34" charset="0"/>
              </a:rPr>
              <a:t>God’s Consideration Is a Blessing</a:t>
            </a:r>
            <a:endParaRPr kumimoji="0" lang="en-US" sz="2000" i="0" u="none" strike="noStrike" kern="1200" normalizeH="0" baseline="0" noProof="0" dirty="0">
              <a:solidFill>
                <a:schemeClr val="bg1">
                  <a:lumMod val="50000"/>
                </a:schemeClr>
              </a:solidFill>
              <a:uLnTx/>
              <a:uFillTx/>
              <a:latin typeface="Arial Black" panose="020B0A04020102020204" pitchFamily="34" charset="0"/>
            </a:endParaRPr>
          </a:p>
        </p:txBody>
      </p:sp>
      <p:sp>
        <p:nvSpPr>
          <p:cNvPr id="7" name="Rectangle 6"/>
          <p:cNvSpPr/>
          <p:nvPr/>
        </p:nvSpPr>
        <p:spPr>
          <a:xfrm>
            <a:off x="0" y="0"/>
            <a:ext cx="9144000" cy="2045759"/>
          </a:xfrm>
          <a:prstGeom prst="rect">
            <a:avLst/>
          </a:prstGeom>
          <a:solidFill>
            <a:srgbClr val="233A5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5464"/>
            <a:ext cx="6117771" cy="655564"/>
          </a:xfrm>
          <a:prstGeom prst="rect">
            <a:avLst/>
          </a:prstGeom>
          <a:noFill/>
        </p:spPr>
        <p:txBody>
          <a:bodyPr wrap="square" rtlCol="0">
            <a:spAutoFit/>
          </a:bodyPr>
          <a:lstStyle/>
          <a:p>
            <a:pPr algn="ctr">
              <a:lnSpc>
                <a:spcPts val="4200"/>
              </a:lnSpc>
            </a:pPr>
            <a:r>
              <a:rPr lang="en-US" sz="540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Demi Cond" panose="020B0706030402020204" pitchFamily="34" charset="0"/>
              </a:rPr>
              <a:t>Drawing Near to God</a:t>
            </a:r>
          </a:p>
        </p:txBody>
      </p:sp>
      <p:sp>
        <p:nvSpPr>
          <p:cNvPr id="14" name="TextBox 13"/>
          <p:cNvSpPr txBox="1"/>
          <p:nvPr/>
        </p:nvSpPr>
        <p:spPr>
          <a:xfrm>
            <a:off x="183506" y="921028"/>
            <a:ext cx="5750758" cy="784830"/>
          </a:xfrm>
          <a:prstGeom prst="rect">
            <a:avLst/>
          </a:prstGeom>
          <a:noFill/>
        </p:spPr>
        <p:txBody>
          <a:bodyPr wrap="square" rtlCol="0">
            <a:spAutoFit/>
          </a:bodyPr>
          <a:lstStyle/>
          <a:p>
            <a:pPr algn="just">
              <a:lnSpc>
                <a:spcPts val="2700"/>
              </a:lnSpc>
            </a:pPr>
            <a:r>
              <a:rPr lang="en-US" sz="20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0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pic>
        <p:nvPicPr>
          <p:cNvPr id="1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065" t="28198" r="7261" b="10892"/>
          <a:stretch/>
        </p:blipFill>
        <p:spPr bwMode="auto">
          <a:xfrm>
            <a:off x="5998029" y="0"/>
            <a:ext cx="3145971" cy="2045759"/>
          </a:xfrm>
          <a:prstGeom prst="rect">
            <a:avLst/>
          </a:prstGeom>
          <a:solidFill>
            <a:srgbClr val="FFFFFF">
              <a:shade val="85000"/>
            </a:srgbClr>
          </a:solidFill>
          <a:ln w="190500" cap="rnd">
            <a:noFill/>
          </a:ln>
          <a:effectLst/>
          <a:extLst/>
        </p:spPr>
      </p:pic>
      <p:sp>
        <p:nvSpPr>
          <p:cNvPr id="9" name="TextBox 8"/>
          <p:cNvSpPr txBox="1"/>
          <p:nvPr/>
        </p:nvSpPr>
        <p:spPr>
          <a:xfrm>
            <a:off x="114298" y="3170490"/>
            <a:ext cx="8305801" cy="523220"/>
          </a:xfrm>
          <a:prstGeom prst="rect">
            <a:avLst/>
          </a:prstGeom>
          <a:noFill/>
        </p:spPr>
        <p:txBody>
          <a:bodyPr wrap="square" rtlCol="0">
            <a:spAutoFit/>
          </a:bodyPr>
          <a:lstStyle/>
          <a:p>
            <a:pPr marL="914400" lvl="0" indent="-914400">
              <a:defRPr/>
            </a:pPr>
            <a:r>
              <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rPr>
              <a:t>II.	</a:t>
            </a:r>
            <a:r>
              <a:rPr lang="en-US" sz="2800" b="1" dirty="0">
                <a:ln w="6350">
                  <a:solidFill>
                    <a:schemeClr val="bg1"/>
                  </a:solidFill>
                  <a:prstDash val="solid"/>
                </a:ln>
                <a:solidFill>
                  <a:srgbClr val="435B7A"/>
                </a:solidFill>
                <a:effectLst>
                  <a:outerShdw blurRad="76200" dist="50800" dir="2640000" algn="bl" rotWithShape="0">
                    <a:schemeClr val="tx1">
                      <a:alpha val="70000"/>
                    </a:schemeClr>
                  </a:outerShdw>
                </a:effectLst>
                <a:latin typeface="Arial Black" panose="020B0A04020102020204" pitchFamily="34" charset="0"/>
              </a:rPr>
              <a:t>God’s Plan of Salvation Is a Blessing</a:t>
            </a:r>
            <a:endParaRPr kumimoji="0" lang="en-US" sz="2800" b="1" i="0" u="none" strike="noStrike" kern="1200" normalizeH="0" baseline="0" noProof="0" dirty="0">
              <a:ln w="6350">
                <a:solidFill>
                  <a:schemeClr val="bg1"/>
                </a:solidFill>
                <a:prstDash val="solid"/>
              </a:ln>
              <a:solidFill>
                <a:srgbClr val="435B7A"/>
              </a:solidFill>
              <a:effectLst>
                <a:outerShdw blurRad="76200" dist="50800" dir="2640000" algn="bl" rotWithShape="0">
                  <a:schemeClr val="tx1">
                    <a:alpha val="70000"/>
                  </a:schemeClr>
                </a:outerShdw>
              </a:effectLst>
              <a:uLnTx/>
              <a:uFillTx/>
              <a:latin typeface="Arial Black" panose="020B0A04020102020204" pitchFamily="34" charset="0"/>
            </a:endParaRPr>
          </a:p>
        </p:txBody>
      </p:sp>
      <p:sp>
        <p:nvSpPr>
          <p:cNvPr id="10" name="TextBox 9"/>
          <p:cNvSpPr txBox="1"/>
          <p:nvPr/>
        </p:nvSpPr>
        <p:spPr>
          <a:xfrm>
            <a:off x="457199" y="3768353"/>
            <a:ext cx="8239125" cy="1569660"/>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 Corinthians 8:9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r>
              <a:rPr lang="en-US" sz="2400"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9</a:t>
            </a: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For you know the grace of our Lord Jesus Christ, that though he was rich, yet for your sake he became poor, so that you by his poverty might become rich.</a:t>
            </a:r>
          </a:p>
        </p:txBody>
      </p:sp>
    </p:spTree>
    <p:extLst>
      <p:ext uri="{BB962C8B-B14F-4D97-AF65-F5344CB8AC3E}">
        <p14:creationId xmlns:p14="http://schemas.microsoft.com/office/powerpoint/2010/main" val="347390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8545</TotalTime>
  <Words>1533</Words>
  <Application>Microsoft Office PowerPoint</Application>
  <PresentationFormat>On-screen Show (4:3)</PresentationFormat>
  <Paragraphs>167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Calibri Light</vt:lpstr>
      <vt:lpstr>AR CENA</vt:lpstr>
      <vt:lpstr>Times New Roman</vt:lpstr>
      <vt:lpstr>Arial</vt:lpstr>
      <vt:lpstr>Arial Black</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Michael Hepner</cp:lastModifiedBy>
  <cp:revision>46</cp:revision>
  <dcterms:created xsi:type="dcterms:W3CDTF">2017-01-09T22:17:12Z</dcterms:created>
  <dcterms:modified xsi:type="dcterms:W3CDTF">2018-10-03T12:55:34Z</dcterms:modified>
</cp:coreProperties>
</file>