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8" r:id="rId3"/>
    <p:sldId id="256" r:id="rId4"/>
    <p:sldId id="265" r:id="rId5"/>
    <p:sldId id="257" r:id="rId6"/>
    <p:sldId id="264" r:id="rId7"/>
    <p:sldId id="266" r:id="rId8"/>
    <p:sldId id="263" r:id="rId9"/>
    <p:sldId id="262" r:id="rId10"/>
    <p:sldId id="268" r:id="rId11"/>
    <p:sldId id="269" r:id="rId12"/>
    <p:sldId id="270" r:id="rId13"/>
    <p:sldId id="267" r:id="rId14"/>
    <p:sldId id="274" r:id="rId15"/>
    <p:sldId id="276" r:id="rId16"/>
    <p:sldId id="275" r:id="rId17"/>
    <p:sldId id="278" r:id="rId18"/>
    <p:sldId id="259"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135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E36119-76DF-46B1-BF19-3F41E6EF2CD3}" type="datetimeFigureOut">
              <a:rPr lang="en-US" smtClean="0"/>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318135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36119-76DF-46B1-BF19-3F41E6EF2CD3}" type="datetimeFigureOut">
              <a:rPr lang="en-US" smtClean="0"/>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606695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36119-76DF-46B1-BF19-3F41E6EF2CD3}" type="datetimeFigureOut">
              <a:rPr lang="en-US" smtClean="0"/>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3738308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E36119-76DF-46B1-BF19-3F41E6EF2CD3}" type="datetimeFigureOut">
              <a:rPr lang="en-US" smtClean="0"/>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3635892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36119-76DF-46B1-BF19-3F41E6EF2CD3}" type="datetimeFigureOut">
              <a:rPr lang="en-US" smtClean="0"/>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245826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E36119-76DF-46B1-BF19-3F41E6EF2CD3}" type="datetimeFigureOut">
              <a:rPr lang="en-US" smtClean="0"/>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5725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E36119-76DF-46B1-BF19-3F41E6EF2CD3}" type="datetimeFigureOut">
              <a:rPr lang="en-US" smtClean="0"/>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28959036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E36119-76DF-46B1-BF19-3F41E6EF2CD3}" type="datetimeFigureOut">
              <a:rPr lang="en-US" smtClean="0"/>
              <a:t>6/15/2018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2759438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E36119-76DF-46B1-BF19-3F41E6EF2CD3}" type="datetimeFigureOut">
              <a:rPr lang="en-US" smtClean="0"/>
              <a:t>6/15/2018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12353247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36119-76DF-46B1-BF19-3F41E6EF2CD3}" type="datetimeFigureOut">
              <a:rPr lang="en-US" smtClean="0"/>
              <a:t>6/15/2018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7555144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E36119-76DF-46B1-BF19-3F41E6EF2CD3}" type="datetimeFigureOut">
              <a:rPr lang="en-US" smtClean="0"/>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32847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36119-76DF-46B1-BF19-3F41E6EF2CD3}" type="datetimeFigureOut">
              <a:rPr lang="en-US" smtClean="0"/>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30951560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E36119-76DF-46B1-BF19-3F41E6EF2CD3}" type="datetimeFigureOut">
              <a:rPr lang="en-US" smtClean="0"/>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11587277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36119-76DF-46B1-BF19-3F41E6EF2CD3}" type="datetimeFigureOut">
              <a:rPr lang="en-US" smtClean="0"/>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26342021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36119-76DF-46B1-BF19-3F41E6EF2CD3}" type="datetimeFigureOut">
              <a:rPr lang="en-US" smtClean="0"/>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1560818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E36119-76DF-46B1-BF19-3F41E6EF2CD3}" type="datetimeFigureOut">
              <a:rPr lang="en-US" smtClean="0"/>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178410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E36119-76DF-46B1-BF19-3F41E6EF2CD3}" type="datetimeFigureOut">
              <a:rPr lang="en-US" smtClean="0"/>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1766030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E36119-76DF-46B1-BF19-3F41E6EF2CD3}" type="datetimeFigureOut">
              <a:rPr lang="en-US" smtClean="0"/>
              <a:t>6/15/2018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1429800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E36119-76DF-46B1-BF19-3F41E6EF2CD3}" type="datetimeFigureOut">
              <a:rPr lang="en-US" smtClean="0"/>
              <a:t>6/15/2018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2891091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36119-76DF-46B1-BF19-3F41E6EF2CD3}" type="datetimeFigureOut">
              <a:rPr lang="en-US" smtClean="0"/>
              <a:t>6/15/2018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1611608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E36119-76DF-46B1-BF19-3F41E6EF2CD3}" type="datetimeFigureOut">
              <a:rPr lang="en-US" smtClean="0"/>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1785195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E36119-76DF-46B1-BF19-3F41E6EF2CD3}" type="datetimeFigureOut">
              <a:rPr lang="en-US" smtClean="0"/>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A5373-0336-41AE-B40E-21563FBB465D}" type="slidenum">
              <a:rPr lang="en-US" smtClean="0"/>
              <a:t>‹#›</a:t>
            </a:fld>
            <a:endParaRPr lang="en-US"/>
          </a:p>
        </p:txBody>
      </p:sp>
    </p:spTree>
    <p:extLst>
      <p:ext uri="{BB962C8B-B14F-4D97-AF65-F5344CB8AC3E}">
        <p14:creationId xmlns:p14="http://schemas.microsoft.com/office/powerpoint/2010/main" val="689693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E36119-76DF-46B1-BF19-3F41E6EF2CD3}" type="datetimeFigureOut">
              <a:rPr lang="en-US" smtClean="0"/>
              <a:t>6/15/2018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6A5373-0336-41AE-B40E-21563FBB465D}" type="slidenum">
              <a:rPr lang="en-US" smtClean="0"/>
              <a:t>‹#›</a:t>
            </a:fld>
            <a:endParaRPr lang="en-US"/>
          </a:p>
        </p:txBody>
      </p:sp>
    </p:spTree>
    <p:extLst>
      <p:ext uri="{BB962C8B-B14F-4D97-AF65-F5344CB8AC3E}">
        <p14:creationId xmlns:p14="http://schemas.microsoft.com/office/powerpoint/2010/main" val="19806057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E36119-76DF-46B1-BF19-3F41E6EF2CD3}" type="datetimeFigureOut">
              <a:rPr lang="en-US" smtClean="0"/>
              <a:t>6/15/2018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6A5373-0336-41AE-B40E-21563FBB465D}" type="slidenum">
              <a:rPr lang="en-US" smtClean="0"/>
              <a:t>‹#›</a:t>
            </a:fld>
            <a:endParaRPr lang="en-US"/>
          </a:p>
        </p:txBody>
      </p:sp>
    </p:spTree>
    <p:extLst>
      <p:ext uri="{BB962C8B-B14F-4D97-AF65-F5344CB8AC3E}">
        <p14:creationId xmlns:p14="http://schemas.microsoft.com/office/powerpoint/2010/main" val="77198505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56350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lstStyle/>
          <a:p>
            <a:pPr algn="ctr"/>
            <a:r>
              <a:rPr lang="en-US" b="1" dirty="0">
                <a:latin typeface="+mn-lt"/>
              </a:rPr>
              <a:t>2. We Must Stay In the Box</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p:txBody>
          <a:bodyPr>
            <a:normAutofit/>
          </a:bodyPr>
          <a:lstStyle/>
          <a:p>
            <a:pPr marL="0" indent="0">
              <a:buNone/>
            </a:pPr>
            <a:r>
              <a:rPr lang="en-US" b="1" dirty="0"/>
              <a:t>“</a:t>
            </a:r>
            <a:r>
              <a:rPr lang="en-US" b="1" i="1" dirty="0">
                <a:solidFill>
                  <a:srgbClr val="002060"/>
                </a:solidFill>
              </a:rPr>
              <a:t>Imitate me</a:t>
            </a:r>
            <a:r>
              <a:rPr lang="en-US" b="1" dirty="0"/>
              <a:t>, just as I also imitate Christ. Now I praise you, brethren, that you remember me in all things and </a:t>
            </a:r>
            <a:r>
              <a:rPr lang="en-US" b="1" i="1" dirty="0">
                <a:solidFill>
                  <a:srgbClr val="002060"/>
                </a:solidFill>
              </a:rPr>
              <a:t>keep the traditions just as I delivered them to you</a:t>
            </a:r>
            <a:r>
              <a:rPr lang="en-US" b="1" dirty="0"/>
              <a:t>.”</a:t>
            </a:r>
          </a:p>
          <a:p>
            <a:pPr marL="0" indent="0">
              <a:buNone/>
            </a:pPr>
            <a:endParaRPr lang="en-US" sz="800" b="1" dirty="0"/>
          </a:p>
          <a:p>
            <a:pPr marL="0" indent="0">
              <a:buNone/>
            </a:pPr>
            <a:r>
              <a:rPr lang="en-US" b="1" dirty="0"/>
              <a:t>1 Corinthians 11:1-2</a:t>
            </a:r>
          </a:p>
          <a:p>
            <a:pPr marL="0" indent="0">
              <a:buNone/>
            </a:pPr>
            <a:endParaRPr lang="en-US" dirty="0"/>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1944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lstStyle/>
          <a:p>
            <a:pPr algn="ctr"/>
            <a:r>
              <a:rPr lang="en-US" b="1" dirty="0">
                <a:latin typeface="+mn-lt"/>
              </a:rPr>
              <a:t>2. We Must Stay In the Box</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p:txBody>
          <a:bodyPr>
            <a:normAutofit/>
          </a:bodyPr>
          <a:lstStyle/>
          <a:p>
            <a:pPr marL="0" indent="0">
              <a:buNone/>
            </a:pPr>
            <a:r>
              <a:rPr lang="en-US" b="1" dirty="0"/>
              <a:t>“Therefore, brethren, stand fast and </a:t>
            </a:r>
            <a:r>
              <a:rPr lang="en-US" b="1" i="1" dirty="0">
                <a:solidFill>
                  <a:srgbClr val="002060"/>
                </a:solidFill>
              </a:rPr>
              <a:t>hold the traditions which you were taught</a:t>
            </a:r>
            <a:r>
              <a:rPr lang="en-US" b="1" dirty="0"/>
              <a:t>, whether by word or our epistle.”</a:t>
            </a:r>
            <a:endParaRPr lang="en-US" sz="800" b="1" dirty="0"/>
          </a:p>
          <a:p>
            <a:pPr marL="0" indent="0">
              <a:buNone/>
            </a:pPr>
            <a:r>
              <a:rPr lang="en-US" b="1" dirty="0"/>
              <a:t>2 Thessalonians 2:15</a:t>
            </a:r>
          </a:p>
          <a:p>
            <a:pPr marL="0" indent="0">
              <a:buNone/>
            </a:pPr>
            <a:endParaRPr lang="en-US" sz="1800" b="1" dirty="0"/>
          </a:p>
          <a:p>
            <a:pPr marL="0" indent="0">
              <a:buNone/>
            </a:pPr>
            <a:r>
              <a:rPr lang="en-US" b="1" dirty="0"/>
              <a:t>“</a:t>
            </a:r>
            <a:r>
              <a:rPr lang="en-US" b="1" i="1" dirty="0">
                <a:solidFill>
                  <a:srgbClr val="002060"/>
                </a:solidFill>
              </a:rPr>
              <a:t>Hold fast the pattern of sound words </a:t>
            </a:r>
            <a:br>
              <a:rPr lang="en-US" b="1" dirty="0"/>
            </a:br>
            <a:r>
              <a:rPr lang="en-US" b="1" dirty="0"/>
              <a:t>which you have heard from me, in faith </a:t>
            </a:r>
            <a:br>
              <a:rPr lang="en-US" b="1" dirty="0"/>
            </a:br>
            <a:r>
              <a:rPr lang="en-US" b="1" dirty="0"/>
              <a:t>and love which are in Christ Jesus.”</a:t>
            </a:r>
          </a:p>
          <a:p>
            <a:pPr marL="0" indent="0">
              <a:buNone/>
            </a:pPr>
            <a:r>
              <a:rPr lang="en-US" b="1" dirty="0"/>
              <a:t>2 Timothy 1:13</a:t>
            </a:r>
            <a:endParaRPr lang="en-US" dirty="0"/>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58381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lstStyle/>
          <a:p>
            <a:pPr algn="ctr"/>
            <a:r>
              <a:rPr lang="en-US" b="1" dirty="0">
                <a:latin typeface="+mn-lt"/>
              </a:rPr>
              <a:t>2. We Must Stay In the Box</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p:txBody>
          <a:bodyPr>
            <a:normAutofit/>
          </a:bodyPr>
          <a:lstStyle/>
          <a:p>
            <a:pPr marL="0" indent="0">
              <a:buNone/>
            </a:pPr>
            <a:r>
              <a:rPr lang="en-US" b="1" dirty="0"/>
              <a:t>“Whoever transgresses and </a:t>
            </a:r>
            <a:r>
              <a:rPr lang="en-US" b="1" i="1" dirty="0">
                <a:solidFill>
                  <a:srgbClr val="002060"/>
                </a:solidFill>
              </a:rPr>
              <a:t>does not abide in the doctrine of Christ </a:t>
            </a:r>
            <a:r>
              <a:rPr lang="en-US" b="1" dirty="0"/>
              <a:t>does not have God. He who abides in the doctrine of Christ has both the Father and the Son.”</a:t>
            </a:r>
          </a:p>
          <a:p>
            <a:pPr marL="0" indent="0">
              <a:buNone/>
            </a:pPr>
            <a:endParaRPr lang="en-US" sz="800" b="1" dirty="0"/>
          </a:p>
          <a:p>
            <a:pPr marL="0" indent="0">
              <a:buNone/>
            </a:pPr>
            <a:r>
              <a:rPr lang="en-US" b="1" dirty="0"/>
              <a:t>2 John 9</a:t>
            </a:r>
          </a:p>
          <a:p>
            <a:pPr marL="0" indent="0">
              <a:buNone/>
            </a:pPr>
            <a:endParaRPr lang="en-US" dirty="0"/>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59765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lstStyle/>
          <a:p>
            <a:pPr algn="ctr"/>
            <a:r>
              <a:rPr lang="en-US" b="1" dirty="0">
                <a:latin typeface="+mn-lt"/>
              </a:rPr>
              <a:t>3. God Is Serious About Us Staying In the Box</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a:xfrm>
            <a:off x="628650" y="1891885"/>
            <a:ext cx="7886700" cy="4351338"/>
          </a:xfrm>
        </p:spPr>
        <p:txBody>
          <a:bodyPr>
            <a:normAutofit/>
          </a:bodyPr>
          <a:lstStyle/>
          <a:p>
            <a:r>
              <a:rPr lang="en-US" sz="3200" b="1" dirty="0"/>
              <a:t>Nadab and Abihu </a:t>
            </a:r>
            <a:r>
              <a:rPr lang="en-US" b="1" dirty="0"/>
              <a:t>- </a:t>
            </a:r>
            <a:r>
              <a:rPr lang="en-US" b="1" dirty="0">
                <a:solidFill>
                  <a:srgbClr val="002060"/>
                </a:solidFill>
              </a:rPr>
              <a:t>Lev. 10:1-3</a:t>
            </a:r>
          </a:p>
          <a:p>
            <a:r>
              <a:rPr lang="en-US" sz="3200" b="1" dirty="0"/>
              <a:t>Uzza and the Ark </a:t>
            </a:r>
            <a:r>
              <a:rPr lang="en-US" b="1" dirty="0"/>
              <a:t>- </a:t>
            </a:r>
            <a:r>
              <a:rPr lang="en-US" b="1" dirty="0">
                <a:solidFill>
                  <a:srgbClr val="002060"/>
                </a:solidFill>
              </a:rPr>
              <a:t>1 Chron. 13:9-10; 15:2, 13</a:t>
            </a:r>
          </a:p>
          <a:p>
            <a:r>
              <a:rPr lang="en-US" sz="3200" b="1" dirty="0"/>
              <a:t>King Uzziah </a:t>
            </a:r>
            <a:r>
              <a:rPr lang="en-US" b="1" dirty="0"/>
              <a:t>- </a:t>
            </a:r>
            <a:r>
              <a:rPr lang="en-US" b="1" dirty="0">
                <a:solidFill>
                  <a:srgbClr val="002060"/>
                </a:solidFill>
              </a:rPr>
              <a:t>2 Chron. 26:16-21</a:t>
            </a:r>
            <a:endParaRPr lang="en-US" b="1" dirty="0"/>
          </a:p>
          <a:p>
            <a:pPr marL="0" indent="0">
              <a:buNone/>
            </a:pPr>
            <a:endParaRPr lang="en-US" dirty="0"/>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9358189"/>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normAutofit/>
          </a:bodyPr>
          <a:lstStyle/>
          <a:p>
            <a:pPr algn="ctr"/>
            <a:r>
              <a:rPr lang="en-US" sz="3600" b="1" dirty="0">
                <a:latin typeface="+mn-lt"/>
              </a:rPr>
              <a:t>Some of God’s Divine Patterns (Boxes)</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p:txBody>
          <a:bodyPr>
            <a:normAutofit/>
          </a:bodyPr>
          <a:lstStyle/>
          <a:p>
            <a:pPr marL="0" indent="0" algn="ctr">
              <a:buNone/>
            </a:pPr>
            <a:r>
              <a:rPr lang="en-US" b="1" dirty="0">
                <a:solidFill>
                  <a:srgbClr val="002060"/>
                </a:solidFill>
              </a:rPr>
              <a:t>Matthew 19:3-6</a:t>
            </a:r>
          </a:p>
          <a:p>
            <a:r>
              <a:rPr lang="en-US" b="1" dirty="0"/>
              <a:t>Marriage is for life.</a:t>
            </a:r>
          </a:p>
          <a:p>
            <a:r>
              <a:rPr lang="en-US" b="1" dirty="0"/>
              <a:t>Marriage is between one man and one woman.</a:t>
            </a:r>
          </a:p>
          <a:p>
            <a:r>
              <a:rPr lang="en-US" b="1" dirty="0"/>
              <a:t>God establishes one’s gender. </a:t>
            </a:r>
          </a:p>
          <a:p>
            <a:endParaRPr lang="en-US" b="1" dirty="0"/>
          </a:p>
          <a:p>
            <a:endParaRPr lang="en-US" b="1" dirty="0"/>
          </a:p>
          <a:p>
            <a:pPr marL="0" indent="0">
              <a:buNone/>
            </a:pPr>
            <a:endParaRPr lang="en-US" dirty="0"/>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260219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normAutofit/>
          </a:bodyPr>
          <a:lstStyle/>
          <a:p>
            <a:pPr algn="ctr"/>
            <a:r>
              <a:rPr lang="en-US" sz="3600" b="1" dirty="0">
                <a:latin typeface="+mn-lt"/>
              </a:rPr>
              <a:t>Some of God’s Divine Patterns (Boxes)</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p:txBody>
          <a:bodyPr>
            <a:normAutofit/>
          </a:bodyPr>
          <a:lstStyle/>
          <a:p>
            <a:pPr marL="0" indent="0" algn="ctr">
              <a:buNone/>
            </a:pPr>
            <a:r>
              <a:rPr lang="en-US" b="1" dirty="0"/>
              <a:t>The Church</a:t>
            </a:r>
          </a:p>
          <a:p>
            <a:r>
              <a:rPr lang="en-US" b="1" dirty="0"/>
              <a:t>Headship - </a:t>
            </a:r>
            <a:r>
              <a:rPr lang="en-US" b="1" dirty="0">
                <a:solidFill>
                  <a:srgbClr val="002060"/>
                </a:solidFill>
              </a:rPr>
              <a:t>Eph. 1:22-23</a:t>
            </a:r>
            <a:endParaRPr lang="en-US" b="1" dirty="0"/>
          </a:p>
          <a:p>
            <a:r>
              <a:rPr lang="en-US" b="1" dirty="0"/>
              <a:t>Leadership - </a:t>
            </a:r>
            <a:r>
              <a:rPr lang="en-US" b="1" dirty="0">
                <a:solidFill>
                  <a:srgbClr val="002060"/>
                </a:solidFill>
              </a:rPr>
              <a:t>1 Cor. 14:34-35; 1 Tim. 2:12; 3:1-2</a:t>
            </a:r>
            <a:endParaRPr lang="en-US" b="1" dirty="0"/>
          </a:p>
          <a:p>
            <a:r>
              <a:rPr lang="en-US" b="1" dirty="0"/>
              <a:t>Worship - </a:t>
            </a:r>
            <a:r>
              <a:rPr lang="en-US" b="1" dirty="0">
                <a:solidFill>
                  <a:srgbClr val="002060"/>
                </a:solidFill>
              </a:rPr>
              <a:t>John 4:23-24</a:t>
            </a:r>
            <a:endParaRPr lang="en-US" b="1" dirty="0"/>
          </a:p>
          <a:p>
            <a:pPr lvl="1"/>
            <a:r>
              <a:rPr lang="en-US" sz="2800" b="1" dirty="0"/>
              <a:t>singing, praying, teaching, giving, Lord’s Supper</a:t>
            </a:r>
          </a:p>
          <a:p>
            <a:r>
              <a:rPr lang="en-US" b="1" dirty="0"/>
              <a:t>Emphasis - </a:t>
            </a:r>
            <a:r>
              <a:rPr lang="en-US" b="1" dirty="0">
                <a:solidFill>
                  <a:srgbClr val="002060"/>
                </a:solidFill>
              </a:rPr>
              <a:t>Rom. 14:17; 1 Thess. 1:8</a:t>
            </a:r>
          </a:p>
          <a:p>
            <a:r>
              <a:rPr lang="en-US" b="1" dirty="0"/>
              <a:t>Membership - </a:t>
            </a:r>
            <a:r>
              <a:rPr lang="en-US" b="1" dirty="0">
                <a:solidFill>
                  <a:srgbClr val="002060"/>
                </a:solidFill>
              </a:rPr>
              <a:t>Acts 2:47</a:t>
            </a:r>
          </a:p>
          <a:p>
            <a:endParaRPr lang="en-US" b="1" dirty="0"/>
          </a:p>
          <a:p>
            <a:endParaRPr lang="en-US" b="1" dirty="0"/>
          </a:p>
          <a:p>
            <a:pPr marL="0" indent="0">
              <a:buNone/>
            </a:pPr>
            <a:endParaRPr lang="en-US" dirty="0"/>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66843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normAutofit/>
          </a:bodyPr>
          <a:lstStyle/>
          <a:p>
            <a:pPr algn="ctr"/>
            <a:r>
              <a:rPr lang="en-US" sz="3600" b="1" dirty="0">
                <a:latin typeface="+mn-lt"/>
              </a:rPr>
              <a:t>Some of God’s Divine Patterns (Boxes)</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p:txBody>
          <a:bodyPr>
            <a:normAutofit/>
          </a:bodyPr>
          <a:lstStyle/>
          <a:p>
            <a:pPr marL="0" indent="0" algn="ctr">
              <a:buNone/>
            </a:pPr>
            <a:r>
              <a:rPr lang="en-US" b="1" dirty="0"/>
              <a:t>Man’s Salvation</a:t>
            </a:r>
          </a:p>
          <a:p>
            <a:r>
              <a:rPr lang="en-US" b="1" dirty="0"/>
              <a:t>Believe Jesus is the Christ - </a:t>
            </a:r>
            <a:r>
              <a:rPr lang="en-US" b="1" dirty="0">
                <a:solidFill>
                  <a:srgbClr val="002060"/>
                </a:solidFill>
              </a:rPr>
              <a:t>John 8:24</a:t>
            </a:r>
            <a:endParaRPr lang="en-US" b="1" dirty="0"/>
          </a:p>
          <a:p>
            <a:r>
              <a:rPr lang="en-US" b="1" dirty="0"/>
              <a:t>Repent of Our Sins - </a:t>
            </a:r>
            <a:r>
              <a:rPr lang="en-US" b="1" dirty="0">
                <a:solidFill>
                  <a:srgbClr val="002060"/>
                </a:solidFill>
              </a:rPr>
              <a:t>Acts 17:30</a:t>
            </a:r>
            <a:endParaRPr lang="en-US" b="1" dirty="0"/>
          </a:p>
          <a:p>
            <a:r>
              <a:rPr lang="en-US" b="1" dirty="0"/>
              <a:t>Confess Our Faith -</a:t>
            </a:r>
            <a:r>
              <a:rPr lang="en-US" b="1" dirty="0">
                <a:solidFill>
                  <a:srgbClr val="002060"/>
                </a:solidFill>
              </a:rPr>
              <a:t> Romans 10:9-10</a:t>
            </a:r>
            <a:endParaRPr lang="en-US" sz="2800" b="1" dirty="0"/>
          </a:p>
          <a:p>
            <a:r>
              <a:rPr lang="en-US" b="1" dirty="0"/>
              <a:t>Be Baptized - </a:t>
            </a:r>
            <a:r>
              <a:rPr lang="en-US" b="1" dirty="0">
                <a:solidFill>
                  <a:srgbClr val="002060"/>
                </a:solidFill>
              </a:rPr>
              <a:t>Mark 16:16</a:t>
            </a:r>
          </a:p>
          <a:p>
            <a:r>
              <a:rPr lang="en-US" b="1" dirty="0"/>
              <a:t>Remain Faithful - </a:t>
            </a:r>
            <a:r>
              <a:rPr lang="en-US" b="1" dirty="0">
                <a:solidFill>
                  <a:srgbClr val="002060"/>
                </a:solidFill>
              </a:rPr>
              <a:t>Hebrews 10:36-39</a:t>
            </a:r>
          </a:p>
          <a:p>
            <a:endParaRPr lang="en-US" b="1" dirty="0"/>
          </a:p>
          <a:p>
            <a:endParaRPr lang="en-US" b="1" dirty="0"/>
          </a:p>
          <a:p>
            <a:pPr marL="0" indent="0">
              <a:buNone/>
            </a:pPr>
            <a:endParaRPr lang="en-US" dirty="0"/>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94268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19525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lated image">
            <a:extLst>
              <a:ext uri="{FF2B5EF4-FFF2-40B4-BE49-F238E27FC236}">
                <a16:creationId xmlns:a16="http://schemas.microsoft.com/office/drawing/2014/main" id="{56B1DFE0-93E5-4331-8572-1917E6D12D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0"/>
            <a:ext cx="6858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5824534"/>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lstStyle/>
          <a:p>
            <a:pPr algn="ctr"/>
            <a:r>
              <a:rPr lang="en-US" b="1" dirty="0">
                <a:latin typeface="+mn-lt"/>
              </a:rPr>
              <a:t>1. There is a Box</a:t>
            </a:r>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339860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lstStyle/>
          <a:p>
            <a:pPr algn="ctr"/>
            <a:r>
              <a:rPr lang="en-US" b="1" dirty="0">
                <a:latin typeface="+mn-lt"/>
              </a:rPr>
              <a:t>1. There is a Box</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p:txBody>
          <a:bodyPr/>
          <a:lstStyle/>
          <a:p>
            <a:pPr marL="0" indent="0">
              <a:buNone/>
            </a:pPr>
            <a:r>
              <a:rPr lang="en-US" b="1" dirty="0"/>
              <a:t>“Who serve the copy and shadow of the heavenly things, as Moses was divinely instructed when he was about to make the tabernacle. For He said, ‘See that you make all things </a:t>
            </a:r>
            <a:r>
              <a:rPr lang="en-US" b="1" i="1" dirty="0">
                <a:solidFill>
                  <a:srgbClr val="002060"/>
                </a:solidFill>
              </a:rPr>
              <a:t>according to the pattern </a:t>
            </a:r>
            <a:r>
              <a:rPr lang="en-US" b="1" dirty="0"/>
              <a:t>shown you on the mountain.’”</a:t>
            </a:r>
          </a:p>
          <a:p>
            <a:pPr marL="0" indent="0">
              <a:buNone/>
            </a:pPr>
            <a:endParaRPr lang="en-US" sz="800" b="1" dirty="0"/>
          </a:p>
          <a:p>
            <a:pPr marL="0" indent="0">
              <a:buNone/>
            </a:pPr>
            <a:r>
              <a:rPr lang="en-US" b="1" dirty="0"/>
              <a:t>Hebrews 8:5</a:t>
            </a:r>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17381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lstStyle/>
          <a:p>
            <a:pPr algn="ctr"/>
            <a:r>
              <a:rPr lang="en-US" b="1" dirty="0">
                <a:latin typeface="+mn-lt"/>
              </a:rPr>
              <a:t>1. There is a Box</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a:xfrm>
            <a:off x="628650" y="1825625"/>
            <a:ext cx="7362411" cy="4351338"/>
          </a:xfrm>
        </p:spPr>
        <p:txBody>
          <a:bodyPr/>
          <a:lstStyle/>
          <a:p>
            <a:pPr marL="0" indent="0">
              <a:buNone/>
            </a:pPr>
            <a:r>
              <a:rPr lang="en-US" b="1" dirty="0"/>
              <a:t>“But God be thanked that though you were slaves of sin, yet you obeyed from the heart that </a:t>
            </a:r>
            <a:r>
              <a:rPr lang="en-US" b="1" i="1" dirty="0">
                <a:solidFill>
                  <a:srgbClr val="002060"/>
                </a:solidFill>
              </a:rPr>
              <a:t>form of doctrine</a:t>
            </a:r>
            <a:r>
              <a:rPr lang="en-US" b="1" dirty="0"/>
              <a:t> to which you were delivered.”</a:t>
            </a:r>
          </a:p>
          <a:p>
            <a:pPr marL="0" indent="0">
              <a:buNone/>
            </a:pPr>
            <a:endParaRPr lang="en-US" sz="800" b="1" dirty="0"/>
          </a:p>
          <a:p>
            <a:pPr marL="0" indent="0">
              <a:buNone/>
            </a:pPr>
            <a:r>
              <a:rPr lang="en-US" b="1" dirty="0"/>
              <a:t>Romans 6:17</a:t>
            </a:r>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89713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lstStyle/>
          <a:p>
            <a:pPr algn="ctr"/>
            <a:r>
              <a:rPr lang="en-US" b="1" dirty="0">
                <a:latin typeface="+mn-lt"/>
              </a:rPr>
              <a:t>1. There is a Box</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a:xfrm>
            <a:off x="628650" y="1825625"/>
            <a:ext cx="7455176" cy="4351338"/>
          </a:xfrm>
        </p:spPr>
        <p:txBody>
          <a:bodyPr/>
          <a:lstStyle/>
          <a:p>
            <a:pPr marL="0" indent="0">
              <a:buNone/>
            </a:pPr>
            <a:r>
              <a:rPr lang="en-US" b="1" dirty="0"/>
              <a:t>“But God be thanked that though you were slaves of sin, yet you obeyed from the heart that </a:t>
            </a:r>
            <a:r>
              <a:rPr lang="en-US" b="1" i="1" dirty="0">
                <a:solidFill>
                  <a:srgbClr val="002060"/>
                </a:solidFill>
              </a:rPr>
              <a:t>form of doctrine</a:t>
            </a:r>
            <a:r>
              <a:rPr lang="en-US" b="1" dirty="0"/>
              <a:t> to which you were delivered.”</a:t>
            </a:r>
          </a:p>
          <a:p>
            <a:pPr marL="0" indent="0">
              <a:buNone/>
            </a:pPr>
            <a:endParaRPr lang="en-US" sz="800" b="1" dirty="0"/>
          </a:p>
          <a:p>
            <a:pPr marL="0" indent="0">
              <a:buNone/>
            </a:pPr>
            <a:r>
              <a:rPr lang="en-US" b="1" dirty="0"/>
              <a:t>Romans 6:17</a:t>
            </a:r>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3A8232EE-BFA6-4DBD-9A24-25E3C73A2499}"/>
              </a:ext>
            </a:extLst>
          </p:cNvPr>
          <p:cNvSpPr/>
          <p:nvPr/>
        </p:nvSpPr>
        <p:spPr>
          <a:xfrm>
            <a:off x="186774" y="3154018"/>
            <a:ext cx="8770454" cy="3467516"/>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B9F0AA5-B153-4992-A2FE-D5041DD02415}"/>
              </a:ext>
            </a:extLst>
          </p:cNvPr>
          <p:cNvSpPr txBox="1"/>
          <p:nvPr/>
        </p:nvSpPr>
        <p:spPr>
          <a:xfrm>
            <a:off x="628649" y="3362740"/>
            <a:ext cx="8011767" cy="3108543"/>
          </a:xfrm>
          <a:prstGeom prst="rect">
            <a:avLst/>
          </a:prstGeom>
          <a:noFill/>
        </p:spPr>
        <p:txBody>
          <a:bodyPr wrap="square" rtlCol="0">
            <a:spAutoFit/>
          </a:bodyPr>
          <a:lstStyle/>
          <a:p>
            <a:pPr algn="ctr"/>
            <a:r>
              <a:rPr lang="en-US" sz="2800" b="1" dirty="0">
                <a:solidFill>
                  <a:schemeClr val="bg1"/>
                </a:solidFill>
              </a:rPr>
              <a:t>“form” – TUPOS </a:t>
            </a:r>
          </a:p>
          <a:p>
            <a:r>
              <a:rPr lang="en-US" sz="2800" b="1" dirty="0">
                <a:solidFill>
                  <a:schemeClr val="bg1"/>
                </a:solidFill>
              </a:rPr>
              <a:t>“The representation or pattern of anything… </a:t>
            </a:r>
            <a:br>
              <a:rPr lang="en-US" sz="2800" b="1" dirty="0">
                <a:solidFill>
                  <a:schemeClr val="bg1"/>
                </a:solidFill>
              </a:rPr>
            </a:br>
            <a:r>
              <a:rPr lang="en-US" sz="2800" b="1" dirty="0">
                <a:solidFill>
                  <a:schemeClr val="bg1"/>
                </a:solidFill>
              </a:rPr>
              <a:t>The metaphor is that of a cast or frame into which molten material is poured so as to take its shape. The Gospel is the </a:t>
            </a:r>
            <a:r>
              <a:rPr lang="en-US" sz="2800" b="1" dirty="0" err="1">
                <a:solidFill>
                  <a:schemeClr val="bg1"/>
                </a:solidFill>
              </a:rPr>
              <a:t>mould</a:t>
            </a:r>
            <a:r>
              <a:rPr lang="en-US" sz="2800" b="1" dirty="0">
                <a:solidFill>
                  <a:schemeClr val="bg1"/>
                </a:solidFill>
              </a:rPr>
              <a:t>; those who are obedient to its teachings become conformed to Christ, whom it presents” (Vine’s).</a:t>
            </a:r>
          </a:p>
        </p:txBody>
      </p:sp>
    </p:spTree>
    <p:extLst>
      <p:ext uri="{BB962C8B-B14F-4D97-AF65-F5344CB8AC3E}">
        <p14:creationId xmlns:p14="http://schemas.microsoft.com/office/powerpoint/2010/main" val="2965088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lstStyle/>
          <a:p>
            <a:pPr algn="ctr"/>
            <a:r>
              <a:rPr lang="en-US" b="1" dirty="0">
                <a:latin typeface="+mn-lt"/>
              </a:rPr>
              <a:t>1. There is a Box</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p:txBody>
          <a:bodyPr/>
          <a:lstStyle/>
          <a:p>
            <a:pPr marL="0" indent="0">
              <a:buNone/>
            </a:pPr>
            <a:r>
              <a:rPr lang="en-US" b="1" dirty="0"/>
              <a:t>“For this reason I have sent Timothy to you, who is my beloved and faithful son in the Lord, who will remind you of my ways in Christ, </a:t>
            </a:r>
            <a:r>
              <a:rPr lang="en-US" b="1" i="1" dirty="0">
                <a:solidFill>
                  <a:srgbClr val="002060"/>
                </a:solidFill>
              </a:rPr>
              <a:t>as I teach everywhere in every church</a:t>
            </a:r>
            <a:r>
              <a:rPr lang="en-US" b="1" dirty="0"/>
              <a:t>.”</a:t>
            </a:r>
          </a:p>
          <a:p>
            <a:pPr marL="0" indent="0">
              <a:buNone/>
            </a:pPr>
            <a:endParaRPr lang="en-US" sz="800" b="1" dirty="0"/>
          </a:p>
          <a:p>
            <a:pPr marL="0" indent="0">
              <a:buNone/>
            </a:pPr>
            <a:r>
              <a:rPr lang="en-US" b="1" dirty="0"/>
              <a:t>1 Corinthians 4:17</a:t>
            </a:r>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31572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lstStyle/>
          <a:p>
            <a:pPr algn="ctr"/>
            <a:r>
              <a:rPr lang="en-US" b="1" dirty="0">
                <a:latin typeface="+mn-lt"/>
              </a:rPr>
              <a:t>2. We Must Stay In the Box</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p:txBody>
          <a:bodyPr/>
          <a:lstStyle/>
          <a:p>
            <a:endParaRPr lang="en-US"/>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458520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7508-4B00-485A-B547-B310559FC661}"/>
              </a:ext>
            </a:extLst>
          </p:cNvPr>
          <p:cNvSpPr>
            <a:spLocks noGrp="1"/>
          </p:cNvSpPr>
          <p:nvPr>
            <p:ph type="title"/>
          </p:nvPr>
        </p:nvSpPr>
        <p:spPr/>
        <p:txBody>
          <a:bodyPr/>
          <a:lstStyle/>
          <a:p>
            <a:pPr algn="ctr"/>
            <a:r>
              <a:rPr lang="en-US" b="1" dirty="0">
                <a:latin typeface="+mn-lt"/>
              </a:rPr>
              <a:t>2. We Must Stay In the Box</a:t>
            </a:r>
          </a:p>
        </p:txBody>
      </p:sp>
      <p:sp>
        <p:nvSpPr>
          <p:cNvPr id="3" name="Content Placeholder 2">
            <a:extLst>
              <a:ext uri="{FF2B5EF4-FFF2-40B4-BE49-F238E27FC236}">
                <a16:creationId xmlns:a16="http://schemas.microsoft.com/office/drawing/2014/main" id="{82A4F7F7-EB2E-4D0F-B506-28C8465A646C}"/>
              </a:ext>
            </a:extLst>
          </p:cNvPr>
          <p:cNvSpPr>
            <a:spLocks noGrp="1"/>
          </p:cNvSpPr>
          <p:nvPr>
            <p:ph idx="1"/>
          </p:nvPr>
        </p:nvSpPr>
        <p:spPr/>
        <p:txBody>
          <a:bodyPr>
            <a:normAutofit/>
          </a:bodyPr>
          <a:lstStyle/>
          <a:p>
            <a:pPr marL="0" indent="0">
              <a:buNone/>
            </a:pPr>
            <a:r>
              <a:rPr lang="en-US" b="1" dirty="0"/>
              <a:t>“Then Jesus said to those Jews who believed Him, ‘If you </a:t>
            </a:r>
            <a:r>
              <a:rPr lang="en-US" b="1" i="1" dirty="0">
                <a:solidFill>
                  <a:srgbClr val="002060"/>
                </a:solidFill>
              </a:rPr>
              <a:t>abide in My word</a:t>
            </a:r>
            <a:r>
              <a:rPr lang="en-US" b="1" dirty="0"/>
              <a:t>, you are My disciples indeed.’”</a:t>
            </a:r>
          </a:p>
          <a:p>
            <a:pPr marL="0" indent="0">
              <a:buNone/>
            </a:pPr>
            <a:endParaRPr lang="en-US" sz="800" b="1" dirty="0"/>
          </a:p>
          <a:p>
            <a:pPr marL="0" indent="0">
              <a:buNone/>
            </a:pPr>
            <a:r>
              <a:rPr lang="en-US" b="1" dirty="0"/>
              <a:t>John 8:31</a:t>
            </a:r>
          </a:p>
          <a:p>
            <a:pPr marL="0" indent="0">
              <a:buNone/>
            </a:pPr>
            <a:endParaRPr lang="en-US" dirty="0"/>
          </a:p>
        </p:txBody>
      </p:sp>
      <p:pic>
        <p:nvPicPr>
          <p:cNvPr id="2050" name="Picture 2" descr="Image result for cardboard box">
            <a:extLst>
              <a:ext uri="{FF2B5EF4-FFF2-40B4-BE49-F238E27FC236}">
                <a16:creationId xmlns:a16="http://schemas.microsoft.com/office/drawing/2014/main" id="{9222452B-BD0F-4C95-AEE5-454CADF1B7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7" y="4320209"/>
            <a:ext cx="2407340" cy="240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02788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124</TotalTime>
  <Words>538</Words>
  <Application>Microsoft Office PowerPoint</Application>
  <PresentationFormat>On-screen Show (4:3)</PresentationFormat>
  <Paragraphs>65</Paragraphs>
  <Slides>17</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Calibri Light</vt:lpstr>
      <vt:lpstr>Office Theme</vt:lpstr>
      <vt:lpstr>1_Office Theme</vt:lpstr>
      <vt:lpstr>PowerPoint Presentation</vt:lpstr>
      <vt:lpstr>PowerPoint Presentation</vt:lpstr>
      <vt:lpstr>1. There is a Box</vt:lpstr>
      <vt:lpstr>1. There is a Box</vt:lpstr>
      <vt:lpstr>1. There is a Box</vt:lpstr>
      <vt:lpstr>1. There is a Box</vt:lpstr>
      <vt:lpstr>1. There is a Box</vt:lpstr>
      <vt:lpstr>2. We Must Stay In the Box</vt:lpstr>
      <vt:lpstr>2. We Must Stay In the Box</vt:lpstr>
      <vt:lpstr>2. We Must Stay In the Box</vt:lpstr>
      <vt:lpstr>2. We Must Stay In the Box</vt:lpstr>
      <vt:lpstr>2. We Must Stay In the Box</vt:lpstr>
      <vt:lpstr>3. God Is Serious About Us Staying In the Box</vt:lpstr>
      <vt:lpstr>Some of God’s Divine Patterns (Boxes)</vt:lpstr>
      <vt:lpstr>Some of God’s Divine Patterns (Boxes)</vt:lpstr>
      <vt:lpstr>Some of God’s Divine Patterns (Boxes)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 Rogers</dc:creator>
  <cp:lastModifiedBy>Heath Rogers</cp:lastModifiedBy>
  <cp:revision>14</cp:revision>
  <dcterms:created xsi:type="dcterms:W3CDTF">2018-06-14T17:25:30Z</dcterms:created>
  <dcterms:modified xsi:type="dcterms:W3CDTF">2018-06-15T17:43:03Z</dcterms:modified>
</cp:coreProperties>
</file>