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1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1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5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8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0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4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1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D52A-9DF9-4EE5-8C26-1F841C025ED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A283-0DBF-4295-BC97-10B307D9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7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16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Sure Footing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“Election” </a:t>
            </a:r>
          </a:p>
          <a:p>
            <a:pPr lvl="0"/>
            <a:endParaRPr lang="en-US" sz="800" b="1" dirty="0"/>
          </a:p>
          <a:p>
            <a:pPr lvl="0"/>
            <a:r>
              <a:rPr lang="en-US" b="1" i="1" dirty="0" err="1"/>
              <a:t>eklogen</a:t>
            </a:r>
            <a:r>
              <a:rPr lang="en-US" b="1" dirty="0"/>
              <a:t> – “the act of picking out, choosing” (Thayer). </a:t>
            </a:r>
          </a:p>
          <a:p>
            <a:pPr lvl="0"/>
            <a:r>
              <a:rPr lang="en-US" b="1" dirty="0"/>
              <a:t>Our response to God’s call comes before our election. </a:t>
            </a:r>
          </a:p>
          <a:p>
            <a:pPr lvl="0"/>
            <a:r>
              <a:rPr lang="en-US" b="1" dirty="0"/>
              <a:t>We are elected, or chosen, because we have decided to respond to God’s calling or invitation. </a:t>
            </a:r>
          </a:p>
        </p:txBody>
      </p:sp>
    </p:spTree>
    <p:extLst>
      <p:ext uri="{BB962C8B-B14F-4D97-AF65-F5344CB8AC3E}">
        <p14:creationId xmlns:p14="http://schemas.microsoft.com/office/powerpoint/2010/main" val="413585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Sure Footing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“Sure”  </a:t>
            </a:r>
          </a:p>
          <a:p>
            <a:pPr lvl="0"/>
            <a:endParaRPr lang="en-US" sz="800" b="1" dirty="0"/>
          </a:p>
          <a:p>
            <a:pPr lvl="0"/>
            <a:r>
              <a:rPr lang="en-US" b="1" dirty="0"/>
              <a:t>Firm, stable, confident.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We do this be diligently adding the prescribed characteristics to our faith (vs. 5-7). </a:t>
            </a:r>
          </a:p>
        </p:txBody>
      </p:sp>
    </p:spTree>
    <p:extLst>
      <p:ext uri="{BB962C8B-B14F-4D97-AF65-F5344CB8AC3E}">
        <p14:creationId xmlns:p14="http://schemas.microsoft.com/office/powerpoint/2010/main" val="270811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Sure Footing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“will never stumble”</a:t>
            </a:r>
          </a:p>
          <a:p>
            <a:pPr lvl="0"/>
            <a:endParaRPr lang="en-US" sz="800" b="1" dirty="0"/>
          </a:p>
          <a:p>
            <a:r>
              <a:rPr lang="en-US" b="1" i="1" dirty="0" err="1"/>
              <a:t>ptaio</a:t>
            </a:r>
            <a:r>
              <a:rPr lang="en-US" b="1" dirty="0"/>
              <a:t> – “to stumble, to fall into misery, become wretched” (Thayer). </a:t>
            </a:r>
          </a:p>
          <a:p>
            <a:pPr lvl="0"/>
            <a:r>
              <a:rPr lang="en-US" b="1" dirty="0"/>
              <a:t>This word does not mean to stumble, trip, or lose our footing along the way. </a:t>
            </a:r>
          </a:p>
          <a:p>
            <a:pPr lvl="0"/>
            <a:r>
              <a:rPr lang="en-US" b="1" dirty="0"/>
              <a:t>It means to fall in such a way as to be ruined and lost. To fail in the ultimate object of our life as a Christian – to reach Heaven (1 Pet. 1:9). </a:t>
            </a:r>
          </a:p>
        </p:txBody>
      </p:sp>
    </p:spTree>
    <p:extLst>
      <p:ext uri="{BB962C8B-B14F-4D97-AF65-F5344CB8AC3E}">
        <p14:creationId xmlns:p14="http://schemas.microsoft.com/office/powerpoint/2010/main" val="232125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5. An Abundant Entrance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“For so an entrance will be supplied to you abundantly into the everlasting kingdom of our Lord and Savior Jesus Christ.” </a:t>
            </a:r>
          </a:p>
          <a:p>
            <a:pPr marL="0" indent="0" algn="r">
              <a:buNone/>
            </a:pPr>
            <a:r>
              <a:rPr lang="en-US" sz="3200" b="1" dirty="0"/>
              <a:t>2 Peter 1:11</a:t>
            </a:r>
          </a:p>
          <a:p>
            <a:pPr marL="0" indent="0">
              <a:buNone/>
            </a:pPr>
            <a:endParaRPr lang="en-US" sz="1000" b="1" dirty="0"/>
          </a:p>
        </p:txBody>
      </p:sp>
      <p:pic>
        <p:nvPicPr>
          <p:cNvPr id="3074" name="Picture 2" descr="Image result for gates of heaven">
            <a:extLst>
              <a:ext uri="{FF2B5EF4-FFF2-40B4-BE49-F238E27FC236}">
                <a16:creationId xmlns:a16="http://schemas.microsoft.com/office/drawing/2014/main" id="{39C608BF-C2E8-4D83-B42C-2F4378A5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63525"/>
            <a:ext cx="5433391" cy="30562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6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5. An Abundant Entrance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“Abundant”</a:t>
            </a:r>
          </a:p>
          <a:p>
            <a:endParaRPr lang="en-US" sz="800" b="1" dirty="0"/>
          </a:p>
          <a:p>
            <a:r>
              <a:rPr lang="en-US" b="1" i="1" dirty="0" err="1"/>
              <a:t>plousioos</a:t>
            </a:r>
            <a:r>
              <a:rPr lang="en-US" b="1" dirty="0"/>
              <a:t> - “to be richly supplied” (Thayer). </a:t>
            </a:r>
          </a:p>
          <a:p>
            <a:r>
              <a:rPr lang="en-US" b="1" dirty="0"/>
              <a:t>The Greeks used this phrase to describe the welcome given to Olympic winners when they returned home. </a:t>
            </a:r>
          </a:p>
          <a:p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78629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5. An Abundant Entrance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“Everlasting Kingdom”</a:t>
            </a:r>
          </a:p>
          <a:p>
            <a:endParaRPr lang="en-US" sz="800" b="1" dirty="0"/>
          </a:p>
          <a:p>
            <a:pPr lvl="0"/>
            <a:r>
              <a:rPr lang="en-US" b="1" dirty="0"/>
              <a:t>The kingdom is presently in existence, and Christians are a part of this kingdom (Col. 1:13). </a:t>
            </a:r>
          </a:p>
          <a:p>
            <a:pPr lvl="0"/>
            <a:r>
              <a:rPr lang="en-US" b="1" dirty="0"/>
              <a:t>However, there is an aspect of the kingdom which is yet to be realized (1 Peter 1:3-5).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73553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86D5-970B-4ACE-BB66-1FBCB9B1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The Rewards of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0CC7-0D9C-4713-AC03-E0B413D9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Fruitfulness</a:t>
            </a:r>
            <a:endParaRPr lang="en-US" sz="3200" b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Clear Vision</a:t>
            </a:r>
            <a:endParaRPr lang="en-US" sz="3200" b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Good Memory</a:t>
            </a:r>
            <a:endParaRPr lang="en-US" sz="3200" b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Sure Footing</a:t>
            </a:r>
            <a:endParaRPr lang="en-US" sz="3200" b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An Abundant Entrance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8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766B-CE63-4E6A-BF2C-60309246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5616"/>
            <a:ext cx="7772400" cy="121920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+mn-lt"/>
              </a:rPr>
              <a:t>“If These Things Are Yours…”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83CCD-04E1-4B5C-A247-E351551A2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772" y="2237059"/>
            <a:ext cx="2819400" cy="1655762"/>
          </a:xfrm>
        </p:spPr>
        <p:txBody>
          <a:bodyPr>
            <a:normAutofit/>
          </a:bodyPr>
          <a:lstStyle/>
          <a:p>
            <a:r>
              <a:rPr lang="en-US" sz="2800" b="1" dirty="0"/>
              <a:t>2 Peter 1:5-11</a:t>
            </a:r>
          </a:p>
        </p:txBody>
      </p:sp>
      <p:pic>
        <p:nvPicPr>
          <p:cNvPr id="1026" name="Picture 2" descr="http://bethanybible.org/new/wp-content/uploads/2013/12/1201.Building-on-the-Foundation-of-Faith-2-Peter1.5-11.jpg">
            <a:extLst>
              <a:ext uri="{FF2B5EF4-FFF2-40B4-BE49-F238E27FC236}">
                <a16:creationId xmlns:a16="http://schemas.microsoft.com/office/drawing/2014/main" id="{F5359BFA-8A40-4298-B156-910D955D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62" y="2332383"/>
            <a:ext cx="2970969" cy="41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3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Fruitfulness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“For if these things are yours and abound, you will be neither barren nor unfruitful in the knowledge of our Lord Jesus Christ.” </a:t>
            </a:r>
          </a:p>
          <a:p>
            <a:pPr marL="0" indent="0" algn="r">
              <a:buNone/>
            </a:pPr>
            <a:r>
              <a:rPr lang="en-US" sz="3200" b="1" dirty="0"/>
              <a:t>2 Peter 1:8</a:t>
            </a:r>
          </a:p>
          <a:p>
            <a:endParaRPr lang="en-US" sz="3200" b="1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C140316-9CAB-4F8B-A049-01B3C472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014">
            <a:off x="1515916" y="3878098"/>
            <a:ext cx="2666531" cy="26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7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Fruitfulness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“Barren” </a:t>
            </a:r>
          </a:p>
          <a:p>
            <a:endParaRPr lang="en-US" sz="800" b="1" dirty="0"/>
          </a:p>
          <a:p>
            <a:r>
              <a:rPr lang="en-US" b="1" dirty="0"/>
              <a:t>Translated from the Greek word </a:t>
            </a:r>
            <a:r>
              <a:rPr lang="en-US" b="1" i="1" dirty="0" err="1"/>
              <a:t>argos</a:t>
            </a:r>
            <a:r>
              <a:rPr lang="en-US" b="1" dirty="0"/>
              <a:t>.</a:t>
            </a:r>
          </a:p>
          <a:p>
            <a:pPr lvl="0"/>
            <a:r>
              <a:rPr lang="en-US" b="1" dirty="0"/>
              <a:t>“lazy, shunning the labor which one ought to perform” (Thayer). </a:t>
            </a:r>
          </a:p>
          <a:p>
            <a:pPr lvl="0"/>
            <a:r>
              <a:rPr lang="en-US" b="1" dirty="0"/>
              <a:t>Used to describe those </a:t>
            </a:r>
            <a:r>
              <a:rPr lang="en-US" b="1" i="1" dirty="0"/>
              <a:t>“standing idle in the marketplace”</a:t>
            </a:r>
            <a:r>
              <a:rPr lang="en-US" b="1" dirty="0"/>
              <a:t> in the Parable of the Workers in the Vineyard (Matt. 20:3, 6). </a:t>
            </a:r>
          </a:p>
        </p:txBody>
      </p:sp>
    </p:spTree>
    <p:extLst>
      <p:ext uri="{BB962C8B-B14F-4D97-AF65-F5344CB8AC3E}">
        <p14:creationId xmlns:p14="http://schemas.microsoft.com/office/powerpoint/2010/main" val="15717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Fruitfulness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“Unfruitful” </a:t>
            </a:r>
          </a:p>
          <a:p>
            <a:endParaRPr lang="en-US" sz="800" b="1" dirty="0"/>
          </a:p>
          <a:p>
            <a:r>
              <a:rPr lang="en-US" b="1" dirty="0"/>
              <a:t>Translated from Greek word </a:t>
            </a:r>
            <a:r>
              <a:rPr lang="en-US" b="1" i="1" dirty="0" err="1"/>
              <a:t>akarpos</a:t>
            </a:r>
            <a:r>
              <a:rPr lang="en-US" b="1" dirty="0"/>
              <a:t>.</a:t>
            </a:r>
          </a:p>
          <a:p>
            <a:pPr lvl="0"/>
            <a:r>
              <a:rPr lang="en-US" b="1" dirty="0"/>
              <a:t>“not yielding what it ought to yield” (Thayer). </a:t>
            </a:r>
          </a:p>
          <a:p>
            <a:pPr lvl="0"/>
            <a:r>
              <a:rPr lang="en-US" b="1" dirty="0"/>
              <a:t>The Christian who fails to produce fruit will be removed and burned in the fire (John 15:2, 6). </a:t>
            </a:r>
          </a:p>
          <a:p>
            <a:pPr lvl="0"/>
            <a:r>
              <a:rPr lang="en-US" b="1" dirty="0"/>
              <a:t>The fruit is not the works of our own will or imagination, but those that come from a </a:t>
            </a:r>
            <a:r>
              <a:rPr lang="en-US" b="1" i="1" dirty="0"/>
              <a:t>“knowledge of our Lord Jesus Christ.”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547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Clear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“For he who lacks these things is shortsighted, even to blindness…” </a:t>
            </a:r>
          </a:p>
          <a:p>
            <a:pPr marL="0" indent="0" algn="r">
              <a:buNone/>
            </a:pPr>
            <a:r>
              <a:rPr lang="en-US" sz="3200" b="1" dirty="0"/>
              <a:t>2 Peter 1:9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3200" b="1" dirty="0"/>
              <a:t>Peter sank when he focused on his immediate surroundings (Matt. 14:30).</a:t>
            </a:r>
          </a:p>
          <a:p>
            <a:r>
              <a:rPr lang="en-US" sz="3200" b="1" dirty="0"/>
              <a:t>We are to lift up our eyes and see spiritual realities (John 4:35; Col. 3:1-2). 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323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Good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“…and has forgotten that he was cleansed from his old sins.” </a:t>
            </a:r>
          </a:p>
          <a:p>
            <a:pPr marL="0" indent="0" algn="r">
              <a:buNone/>
            </a:pPr>
            <a:r>
              <a:rPr lang="en-US" sz="3200" b="1" dirty="0"/>
              <a:t>2 Peter 1:9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endParaRPr lang="en-US" sz="1000" b="1" dirty="0"/>
          </a:p>
          <a:p>
            <a:pPr lvl="0"/>
            <a:r>
              <a:rPr lang="en-US" sz="3200" b="1" dirty="0"/>
              <a:t>Israel of old had numerous memorials. </a:t>
            </a:r>
          </a:p>
          <a:p>
            <a:pPr lvl="0"/>
            <a:r>
              <a:rPr lang="en-US" sz="3200" b="1" dirty="0"/>
              <a:t>Christians have a weekly memorial of the price that was paid to cleanse us of our sins (1 Cor. 11:23-26; Acts 20:7).</a:t>
            </a:r>
          </a:p>
        </p:txBody>
      </p:sp>
    </p:spTree>
    <p:extLst>
      <p:ext uri="{BB962C8B-B14F-4D97-AF65-F5344CB8AC3E}">
        <p14:creationId xmlns:p14="http://schemas.microsoft.com/office/powerpoint/2010/main" val="144065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Sure Footing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“Therefore, brethren, be even more diligent to make your call and election sure, for if you do these things you will never stumble.” </a:t>
            </a:r>
          </a:p>
          <a:p>
            <a:pPr marL="0" indent="0" algn="r">
              <a:buNone/>
            </a:pPr>
            <a:r>
              <a:rPr lang="en-US" sz="3200" b="1" dirty="0"/>
              <a:t>2 Peter 1:10</a:t>
            </a:r>
          </a:p>
          <a:p>
            <a:pPr marL="0" indent="0">
              <a:buNone/>
            </a:pPr>
            <a:endParaRPr lang="en-US" sz="1000" b="1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3455537B-A4A2-4468-BC13-4012A353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7243">
            <a:off x="2401957" y="3707295"/>
            <a:ext cx="3641035" cy="36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8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F6A7-DA96-4212-8DA1-2EE5284F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Sure Footing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AE92-197E-4F33-AFEC-D645E810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“Calling”</a:t>
            </a:r>
          </a:p>
          <a:p>
            <a:pPr lvl="0"/>
            <a:endParaRPr lang="en-US" sz="800" b="1" dirty="0"/>
          </a:p>
          <a:p>
            <a:pPr lvl="0"/>
            <a:r>
              <a:rPr lang="en-US" b="1" dirty="0"/>
              <a:t>An invitation. </a:t>
            </a:r>
          </a:p>
          <a:p>
            <a:pPr lvl="0"/>
            <a:r>
              <a:rPr lang="en-US" b="1" i="1" dirty="0" err="1"/>
              <a:t>klesis</a:t>
            </a:r>
            <a:r>
              <a:rPr lang="en-US" b="1" dirty="0"/>
              <a:t> - “a calling, is always used in the NT of that ‘calling’ the origin, nature and destiny of which are heavenly (the idea of invitation being implied); it is used especially of God’s invitation to man to accept the benefits of salvation” (Vine). </a:t>
            </a:r>
          </a:p>
          <a:p>
            <a:pPr lvl="0"/>
            <a:r>
              <a:rPr lang="en-US" b="1" dirty="0"/>
              <a:t>We are called by the gospel (2 Thess. 2:14).</a:t>
            </a:r>
          </a:p>
        </p:txBody>
      </p:sp>
    </p:spTree>
    <p:extLst>
      <p:ext uri="{BB962C8B-B14F-4D97-AF65-F5344CB8AC3E}">
        <p14:creationId xmlns:p14="http://schemas.microsoft.com/office/powerpoint/2010/main" val="195296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679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PowerPoint Presentation</vt:lpstr>
      <vt:lpstr>“If These Things Are Yours…”</vt:lpstr>
      <vt:lpstr>1. Fruitfulness</vt:lpstr>
      <vt:lpstr>1. Fruitfulness</vt:lpstr>
      <vt:lpstr>1. Fruitfulness</vt:lpstr>
      <vt:lpstr>2. Clear Vision</vt:lpstr>
      <vt:lpstr>3. Good Memory</vt:lpstr>
      <vt:lpstr>4. Sure Footing</vt:lpstr>
      <vt:lpstr>4. Sure Footing</vt:lpstr>
      <vt:lpstr>4. Sure Footing</vt:lpstr>
      <vt:lpstr>4. Sure Footing</vt:lpstr>
      <vt:lpstr>4. Sure Footing</vt:lpstr>
      <vt:lpstr>5. An Abundant Entrance</vt:lpstr>
      <vt:lpstr>5. An Abundant Entrance</vt:lpstr>
      <vt:lpstr>5. An Abundant Entrance</vt:lpstr>
      <vt:lpstr>The Rewards of Diligence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Rogers</dc:creator>
  <cp:lastModifiedBy>Heath Rogers</cp:lastModifiedBy>
  <cp:revision>25</cp:revision>
  <dcterms:created xsi:type="dcterms:W3CDTF">2017-09-13T21:17:38Z</dcterms:created>
  <dcterms:modified xsi:type="dcterms:W3CDTF">2018-06-16T18:24:46Z</dcterms:modified>
</cp:coreProperties>
</file>