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11"/>
  </p:notesMasterIdLst>
  <p:handoutMasterIdLst>
    <p:handoutMasterId r:id="rId12"/>
  </p:handoutMasterIdLst>
  <p:sldIdLst>
    <p:sldId id="261" r:id="rId3"/>
    <p:sldId id="263" r:id="rId4"/>
    <p:sldId id="257" r:id="rId5"/>
    <p:sldId id="262" r:id="rId6"/>
    <p:sldId id="258" r:id="rId7"/>
    <p:sldId id="259" r:id="rId8"/>
    <p:sldId id="260" r:id="rId9"/>
    <p:sldId id="28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4994" autoAdjust="0"/>
    <p:restoredTop sz="91292" autoAdjust="0"/>
  </p:normalViewPr>
  <p:slideViewPr>
    <p:cSldViewPr snapToGrid="0">
      <p:cViewPr varScale="1">
        <p:scale>
          <a:sx n="79" d="100"/>
          <a:sy n="79" d="100"/>
        </p:scale>
        <p:origin x="1598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931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5010" y="0"/>
            <a:ext cx="2971800" cy="45931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8FCA14-9214-42FF-A90C-B4CA41E79EBB}" type="datetimeFigureOut">
              <a:rPr lang="en-US" smtClean="0"/>
              <a:t>6/3/2018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4685"/>
            <a:ext cx="2971800" cy="459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5010" y="8684685"/>
            <a:ext cx="2971800" cy="459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CAD2EE-CD36-4F60-872C-D86AA9B6C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1562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309B81-1082-4688-A14A-8EE57FFF23CF}" type="datetimeFigureOut">
              <a:rPr lang="en-US" smtClean="0"/>
              <a:t>6/3/2018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5A9DE1-3B6B-4547-93B8-2B1B8495F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2077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5A9DE1-3B6B-4547-93B8-2B1B8495F06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5690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5A9DE1-3B6B-4547-93B8-2B1B8495F06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3636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5A9DE1-3B6B-4547-93B8-2B1B8495F06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8185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5A9DE1-3B6B-4547-93B8-2B1B8495F06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1064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5A9DE1-3B6B-4547-93B8-2B1B8495F06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9941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5A9DE1-3B6B-4547-93B8-2B1B8495F06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6129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5A9DE1-3B6B-4547-93B8-2B1B8495F06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186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57CA1-E961-42C2-B688-D284469241C0}" type="datetimeFigureOut">
              <a:rPr lang="en-US" smtClean="0"/>
              <a:t>6/3/2018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32248-801C-4B58-9E75-2EF544C843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545580"/>
      </p:ext>
    </p:extLst>
  </p:cSld>
  <p:clrMapOvr>
    <a:masterClrMapping/>
  </p:clrMapOvr>
  <p:transition spd="med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57CA1-E961-42C2-B688-D284469241C0}" type="datetimeFigureOut">
              <a:rPr lang="en-US" smtClean="0"/>
              <a:t>6/3/2018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32248-801C-4B58-9E75-2EF544C843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256973"/>
      </p:ext>
    </p:extLst>
  </p:cSld>
  <p:clrMapOvr>
    <a:masterClrMapping/>
  </p:clrMapOvr>
  <p:transition spd="med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57CA1-E961-42C2-B688-D284469241C0}" type="datetimeFigureOut">
              <a:rPr lang="en-US" smtClean="0"/>
              <a:t>6/3/2018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32248-801C-4B58-9E75-2EF544C843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779651"/>
      </p:ext>
    </p:extLst>
  </p:cSld>
  <p:clrMapOvr>
    <a:masterClrMapping/>
  </p:clrMapOvr>
  <p:transition spd="med">
    <p:pull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6/3/2018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8097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6/3/2018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6621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6/3/2018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8250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6/3/2018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6272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6/3/2018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4394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6/3/2018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3518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6/3/2018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8828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6/3/2018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929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57CA1-E961-42C2-B688-D284469241C0}" type="datetimeFigureOut">
              <a:rPr lang="en-US" smtClean="0"/>
              <a:t>6/3/2018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32248-801C-4B58-9E75-2EF544C843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545553"/>
      </p:ext>
    </p:extLst>
  </p:cSld>
  <p:clrMapOvr>
    <a:masterClrMapping/>
  </p:clrMapOvr>
  <p:transition spd="med">
    <p:pull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6/3/2018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3719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6/3/2018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0020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6/3/2018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159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57CA1-E961-42C2-B688-D284469241C0}" type="datetimeFigureOut">
              <a:rPr lang="en-US" smtClean="0"/>
              <a:t>6/3/2018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32248-801C-4B58-9E75-2EF544C843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947753"/>
      </p:ext>
    </p:extLst>
  </p:cSld>
  <p:clrMapOvr>
    <a:masterClrMapping/>
  </p:clrMapOvr>
  <p:transition spd="med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57CA1-E961-42C2-B688-D284469241C0}" type="datetimeFigureOut">
              <a:rPr lang="en-US" smtClean="0"/>
              <a:t>6/3/2018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32248-801C-4B58-9E75-2EF544C843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083996"/>
      </p:ext>
    </p:extLst>
  </p:cSld>
  <p:clrMapOvr>
    <a:masterClrMapping/>
  </p:clrMapOvr>
  <p:transition spd="med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57CA1-E961-42C2-B688-D284469241C0}" type="datetimeFigureOut">
              <a:rPr lang="en-US" smtClean="0"/>
              <a:t>6/3/2018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32248-801C-4B58-9E75-2EF544C843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218745"/>
      </p:ext>
    </p:extLst>
  </p:cSld>
  <p:clrMapOvr>
    <a:masterClrMapping/>
  </p:clrMapOvr>
  <p:transition spd="med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57CA1-E961-42C2-B688-D284469241C0}" type="datetimeFigureOut">
              <a:rPr lang="en-US" smtClean="0"/>
              <a:t>6/3/2018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32248-801C-4B58-9E75-2EF544C843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44636"/>
      </p:ext>
    </p:extLst>
  </p:cSld>
  <p:clrMapOvr>
    <a:masterClrMapping/>
  </p:clrMapOvr>
  <p:transition spd="med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57CA1-E961-42C2-B688-D284469241C0}" type="datetimeFigureOut">
              <a:rPr lang="en-US" smtClean="0"/>
              <a:t>6/3/2018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32248-801C-4B58-9E75-2EF544C843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456949"/>
      </p:ext>
    </p:extLst>
  </p:cSld>
  <p:clrMapOvr>
    <a:masterClrMapping/>
  </p:clrMapOvr>
  <p:transition spd="med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57CA1-E961-42C2-B688-D284469241C0}" type="datetimeFigureOut">
              <a:rPr lang="en-US" smtClean="0"/>
              <a:t>6/3/2018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32248-801C-4B58-9E75-2EF544C843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958395"/>
      </p:ext>
    </p:extLst>
  </p:cSld>
  <p:clrMapOvr>
    <a:masterClrMapping/>
  </p:clrMapOvr>
  <p:transition spd="med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57CA1-E961-42C2-B688-D284469241C0}" type="datetimeFigureOut">
              <a:rPr lang="en-US" smtClean="0"/>
              <a:t>6/3/2018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32248-801C-4B58-9E75-2EF544C843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236976"/>
      </p:ext>
    </p:extLst>
  </p:cSld>
  <p:clrMapOvr>
    <a:masterClrMapping/>
  </p:clrMapOvr>
  <p:transition spd="med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757CA1-E961-42C2-B688-D284469241C0}" type="datetimeFigureOut">
              <a:rPr lang="en-US" smtClean="0"/>
              <a:t>6/3/2018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832248-801C-4B58-9E75-2EF544C843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8551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med">
    <p:pull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D8D965-FC37-4A4D-9E95-112D40E261E5}" type="datetimeFigureOut">
              <a:rPr lang="en-US" smtClean="0"/>
              <a:t>6/3/2018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280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950" dirty="0"/>
              <a:t>The Martyr Complex</a:t>
            </a:r>
          </a:p>
        </p:txBody>
      </p:sp>
    </p:spTree>
    <p:extLst>
      <p:ext uri="{BB962C8B-B14F-4D97-AF65-F5344CB8AC3E}">
        <p14:creationId xmlns:p14="http://schemas.microsoft.com/office/powerpoint/2010/main" val="481934268"/>
      </p:ext>
    </p:extLst>
  </p:cSld>
  <p:clrMapOvr>
    <a:masterClrMapping/>
  </p:clrMapOvr>
  <p:transition spd="med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“In psychology a person who has a martyr complex, sometimes associated with the term victim complex, desires the feeling of being a martyr for his/her own sake, seeking out suffering or persecution because it either feeds a psychological need, or a desire to avoid responsibility.”</a:t>
            </a:r>
          </a:p>
        </p:txBody>
      </p:sp>
    </p:spTree>
    <p:extLst>
      <p:ext uri="{BB962C8B-B14F-4D97-AF65-F5344CB8AC3E}">
        <p14:creationId xmlns:p14="http://schemas.microsoft.com/office/powerpoint/2010/main" val="3494773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Martyr Complex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4870276" cy="4351338"/>
          </a:xfrm>
        </p:spPr>
        <p:txBody>
          <a:bodyPr>
            <a:normAutofit/>
          </a:bodyPr>
          <a:lstStyle/>
          <a:p>
            <a:r>
              <a:rPr lang="en-US" sz="3200" dirty="0"/>
              <a:t>Christians will face adversity (Not “might”, but “will”)</a:t>
            </a:r>
          </a:p>
          <a:p>
            <a:pPr lvl="1"/>
            <a:r>
              <a:rPr lang="en-US" sz="2800" dirty="0"/>
              <a:t>1 Peter 5:8-11</a:t>
            </a:r>
          </a:p>
          <a:p>
            <a:r>
              <a:rPr lang="en-US" sz="3200" dirty="0"/>
              <a:t>Must not assume adversity guarantees our salvation.</a:t>
            </a:r>
          </a:p>
          <a:p>
            <a:pPr lvl="1"/>
            <a:r>
              <a:rPr lang="en-US" sz="2800" dirty="0"/>
              <a:t>1 Corinthians 8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8059" y="2341279"/>
            <a:ext cx="2857500" cy="2505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2281753"/>
      </p:ext>
    </p:extLst>
  </p:cSld>
  <p:clrMapOvr>
    <a:masterClrMapping/>
  </p:clrMapOvr>
  <p:transition spd="med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Playing Victim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Guaranteed adversity does not permit us to play “Victim”</a:t>
            </a:r>
          </a:p>
          <a:p>
            <a:pPr lvl="1"/>
            <a:r>
              <a:rPr lang="en-US" dirty="0"/>
              <a:t>Matthew 6</a:t>
            </a:r>
          </a:p>
          <a:p>
            <a:r>
              <a:rPr lang="en-US" dirty="0"/>
              <a:t>Our feelings and ambitions can tempt us to misapply scripture (Galatians 6:3-4, 2 Corinthians 13:5-7)</a:t>
            </a:r>
          </a:p>
          <a:p>
            <a:pPr lvl="1"/>
            <a:r>
              <a:rPr lang="en-US" dirty="0"/>
              <a:t>Sometimes, we might not always be “right” </a:t>
            </a:r>
          </a:p>
          <a:p>
            <a:pPr lvl="1"/>
            <a:r>
              <a:rPr lang="en-US" dirty="0"/>
              <a:t>Believing that oppression means we’re “true” Christians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0524" y="5132490"/>
            <a:ext cx="2842952" cy="1599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2741898"/>
      </p:ext>
    </p:extLst>
  </p:cSld>
  <p:clrMapOvr>
    <a:masterClrMapping/>
  </p:clrMapOvr>
  <p:transition spd="med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Mindfulness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39433"/>
            <a:ext cx="7797720" cy="4791919"/>
          </a:xfrm>
        </p:spPr>
        <p:txBody>
          <a:bodyPr>
            <a:noAutofit/>
          </a:bodyPr>
          <a:lstStyle/>
          <a:p>
            <a:r>
              <a:rPr lang="en-US" sz="3200" dirty="0"/>
              <a:t>Knowing what persecution is</a:t>
            </a:r>
          </a:p>
          <a:p>
            <a:pPr lvl="1"/>
            <a:r>
              <a:rPr lang="en-US" sz="2800" dirty="0"/>
              <a:t>Disagreements are normal</a:t>
            </a:r>
          </a:p>
          <a:p>
            <a:pPr lvl="1"/>
            <a:r>
              <a:rPr lang="en-US" sz="2800" dirty="0"/>
              <a:t>Being a Christian does not permit us to alter facts (Ephesians 4:17-18)</a:t>
            </a:r>
          </a:p>
          <a:p>
            <a:r>
              <a:rPr lang="en-US" sz="3200" dirty="0"/>
              <a:t>“Us vs Them” mentality (2 Timothy 2:23-26)</a:t>
            </a:r>
          </a:p>
          <a:p>
            <a:pPr lvl="1"/>
            <a:r>
              <a:rPr lang="en-US" sz="2800" dirty="0"/>
              <a:t>Satan is trying to destroying us</a:t>
            </a:r>
          </a:p>
          <a:p>
            <a:pPr lvl="1"/>
            <a:r>
              <a:rPr lang="en-US" sz="2800" dirty="0"/>
              <a:t>Still need to look as sinners as “lost” as opposed to “enemies”</a:t>
            </a:r>
          </a:p>
        </p:txBody>
      </p:sp>
    </p:spTree>
    <p:extLst>
      <p:ext uri="{BB962C8B-B14F-4D97-AF65-F5344CB8AC3E}">
        <p14:creationId xmlns:p14="http://schemas.microsoft.com/office/powerpoint/2010/main" val="4156023992"/>
      </p:ext>
    </p:extLst>
  </p:cSld>
  <p:clrMapOvr>
    <a:masterClrMapping/>
  </p:clrMapOvr>
  <p:transition spd="med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86299"/>
            <a:ext cx="7886700" cy="1325563"/>
          </a:xfrm>
        </p:spPr>
        <p:txBody>
          <a:bodyPr/>
          <a:lstStyle/>
          <a:p>
            <a:r>
              <a:rPr lang="en-US" dirty="0"/>
              <a:t>Mindfulness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84191"/>
            <a:ext cx="7886700" cy="4351338"/>
          </a:xfrm>
        </p:spPr>
        <p:txBody>
          <a:bodyPr>
            <a:noAutofit/>
          </a:bodyPr>
          <a:lstStyle/>
          <a:p>
            <a:r>
              <a:rPr lang="en-US" sz="3200" dirty="0"/>
              <a:t>Do we really view ourselves worse off than sinners?</a:t>
            </a:r>
          </a:p>
          <a:p>
            <a:pPr lvl="1"/>
            <a:r>
              <a:rPr lang="en-US" sz="2400" dirty="0"/>
              <a:t>Peter and the disciples (Acts 5:40-42)</a:t>
            </a:r>
          </a:p>
          <a:p>
            <a:pPr lvl="1"/>
            <a:r>
              <a:rPr lang="en-US" sz="2400" dirty="0"/>
              <a:t>Israel complaining (Numbers 11:4-6)</a:t>
            </a:r>
          </a:p>
          <a:p>
            <a:r>
              <a:rPr lang="en-US" sz="3200" dirty="0"/>
              <a:t>Does the remission of sins make us above being human?</a:t>
            </a:r>
          </a:p>
          <a:p>
            <a:pPr lvl="1"/>
            <a:r>
              <a:rPr lang="en-US" sz="2400" dirty="0"/>
              <a:t>Are we being a living sacrifice? Or are we seeking admiration?</a:t>
            </a:r>
          </a:p>
          <a:p>
            <a:pPr lvl="1"/>
            <a:r>
              <a:rPr lang="en-US" sz="2400" dirty="0"/>
              <a:t>We need to realize our limitations (Galatians 6:2-9)</a:t>
            </a:r>
          </a:p>
        </p:txBody>
      </p:sp>
    </p:spTree>
    <p:extLst>
      <p:ext uri="{BB962C8B-B14F-4D97-AF65-F5344CB8AC3E}">
        <p14:creationId xmlns:p14="http://schemas.microsoft.com/office/powerpoint/2010/main" val="2031448754"/>
      </p:ext>
    </p:extLst>
  </p:cSld>
  <p:clrMapOvr>
    <a:masterClrMapping/>
  </p:clrMapOvr>
  <p:transition spd="med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thoughts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717065"/>
          </a:xfrm>
        </p:spPr>
        <p:txBody>
          <a:bodyPr>
            <a:normAutofit/>
          </a:bodyPr>
          <a:lstStyle/>
          <a:p>
            <a:r>
              <a:rPr lang="en-US" sz="3200" dirty="0"/>
              <a:t>Sufferings and labors will never make us worthy of Heaven</a:t>
            </a:r>
          </a:p>
          <a:p>
            <a:pPr lvl="1"/>
            <a:r>
              <a:rPr lang="en-US" sz="2800" dirty="0"/>
              <a:t>What message do we send to sinners with an attitude of entitlement? (Luke 17:5-10)</a:t>
            </a:r>
          </a:p>
          <a:p>
            <a:pPr lvl="1"/>
            <a:r>
              <a:rPr lang="en-US" sz="2800" dirty="0"/>
              <a:t>Matters of our personal conviction should be dealt with appropriately (Philippians 2:12)</a:t>
            </a:r>
          </a:p>
          <a:p>
            <a:r>
              <a:rPr lang="en-US" sz="3200" dirty="0"/>
              <a:t>Fear of persecution does not permit us to be unloving toward sinners. (Romans 12:17-21)</a:t>
            </a:r>
          </a:p>
          <a:p>
            <a:pPr lvl="1"/>
            <a:r>
              <a:rPr lang="en-US" sz="2800" dirty="0"/>
              <a:t>The early Christians worked to pursue peace. </a:t>
            </a:r>
          </a:p>
          <a:p>
            <a:pPr lvl="1"/>
            <a:r>
              <a:rPr lang="en-US" sz="2800" dirty="0"/>
              <a:t>So should we.</a:t>
            </a:r>
          </a:p>
        </p:txBody>
      </p:sp>
    </p:spTree>
    <p:extLst>
      <p:ext uri="{BB962C8B-B14F-4D97-AF65-F5344CB8AC3E}">
        <p14:creationId xmlns:p14="http://schemas.microsoft.com/office/powerpoint/2010/main" val="3887748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79212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2155</TotalTime>
  <Words>335</Words>
  <Application>Microsoft Office PowerPoint</Application>
  <PresentationFormat>On-screen Show (4:3)</PresentationFormat>
  <Paragraphs>42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1_Office Theme</vt:lpstr>
      <vt:lpstr>The Martyr Complex</vt:lpstr>
      <vt:lpstr>Definition</vt:lpstr>
      <vt:lpstr>The Martyr Complex</vt:lpstr>
      <vt:lpstr>Playing Victim</vt:lpstr>
      <vt:lpstr>Mindfulness</vt:lpstr>
      <vt:lpstr>Mindfulness (Cont.)</vt:lpstr>
      <vt:lpstr>Final thoughts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Martyr Complex</dc:title>
  <dc:creator>Robert James</dc:creator>
  <cp:lastModifiedBy>Michael Hepner</cp:lastModifiedBy>
  <cp:revision>106</cp:revision>
  <cp:lastPrinted>2018-06-03T02:45:26Z</cp:lastPrinted>
  <dcterms:created xsi:type="dcterms:W3CDTF">2018-05-10T17:52:12Z</dcterms:created>
  <dcterms:modified xsi:type="dcterms:W3CDTF">2018-06-03T21:45:33Z</dcterms:modified>
</cp:coreProperties>
</file>