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4"/>
  </p:notesMasterIdLst>
  <p:sldIdLst>
    <p:sldId id="257" r:id="rId3"/>
    <p:sldId id="256" r:id="rId4"/>
    <p:sldId id="259" r:id="rId5"/>
    <p:sldId id="260" r:id="rId6"/>
    <p:sldId id="261" r:id="rId7"/>
    <p:sldId id="262" r:id="rId8"/>
    <p:sldId id="264" r:id="rId9"/>
    <p:sldId id="263" r:id="rId10"/>
    <p:sldId id="266" r:id="rId11"/>
    <p:sldId id="267" r:id="rId12"/>
    <p:sldId id="25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135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94520F-8CC5-41A0-B728-9B5DDAB34E44}" type="datetimeFigureOut">
              <a:rPr lang="en-US" smtClean="0"/>
              <a:t>5/20/2018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38DF56-0AED-4633-8E35-7E7D1137E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200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819F-24B7-4EBB-A541-1FB3BAA17C44}" type="datetimeFigureOut">
              <a:rPr lang="en-US" smtClean="0"/>
              <a:t>5/20/2018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34E0-1EC8-4C03-8BCD-4233AED829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12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819F-24B7-4EBB-A541-1FB3BAA17C44}" type="datetimeFigureOut">
              <a:rPr lang="en-US" smtClean="0"/>
              <a:t>5/20/2018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34E0-1EC8-4C03-8BCD-4233AED829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782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819F-24B7-4EBB-A541-1FB3BAA17C44}" type="datetimeFigureOut">
              <a:rPr lang="en-US" smtClean="0"/>
              <a:t>5/20/2018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34E0-1EC8-4C03-8BCD-4233AED829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2009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819F-24B7-4EBB-A541-1FB3BAA17C44}" type="datetimeFigureOut">
              <a:rPr lang="en-US" smtClean="0"/>
              <a:t>5/20/2018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34E0-1EC8-4C03-8BCD-4233AED829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2164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819F-24B7-4EBB-A541-1FB3BAA17C44}" type="datetimeFigureOut">
              <a:rPr lang="en-US" smtClean="0"/>
              <a:t>5/20/2018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34E0-1EC8-4C03-8BCD-4233AED829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348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819F-24B7-4EBB-A541-1FB3BAA17C44}" type="datetimeFigureOut">
              <a:rPr lang="en-US" smtClean="0"/>
              <a:t>5/20/2018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34E0-1EC8-4C03-8BCD-4233AED829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4024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819F-24B7-4EBB-A541-1FB3BAA17C44}" type="datetimeFigureOut">
              <a:rPr lang="en-US" smtClean="0"/>
              <a:t>5/20/2018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34E0-1EC8-4C03-8BCD-4233AED829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8742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819F-24B7-4EBB-A541-1FB3BAA17C44}" type="datetimeFigureOut">
              <a:rPr lang="en-US" smtClean="0"/>
              <a:t>5/20/2018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34E0-1EC8-4C03-8BCD-4233AED829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639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819F-24B7-4EBB-A541-1FB3BAA17C44}" type="datetimeFigureOut">
              <a:rPr lang="en-US" smtClean="0"/>
              <a:t>5/20/2018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34E0-1EC8-4C03-8BCD-4233AED829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0263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819F-24B7-4EBB-A541-1FB3BAA17C44}" type="datetimeFigureOut">
              <a:rPr lang="en-US" smtClean="0"/>
              <a:t>5/20/2018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34E0-1EC8-4C03-8BCD-4233AED829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9082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819F-24B7-4EBB-A541-1FB3BAA17C44}" type="datetimeFigureOut">
              <a:rPr lang="en-US" smtClean="0"/>
              <a:t>5/20/2018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34E0-1EC8-4C03-8BCD-4233AED829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385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819F-24B7-4EBB-A541-1FB3BAA17C44}" type="datetimeFigureOut">
              <a:rPr lang="en-US" smtClean="0"/>
              <a:t>5/20/2018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34E0-1EC8-4C03-8BCD-4233AED829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9271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819F-24B7-4EBB-A541-1FB3BAA17C44}" type="datetimeFigureOut">
              <a:rPr lang="en-US" smtClean="0"/>
              <a:t>5/20/2018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34E0-1EC8-4C03-8BCD-4233AED829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6571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819F-24B7-4EBB-A541-1FB3BAA17C44}" type="datetimeFigureOut">
              <a:rPr lang="en-US" smtClean="0"/>
              <a:t>5/20/2018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34E0-1EC8-4C03-8BCD-4233AED829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0886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819F-24B7-4EBB-A541-1FB3BAA17C44}" type="datetimeFigureOut">
              <a:rPr lang="en-US" smtClean="0"/>
              <a:t>5/20/2018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34E0-1EC8-4C03-8BCD-4233AED829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860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819F-24B7-4EBB-A541-1FB3BAA17C44}" type="datetimeFigureOut">
              <a:rPr lang="en-US" smtClean="0"/>
              <a:t>5/20/2018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34E0-1EC8-4C03-8BCD-4233AED829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135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819F-24B7-4EBB-A541-1FB3BAA17C44}" type="datetimeFigureOut">
              <a:rPr lang="en-US" smtClean="0"/>
              <a:t>5/20/2018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34E0-1EC8-4C03-8BCD-4233AED829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353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819F-24B7-4EBB-A541-1FB3BAA17C44}" type="datetimeFigureOut">
              <a:rPr lang="en-US" smtClean="0"/>
              <a:t>5/20/2018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34E0-1EC8-4C03-8BCD-4233AED829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82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819F-24B7-4EBB-A541-1FB3BAA17C44}" type="datetimeFigureOut">
              <a:rPr lang="en-US" smtClean="0"/>
              <a:t>5/20/2018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34E0-1EC8-4C03-8BCD-4233AED829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559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819F-24B7-4EBB-A541-1FB3BAA17C44}" type="datetimeFigureOut">
              <a:rPr lang="en-US" smtClean="0"/>
              <a:t>5/20/2018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34E0-1EC8-4C03-8BCD-4233AED829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354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819F-24B7-4EBB-A541-1FB3BAA17C44}" type="datetimeFigureOut">
              <a:rPr lang="en-US" smtClean="0"/>
              <a:t>5/20/2018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34E0-1EC8-4C03-8BCD-4233AED829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975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819F-24B7-4EBB-A541-1FB3BAA17C44}" type="datetimeFigureOut">
              <a:rPr lang="en-US" smtClean="0"/>
              <a:t>5/20/2018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A34E0-1EC8-4C03-8BCD-4233AED829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473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8C819F-24B7-4EBB-A541-1FB3BAA17C44}" type="datetimeFigureOut">
              <a:rPr lang="en-US" smtClean="0"/>
              <a:t>5/20/2018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A34E0-1EC8-4C03-8BCD-4233AED829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307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8C819F-24B7-4EBB-A541-1FB3BAA17C44}" type="datetimeFigureOut">
              <a:rPr lang="en-US" smtClean="0"/>
              <a:t>5/20/2018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A34E0-1EC8-4C03-8BCD-4233AED829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8914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31332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4ED03-8DE1-4681-8B7C-FA3F414F16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71531"/>
            <a:ext cx="7886700" cy="4092018"/>
          </a:xfrm>
        </p:spPr>
        <p:txBody>
          <a:bodyPr>
            <a:normAutofit/>
          </a:bodyPr>
          <a:lstStyle/>
          <a:p>
            <a:r>
              <a:rPr lang="en-US" b="1" dirty="0"/>
              <a:t>The faith that saves has always been a faith that trusts God and responds to whatever requirements He sets forth to receive His promised blessings. </a:t>
            </a:r>
          </a:p>
          <a:p>
            <a:endParaRPr lang="en-US" sz="800" b="1" dirty="0"/>
          </a:p>
          <a:p>
            <a:r>
              <a:rPr lang="en-US" b="1" dirty="0"/>
              <a:t>Today, we are saved by God’s grace when our </a:t>
            </a:r>
            <a:r>
              <a:rPr lang="en-US" b="1"/>
              <a:t>faith moves </a:t>
            </a:r>
            <a:r>
              <a:rPr lang="en-US" b="1" dirty="0"/>
              <a:t>us to obey the conditions set forth in the gospel. </a:t>
            </a:r>
          </a:p>
          <a:p>
            <a:pPr lvl="1"/>
            <a:r>
              <a:rPr lang="en-US" sz="2800" b="1" dirty="0"/>
              <a:t>Belief, Repentance, Confession, Baptism</a:t>
            </a:r>
          </a:p>
          <a:p>
            <a:endParaRPr lang="en-US" sz="3200" b="1" dirty="0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86041B46-B28B-48C4-B39D-86126D54D589}"/>
              </a:ext>
            </a:extLst>
          </p:cNvPr>
          <p:cNvSpPr/>
          <p:nvPr/>
        </p:nvSpPr>
        <p:spPr>
          <a:xfrm>
            <a:off x="742122" y="5283890"/>
            <a:ext cx="2146852" cy="1060174"/>
          </a:xfrm>
          <a:prstGeom prst="round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E087F15-B663-4C4E-8174-935DEFCD07B2}"/>
              </a:ext>
            </a:extLst>
          </p:cNvPr>
          <p:cNvSpPr/>
          <p:nvPr/>
        </p:nvSpPr>
        <p:spPr>
          <a:xfrm>
            <a:off x="3461722" y="5280993"/>
            <a:ext cx="2146852" cy="1060174"/>
          </a:xfrm>
          <a:prstGeom prst="round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EC9C9E2-F169-436A-A1D8-216F93A7CF3B}"/>
              </a:ext>
            </a:extLst>
          </p:cNvPr>
          <p:cNvSpPr/>
          <p:nvPr/>
        </p:nvSpPr>
        <p:spPr>
          <a:xfrm>
            <a:off x="6162262" y="5283890"/>
            <a:ext cx="2146852" cy="1060174"/>
          </a:xfrm>
          <a:prstGeom prst="round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BE311F-1343-4631-9A21-D3B2F4A79BF1}"/>
              </a:ext>
            </a:extLst>
          </p:cNvPr>
          <p:cNvSpPr txBox="1"/>
          <p:nvPr/>
        </p:nvSpPr>
        <p:spPr>
          <a:xfrm>
            <a:off x="1047750" y="5457825"/>
            <a:ext cx="14954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Grace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30F525-3A6C-4F1D-AB0C-A9E29C7D0630}"/>
              </a:ext>
            </a:extLst>
          </p:cNvPr>
          <p:cNvSpPr txBox="1"/>
          <p:nvPr/>
        </p:nvSpPr>
        <p:spPr>
          <a:xfrm>
            <a:off x="3762374" y="5457825"/>
            <a:ext cx="14954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Faith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38CDA12-446F-4B9C-8463-5EDD66B636B9}"/>
              </a:ext>
            </a:extLst>
          </p:cNvPr>
          <p:cNvSpPr txBox="1"/>
          <p:nvPr/>
        </p:nvSpPr>
        <p:spPr>
          <a:xfrm>
            <a:off x="6496050" y="5457825"/>
            <a:ext cx="14954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Works</a:t>
            </a:r>
          </a:p>
        </p:txBody>
      </p:sp>
      <p:sp>
        <p:nvSpPr>
          <p:cNvPr id="13" name="Plus Sign 12">
            <a:extLst>
              <a:ext uri="{FF2B5EF4-FFF2-40B4-BE49-F238E27FC236}">
                <a16:creationId xmlns:a16="http://schemas.microsoft.com/office/drawing/2014/main" id="{21F02AD3-A34C-4245-B364-6113929055F1}"/>
              </a:ext>
            </a:extLst>
          </p:cNvPr>
          <p:cNvSpPr/>
          <p:nvPr/>
        </p:nvSpPr>
        <p:spPr>
          <a:xfrm>
            <a:off x="2895600" y="5543550"/>
            <a:ext cx="571500" cy="542919"/>
          </a:xfrm>
          <a:prstGeom prst="mathPlus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lus Sign 13">
            <a:extLst>
              <a:ext uri="{FF2B5EF4-FFF2-40B4-BE49-F238E27FC236}">
                <a16:creationId xmlns:a16="http://schemas.microsoft.com/office/drawing/2014/main" id="{C1F61C2B-C216-41CC-B009-F014BFE85B9E}"/>
              </a:ext>
            </a:extLst>
          </p:cNvPr>
          <p:cNvSpPr/>
          <p:nvPr/>
        </p:nvSpPr>
        <p:spPr>
          <a:xfrm>
            <a:off x="5610225" y="5543550"/>
            <a:ext cx="571500" cy="542919"/>
          </a:xfrm>
          <a:prstGeom prst="mathPlus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622130"/>
      </p:ext>
    </p:extLst>
  </p:cSld>
  <p:clrMapOvr>
    <a:masterClrMapping/>
  </p:clrMapOvr>
  <p:transition spd="slow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5920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E9415-F35B-4B49-BD7F-60A2B64AD2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090750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  <a:latin typeface="+mn-lt"/>
              </a:rPr>
              <a:t>Grace, Faith and Works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A9F23B-E289-4BE2-99FA-393BE24617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154017"/>
            <a:ext cx="6858000" cy="2451653"/>
          </a:xfrm>
        </p:spPr>
        <p:txBody>
          <a:bodyPr>
            <a:normAutofit/>
          </a:bodyPr>
          <a:lstStyle/>
          <a:p>
            <a:r>
              <a:rPr lang="en-US" sz="3200" b="1" dirty="0"/>
              <a:t>“For by grace you have been saved through faith, and that not of yourselves; it is the gift of God, not of works, lest anyone should boast.”</a:t>
            </a:r>
          </a:p>
          <a:p>
            <a:r>
              <a:rPr lang="en-US" sz="2800" b="1" dirty="0"/>
              <a:t>Ephesians 2:8-9</a:t>
            </a:r>
          </a:p>
        </p:txBody>
      </p:sp>
    </p:spTree>
    <p:extLst>
      <p:ext uri="{BB962C8B-B14F-4D97-AF65-F5344CB8AC3E}">
        <p14:creationId xmlns:p14="http://schemas.microsoft.com/office/powerpoint/2010/main" val="3521701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40249-D9D1-4155-9E97-1A8AA5892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0586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Grace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4ED03-8DE1-4681-8B7C-FA3F414F16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19608"/>
            <a:ext cx="7886700" cy="4667249"/>
          </a:xfrm>
        </p:spPr>
        <p:txBody>
          <a:bodyPr>
            <a:normAutofit/>
          </a:bodyPr>
          <a:lstStyle/>
          <a:p>
            <a:pPr lvl="0"/>
            <a:r>
              <a:rPr lang="en-US" sz="3200" b="1" dirty="0"/>
              <a:t>Grace is defined as “unmerited favor.”</a:t>
            </a:r>
          </a:p>
          <a:p>
            <a:pPr lvl="0"/>
            <a:endParaRPr lang="en-US" sz="800" b="1" dirty="0"/>
          </a:p>
          <a:p>
            <a:pPr lvl="0"/>
            <a:r>
              <a:rPr lang="en-US" sz="3200" b="1" dirty="0"/>
              <a:t>Is best understood as an undeserved gift. </a:t>
            </a:r>
          </a:p>
          <a:p>
            <a:pPr lvl="0"/>
            <a:endParaRPr lang="en-US" sz="800" b="1" dirty="0"/>
          </a:p>
          <a:p>
            <a:pPr lvl="0"/>
            <a:r>
              <a:rPr lang="en-US" sz="3200" b="1" dirty="0"/>
              <a:t>Grace is when God gives us something, not because we have earned it, but because it pleases God to give it. </a:t>
            </a:r>
          </a:p>
        </p:txBody>
      </p:sp>
    </p:spTree>
    <p:extLst>
      <p:ext uri="{BB962C8B-B14F-4D97-AF65-F5344CB8AC3E}">
        <p14:creationId xmlns:p14="http://schemas.microsoft.com/office/powerpoint/2010/main" val="3217853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4ED03-8DE1-4681-8B7C-FA3F414F16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19608"/>
            <a:ext cx="7886700" cy="4667249"/>
          </a:xfrm>
        </p:spPr>
        <p:txBody>
          <a:bodyPr>
            <a:normAutofit/>
          </a:bodyPr>
          <a:lstStyle/>
          <a:p>
            <a:pPr lvl="0"/>
            <a:r>
              <a:rPr lang="en-US" sz="3200" b="1" dirty="0"/>
              <a:t>Faith is belief and confidence in God and His word (Heb. 11:1, 6). </a:t>
            </a:r>
          </a:p>
          <a:p>
            <a:pPr lvl="0"/>
            <a:endParaRPr lang="en-US" sz="800" b="1" dirty="0"/>
          </a:p>
          <a:p>
            <a:pPr lvl="0"/>
            <a:r>
              <a:rPr lang="en-US" sz="3200" b="1" dirty="0"/>
              <a:t>Grace is God’s part of the equation: </a:t>
            </a:r>
          </a:p>
          <a:p>
            <a:pPr lvl="1"/>
            <a:r>
              <a:rPr lang="en-US" sz="3200" b="1" dirty="0"/>
              <a:t>He makes salvation possible and offers it to me.</a:t>
            </a:r>
          </a:p>
          <a:p>
            <a:pPr lvl="0"/>
            <a:r>
              <a:rPr lang="en-US" sz="3200" b="1" dirty="0"/>
              <a:t>Faith is my part of the equation: </a:t>
            </a:r>
          </a:p>
          <a:p>
            <a:pPr lvl="1"/>
            <a:r>
              <a:rPr lang="en-US" sz="3200" b="1" dirty="0"/>
              <a:t>I believe God and trust Him to save me, as opposed to trusting in myself.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B6FB522-549D-453F-B5ED-609DD0A0A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0586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Faith</a:t>
            </a:r>
          </a:p>
        </p:txBody>
      </p:sp>
    </p:spTree>
    <p:extLst>
      <p:ext uri="{BB962C8B-B14F-4D97-AF65-F5344CB8AC3E}">
        <p14:creationId xmlns:p14="http://schemas.microsoft.com/office/powerpoint/2010/main" val="3020805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4ED03-8DE1-4681-8B7C-FA3F414F16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19608"/>
            <a:ext cx="7886700" cy="4667249"/>
          </a:xfrm>
        </p:spPr>
        <p:txBody>
          <a:bodyPr>
            <a:normAutofit/>
          </a:bodyPr>
          <a:lstStyle/>
          <a:p>
            <a:pPr lvl="0"/>
            <a:r>
              <a:rPr lang="en-US" sz="3200" b="1" dirty="0"/>
              <a:t>The traditions, doctrines and commandments of men (Matt. 15:9). </a:t>
            </a:r>
          </a:p>
          <a:p>
            <a:pPr lvl="0"/>
            <a:r>
              <a:rPr lang="en-US" sz="3200" b="1" dirty="0"/>
              <a:t>Works done to please men (Matt. 23:5).</a:t>
            </a:r>
          </a:p>
          <a:p>
            <a:pPr lvl="0"/>
            <a:r>
              <a:rPr lang="en-US" sz="3200" b="1" dirty="0"/>
              <a:t>Works of the Law of Moses.</a:t>
            </a:r>
          </a:p>
          <a:p>
            <a:pPr lvl="1"/>
            <a:r>
              <a:rPr lang="en-US" sz="3200" b="1" dirty="0"/>
              <a:t>Rom. 3:28; Gal. 2:16; 3:10-11</a:t>
            </a:r>
          </a:p>
          <a:p>
            <a:pPr lvl="0"/>
            <a:r>
              <a:rPr lang="en-US" sz="3200" b="1" dirty="0"/>
              <a:t>Works of merit or personal righteousness.</a:t>
            </a:r>
          </a:p>
          <a:p>
            <a:pPr lvl="1"/>
            <a:r>
              <a:rPr lang="en-US" sz="3200" b="1" dirty="0"/>
              <a:t>Eph. 2:8-9; Titus 3:5</a:t>
            </a:r>
          </a:p>
          <a:p>
            <a:pPr lvl="0"/>
            <a:r>
              <a:rPr lang="en-US" sz="3200" b="1" dirty="0"/>
              <a:t>Works of an obedient faith (1 Thess. 1:3).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AFF4DA3-CBCB-4B7F-B8A5-9D6BD4DDB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0586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Works</a:t>
            </a:r>
          </a:p>
        </p:txBody>
      </p:sp>
    </p:spTree>
    <p:extLst>
      <p:ext uri="{BB962C8B-B14F-4D97-AF65-F5344CB8AC3E}">
        <p14:creationId xmlns:p14="http://schemas.microsoft.com/office/powerpoint/2010/main" val="3786329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956D9-B264-4A77-B1F0-BCB25E25E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Saving Faith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E1A602-02D0-4FC1-80B6-2909AB128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67249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Faith without works is dead, and dead faith cannot save. </a:t>
            </a:r>
          </a:p>
          <a:p>
            <a:endParaRPr lang="en-US" sz="9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</a:rPr>
              <a:t>   “What does it profit, my brethren, if someone says he has faith but does not have works? Can faith save him?”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</a:rPr>
              <a:t>   “Thus also faith by itself, if it does not have works, is dead.” 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</a:rPr>
              <a:t>   “You see then that a man is justified by works, and not by faith only.” </a:t>
            </a:r>
          </a:p>
          <a:p>
            <a:pPr marL="0" indent="0" algn="r">
              <a:buNone/>
            </a:pPr>
            <a:r>
              <a:rPr lang="en-US" b="1" dirty="0">
                <a:solidFill>
                  <a:schemeClr val="bg1"/>
                </a:solidFill>
              </a:rPr>
              <a:t>James 2:14, 17, 24</a:t>
            </a:r>
          </a:p>
        </p:txBody>
      </p:sp>
    </p:spTree>
    <p:extLst>
      <p:ext uri="{BB962C8B-B14F-4D97-AF65-F5344CB8AC3E}">
        <p14:creationId xmlns:p14="http://schemas.microsoft.com/office/powerpoint/2010/main" val="351664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956D9-B264-4A77-B1F0-BCB25E25E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Saving Faith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E1A602-02D0-4FC1-80B6-2909AB128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773228" cy="4351338"/>
          </a:xfrm>
        </p:spPr>
        <p:txBody>
          <a:bodyPr/>
          <a:lstStyle/>
          <a:p>
            <a:pPr lvl="0"/>
            <a:r>
              <a:rPr lang="en-US" b="1" i="1" dirty="0">
                <a:solidFill>
                  <a:schemeClr val="bg1"/>
                </a:solidFill>
              </a:rPr>
              <a:t>“he who does the will of My Father in heaven.” </a:t>
            </a:r>
            <a:r>
              <a:rPr lang="en-US" b="1" dirty="0">
                <a:solidFill>
                  <a:schemeClr val="bg1"/>
                </a:solidFill>
              </a:rPr>
              <a:t>(Matt. 7:21). </a:t>
            </a:r>
          </a:p>
          <a:p>
            <a:pPr lvl="0"/>
            <a:r>
              <a:rPr lang="en-US" b="1" i="1" dirty="0">
                <a:solidFill>
                  <a:schemeClr val="bg1"/>
                </a:solidFill>
              </a:rPr>
              <a:t>“those who do not obey the gospel of our Lord…”</a:t>
            </a:r>
            <a:r>
              <a:rPr lang="en-US" b="1" dirty="0">
                <a:solidFill>
                  <a:schemeClr val="bg1"/>
                </a:solidFill>
              </a:rPr>
              <a:t> (2 Thess. 1:7-8). </a:t>
            </a:r>
          </a:p>
          <a:p>
            <a:pPr lvl="0"/>
            <a:r>
              <a:rPr lang="en-US" b="1" i="1" dirty="0">
                <a:solidFill>
                  <a:schemeClr val="bg1"/>
                </a:solidFill>
              </a:rPr>
              <a:t>“the author of eternal salvation to all who obey Him.”</a:t>
            </a:r>
            <a:r>
              <a:rPr lang="en-US" b="1" dirty="0">
                <a:solidFill>
                  <a:schemeClr val="bg1"/>
                </a:solidFill>
              </a:rPr>
              <a:t> (Heb. 5:8-9). </a:t>
            </a:r>
          </a:p>
          <a:p>
            <a:pPr lvl="0"/>
            <a:r>
              <a:rPr lang="en-US" b="1" i="1" dirty="0">
                <a:solidFill>
                  <a:schemeClr val="bg1"/>
                </a:solidFill>
              </a:rPr>
              <a:t>“have purified your souls in obeying the truth…”</a:t>
            </a:r>
            <a:r>
              <a:rPr lang="en-US" b="1" dirty="0">
                <a:solidFill>
                  <a:schemeClr val="bg1"/>
                </a:solidFill>
              </a:rPr>
              <a:t> (1 Pet. 1:22). </a:t>
            </a:r>
          </a:p>
        </p:txBody>
      </p:sp>
    </p:spTree>
    <p:extLst>
      <p:ext uri="{BB962C8B-B14F-4D97-AF65-F5344CB8AC3E}">
        <p14:creationId xmlns:p14="http://schemas.microsoft.com/office/powerpoint/2010/main" val="104665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956D9-B264-4A77-B1F0-BCB25E25E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Saving Faith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E1A602-02D0-4FC1-80B6-2909AB1284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chemeClr val="bg1"/>
                </a:solidFill>
              </a:rPr>
              <a:t>     “But God be thanked that though you were slaves of sin, yet you obeyed from the heart that form of doctrine to which you were delivered. </a:t>
            </a:r>
          </a:p>
          <a:p>
            <a:pPr marL="0" indent="0">
              <a:buNone/>
            </a:pPr>
            <a:r>
              <a:rPr lang="en-US" sz="3200" b="1" dirty="0">
                <a:solidFill>
                  <a:schemeClr val="bg1"/>
                </a:solidFill>
              </a:rPr>
              <a:t>     And having been set free from sin, you became slaves of righteousness.”</a:t>
            </a:r>
          </a:p>
          <a:p>
            <a:pPr marL="0" indent="0" algn="r">
              <a:buNone/>
            </a:pPr>
            <a:r>
              <a:rPr lang="en-US" sz="3200" b="1" dirty="0">
                <a:solidFill>
                  <a:schemeClr val="bg1"/>
                </a:solidFill>
              </a:rPr>
              <a:t>Romans 6:17-18</a:t>
            </a:r>
          </a:p>
        </p:txBody>
      </p:sp>
    </p:spTree>
    <p:extLst>
      <p:ext uri="{BB962C8B-B14F-4D97-AF65-F5344CB8AC3E}">
        <p14:creationId xmlns:p14="http://schemas.microsoft.com/office/powerpoint/2010/main" val="1336747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4ED03-8DE1-4681-8B7C-FA3F414F16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19609"/>
            <a:ext cx="7886700" cy="3143940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3200" b="1" dirty="0"/>
              <a:t>Noah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Heb. 11:7; Gen. 6:8, 13-21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200" b="1" dirty="0"/>
              <a:t>Abraham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Heb. 11:8, 17-19; James 2:21-23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200" b="1" dirty="0"/>
              <a:t>Israel Receiving Jericho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Heb. 11:30; Joshua 6:2-5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AFF4DA3-CBCB-4B7F-B8A5-9D6BD4DDB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0586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Examples of Saving Faith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86041B46-B28B-48C4-B39D-86126D54D589}"/>
              </a:ext>
            </a:extLst>
          </p:cNvPr>
          <p:cNvSpPr/>
          <p:nvPr/>
        </p:nvSpPr>
        <p:spPr>
          <a:xfrm>
            <a:off x="742122" y="5283890"/>
            <a:ext cx="2146852" cy="1060174"/>
          </a:xfrm>
          <a:prstGeom prst="round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E087F15-B663-4C4E-8174-935DEFCD07B2}"/>
              </a:ext>
            </a:extLst>
          </p:cNvPr>
          <p:cNvSpPr/>
          <p:nvPr/>
        </p:nvSpPr>
        <p:spPr>
          <a:xfrm>
            <a:off x="3461722" y="5280993"/>
            <a:ext cx="2146852" cy="1060174"/>
          </a:xfrm>
          <a:prstGeom prst="round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EC9C9E2-F169-436A-A1D8-216F93A7CF3B}"/>
              </a:ext>
            </a:extLst>
          </p:cNvPr>
          <p:cNvSpPr/>
          <p:nvPr/>
        </p:nvSpPr>
        <p:spPr>
          <a:xfrm>
            <a:off x="6162262" y="5283890"/>
            <a:ext cx="2146852" cy="1060174"/>
          </a:xfrm>
          <a:prstGeom prst="round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BE311F-1343-4631-9A21-D3B2F4A79BF1}"/>
              </a:ext>
            </a:extLst>
          </p:cNvPr>
          <p:cNvSpPr txBox="1"/>
          <p:nvPr/>
        </p:nvSpPr>
        <p:spPr>
          <a:xfrm>
            <a:off x="1047750" y="5457825"/>
            <a:ext cx="14954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Grace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30F525-3A6C-4F1D-AB0C-A9E29C7D0630}"/>
              </a:ext>
            </a:extLst>
          </p:cNvPr>
          <p:cNvSpPr txBox="1"/>
          <p:nvPr/>
        </p:nvSpPr>
        <p:spPr>
          <a:xfrm>
            <a:off x="3762374" y="5457825"/>
            <a:ext cx="14954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Faith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38CDA12-446F-4B9C-8463-5EDD66B636B9}"/>
              </a:ext>
            </a:extLst>
          </p:cNvPr>
          <p:cNvSpPr txBox="1"/>
          <p:nvPr/>
        </p:nvSpPr>
        <p:spPr>
          <a:xfrm>
            <a:off x="6496050" y="5457825"/>
            <a:ext cx="14954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Works</a:t>
            </a:r>
          </a:p>
        </p:txBody>
      </p:sp>
      <p:sp>
        <p:nvSpPr>
          <p:cNvPr id="13" name="Plus Sign 12">
            <a:extLst>
              <a:ext uri="{FF2B5EF4-FFF2-40B4-BE49-F238E27FC236}">
                <a16:creationId xmlns:a16="http://schemas.microsoft.com/office/drawing/2014/main" id="{21F02AD3-A34C-4245-B364-6113929055F1}"/>
              </a:ext>
            </a:extLst>
          </p:cNvPr>
          <p:cNvSpPr/>
          <p:nvPr/>
        </p:nvSpPr>
        <p:spPr>
          <a:xfrm>
            <a:off x="2895600" y="5543550"/>
            <a:ext cx="571500" cy="542919"/>
          </a:xfrm>
          <a:prstGeom prst="mathPlus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lus Sign 13">
            <a:extLst>
              <a:ext uri="{FF2B5EF4-FFF2-40B4-BE49-F238E27FC236}">
                <a16:creationId xmlns:a16="http://schemas.microsoft.com/office/drawing/2014/main" id="{C1F61C2B-C216-41CC-B009-F014BFE85B9E}"/>
              </a:ext>
            </a:extLst>
          </p:cNvPr>
          <p:cNvSpPr/>
          <p:nvPr/>
        </p:nvSpPr>
        <p:spPr>
          <a:xfrm>
            <a:off x="5610225" y="5543550"/>
            <a:ext cx="571500" cy="542919"/>
          </a:xfrm>
          <a:prstGeom prst="mathPlus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227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</TotalTime>
  <Words>503</Words>
  <Application>Microsoft Office PowerPoint</Application>
  <PresentationFormat>On-screen Show (4:3)</PresentationFormat>
  <Paragraphs>57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1_Office Theme</vt:lpstr>
      <vt:lpstr>PowerPoint Presentation</vt:lpstr>
      <vt:lpstr>Grace, Faith and Works</vt:lpstr>
      <vt:lpstr>Grace</vt:lpstr>
      <vt:lpstr>Faith</vt:lpstr>
      <vt:lpstr>Works</vt:lpstr>
      <vt:lpstr>Saving Faith</vt:lpstr>
      <vt:lpstr>Saving Faith</vt:lpstr>
      <vt:lpstr>Saving Faith</vt:lpstr>
      <vt:lpstr>Examples of Saving Faith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Grace, Faith and Works</dc:title>
  <dc:creator>Heath Rogers</dc:creator>
  <cp:lastModifiedBy>Michael Hepner</cp:lastModifiedBy>
  <cp:revision>14</cp:revision>
  <dcterms:created xsi:type="dcterms:W3CDTF">2018-05-19T18:57:09Z</dcterms:created>
  <dcterms:modified xsi:type="dcterms:W3CDTF">2018-05-20T21:44:42Z</dcterms:modified>
</cp:coreProperties>
</file>