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5"/>
  </p:notesMasterIdLst>
  <p:sldIdLst>
    <p:sldId id="263" r:id="rId3"/>
    <p:sldId id="266" r:id="rId4"/>
    <p:sldId id="256" r:id="rId5"/>
    <p:sldId id="267" r:id="rId6"/>
    <p:sldId id="258" r:id="rId7"/>
    <p:sldId id="259" r:id="rId8"/>
    <p:sldId id="260" r:id="rId9"/>
    <p:sldId id="262" r:id="rId10"/>
    <p:sldId id="265" r:id="rId11"/>
    <p:sldId id="261" r:id="rId12"/>
    <p:sldId id="268" r:id="rId13"/>
    <p:sldId id="264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135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13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7366A-1FE5-48B7-A89B-10D7399A67D4}" type="datetimeFigureOut">
              <a:rPr lang="en-US" smtClean="0"/>
              <a:t>5/6/2018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52104F-0A7D-4466-85DA-AB7A28AD65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5142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BB1F2-0EBD-4470-97FE-E15CEB92335D}" type="datetimeFigureOut">
              <a:rPr lang="en-US" smtClean="0"/>
              <a:t>5/6/2018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4C11-0B6E-461A-B058-D868E580F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363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BB1F2-0EBD-4470-97FE-E15CEB92335D}" type="datetimeFigureOut">
              <a:rPr lang="en-US" smtClean="0"/>
              <a:t>5/6/2018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4C11-0B6E-461A-B058-D868E580F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270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BB1F2-0EBD-4470-97FE-E15CEB92335D}" type="datetimeFigureOut">
              <a:rPr lang="en-US" smtClean="0"/>
              <a:t>5/6/2018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4C11-0B6E-461A-B058-D868E580F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0096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BB1F2-0EBD-4470-97FE-E15CEB92335D}" type="datetimeFigureOut">
              <a:rPr lang="en-US" smtClean="0"/>
              <a:t>5/6/2018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4C11-0B6E-461A-B058-D868E580F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3343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BB1F2-0EBD-4470-97FE-E15CEB92335D}" type="datetimeFigureOut">
              <a:rPr lang="en-US" smtClean="0"/>
              <a:t>5/6/2018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4C11-0B6E-461A-B058-D868E580F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4374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BB1F2-0EBD-4470-97FE-E15CEB92335D}" type="datetimeFigureOut">
              <a:rPr lang="en-US" smtClean="0"/>
              <a:t>5/6/2018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4C11-0B6E-461A-B058-D868E580F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9655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BB1F2-0EBD-4470-97FE-E15CEB92335D}" type="datetimeFigureOut">
              <a:rPr lang="en-US" smtClean="0"/>
              <a:t>5/6/2018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4C11-0B6E-461A-B058-D868E580F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3000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BB1F2-0EBD-4470-97FE-E15CEB92335D}" type="datetimeFigureOut">
              <a:rPr lang="en-US" smtClean="0"/>
              <a:t>5/6/2018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4C11-0B6E-461A-B058-D868E580F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3844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BB1F2-0EBD-4470-97FE-E15CEB92335D}" type="datetimeFigureOut">
              <a:rPr lang="en-US" smtClean="0"/>
              <a:t>5/6/2018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4C11-0B6E-461A-B058-D868E580F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6851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BB1F2-0EBD-4470-97FE-E15CEB92335D}" type="datetimeFigureOut">
              <a:rPr lang="en-US" smtClean="0"/>
              <a:t>5/6/2018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4C11-0B6E-461A-B058-D868E580F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9838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BB1F2-0EBD-4470-97FE-E15CEB92335D}" type="datetimeFigureOut">
              <a:rPr lang="en-US" smtClean="0"/>
              <a:t>5/6/2018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4C11-0B6E-461A-B058-D868E580F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12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BB1F2-0EBD-4470-97FE-E15CEB92335D}" type="datetimeFigureOut">
              <a:rPr lang="en-US" smtClean="0"/>
              <a:t>5/6/2018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4C11-0B6E-461A-B058-D868E580F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2841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BB1F2-0EBD-4470-97FE-E15CEB92335D}" type="datetimeFigureOut">
              <a:rPr lang="en-US" smtClean="0"/>
              <a:t>5/6/2018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4C11-0B6E-461A-B058-D868E580F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0168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BB1F2-0EBD-4470-97FE-E15CEB92335D}" type="datetimeFigureOut">
              <a:rPr lang="en-US" smtClean="0"/>
              <a:t>5/6/2018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4C11-0B6E-461A-B058-D868E580F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8650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BB1F2-0EBD-4470-97FE-E15CEB92335D}" type="datetimeFigureOut">
              <a:rPr lang="en-US" smtClean="0"/>
              <a:t>5/6/2018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4C11-0B6E-461A-B058-D868E580F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797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BB1F2-0EBD-4470-97FE-E15CEB92335D}" type="datetimeFigureOut">
              <a:rPr lang="en-US" smtClean="0"/>
              <a:t>5/6/2018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4C11-0B6E-461A-B058-D868E580F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135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BB1F2-0EBD-4470-97FE-E15CEB92335D}" type="datetimeFigureOut">
              <a:rPr lang="en-US" smtClean="0"/>
              <a:t>5/6/2018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4C11-0B6E-461A-B058-D868E580F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674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BB1F2-0EBD-4470-97FE-E15CEB92335D}" type="datetimeFigureOut">
              <a:rPr lang="en-US" smtClean="0"/>
              <a:t>5/6/2018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4C11-0B6E-461A-B058-D868E580F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535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BB1F2-0EBD-4470-97FE-E15CEB92335D}" type="datetimeFigureOut">
              <a:rPr lang="en-US" smtClean="0"/>
              <a:t>5/6/2018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4C11-0B6E-461A-B058-D868E580F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084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BB1F2-0EBD-4470-97FE-E15CEB92335D}" type="datetimeFigureOut">
              <a:rPr lang="en-US" smtClean="0"/>
              <a:t>5/6/2018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4C11-0B6E-461A-B058-D868E580F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310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BB1F2-0EBD-4470-97FE-E15CEB92335D}" type="datetimeFigureOut">
              <a:rPr lang="en-US" smtClean="0"/>
              <a:t>5/6/2018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4C11-0B6E-461A-B058-D868E580F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082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BB1F2-0EBD-4470-97FE-E15CEB92335D}" type="datetimeFigureOut">
              <a:rPr lang="en-US" smtClean="0"/>
              <a:t>5/6/2018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4C11-0B6E-461A-B058-D868E580F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539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BB1F2-0EBD-4470-97FE-E15CEB92335D}" type="datetimeFigureOut">
              <a:rPr lang="en-US" smtClean="0"/>
              <a:t>5/6/2018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14C11-0B6E-461A-B058-D868E580F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267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BB1F2-0EBD-4470-97FE-E15CEB92335D}" type="datetimeFigureOut">
              <a:rPr lang="en-US" smtClean="0"/>
              <a:t>5/6/2018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14C11-0B6E-461A-B058-D868E580F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5932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51260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59F22-0A95-4031-8520-85F30D132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4. The Social Gospel Fails to Provide Edification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25425D-BE49-4569-BAB9-8625310F76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91885"/>
            <a:ext cx="7886700" cy="4351338"/>
          </a:xfrm>
        </p:spPr>
        <p:txBody>
          <a:bodyPr>
            <a:normAutofit/>
          </a:bodyPr>
          <a:lstStyle/>
          <a:p>
            <a:r>
              <a:rPr lang="en-US" sz="3200" dirty="0"/>
              <a:t>The church is edified by the teaching and preaching of the word of God, not by social events and activities. </a:t>
            </a:r>
          </a:p>
          <a:p>
            <a:pPr lvl="1"/>
            <a:r>
              <a:rPr lang="en-US" sz="3200" dirty="0"/>
              <a:t>Acts 20:32</a:t>
            </a:r>
          </a:p>
          <a:p>
            <a:pPr lvl="1"/>
            <a:r>
              <a:rPr lang="en-US" sz="3200" dirty="0"/>
              <a:t>Ephesians 4:11-12</a:t>
            </a:r>
          </a:p>
          <a:p>
            <a:pPr lvl="1"/>
            <a:r>
              <a:rPr lang="en-US" sz="3200" dirty="0"/>
              <a:t>2 Timothy 3:16-17</a:t>
            </a:r>
          </a:p>
        </p:txBody>
      </p:sp>
    </p:spTree>
    <p:extLst>
      <p:ext uri="{BB962C8B-B14F-4D97-AF65-F5344CB8AC3E}">
        <p14:creationId xmlns:p14="http://schemas.microsoft.com/office/powerpoint/2010/main" val="1806088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7DEC3-C89C-43BF-846B-7D71421AE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77160"/>
            <a:ext cx="7886700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Why We Do Not Participate in the Social Gospel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9C445A-522F-472B-A655-7A856C2A62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20347"/>
            <a:ext cx="7886700" cy="4056615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It is Not Authorized By God</a:t>
            </a:r>
          </a:p>
          <a:p>
            <a:r>
              <a:rPr lang="en-US" sz="3200" b="1" dirty="0">
                <a:solidFill>
                  <a:schemeClr val="bg1"/>
                </a:solidFill>
              </a:rPr>
              <a:t>It Degrades the Lord’s Church</a:t>
            </a:r>
          </a:p>
          <a:p>
            <a:r>
              <a:rPr lang="en-US" sz="3200" b="1" dirty="0">
                <a:solidFill>
                  <a:schemeClr val="bg1"/>
                </a:solidFill>
              </a:rPr>
              <a:t>It Cheapens the Message of the Cross</a:t>
            </a:r>
          </a:p>
          <a:p>
            <a:r>
              <a:rPr lang="en-US" sz="3200" b="1" dirty="0">
                <a:solidFill>
                  <a:schemeClr val="bg1"/>
                </a:solidFill>
              </a:rPr>
              <a:t>It Fails To Truly Edify the Church</a:t>
            </a:r>
          </a:p>
        </p:txBody>
      </p:sp>
    </p:spTree>
    <p:extLst>
      <p:ext uri="{BB962C8B-B14F-4D97-AF65-F5344CB8AC3E}">
        <p14:creationId xmlns:p14="http://schemas.microsoft.com/office/powerpoint/2010/main" val="3296758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9347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843CC-8334-4DA0-9E48-E1592C067E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518705"/>
            <a:ext cx="7772400" cy="924997"/>
          </a:xfrm>
        </p:spPr>
        <p:txBody>
          <a:bodyPr/>
          <a:lstStyle/>
          <a:p>
            <a:r>
              <a:rPr lang="en-US" b="1" dirty="0">
                <a:latin typeface="+mn-lt"/>
              </a:rPr>
              <a:t>The Social Gospel</a:t>
            </a:r>
          </a:p>
        </p:txBody>
      </p:sp>
    </p:spTree>
    <p:extLst>
      <p:ext uri="{BB962C8B-B14F-4D97-AF65-F5344CB8AC3E}">
        <p14:creationId xmlns:p14="http://schemas.microsoft.com/office/powerpoint/2010/main" val="3672860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content-atl3-1.xx.fbcdn.net/v/t31.0-8/19800960_1586038344803168_390553541761673447_o.jpg?_nc_cat=0&amp;oh=8d73294bb2b61ae803dd58ec04e79578&amp;oe=5B936374">
            <a:extLst>
              <a:ext uri="{FF2B5EF4-FFF2-40B4-BE49-F238E27FC236}">
                <a16:creationId xmlns:a16="http://schemas.microsoft.com/office/drawing/2014/main" id="{14226A65-780D-418F-BAF0-B5083214CE3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98781" y="3591824"/>
            <a:ext cx="6162262" cy="2984845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hurch offering coffee shop experience to all ">
            <a:extLst>
              <a:ext uri="{FF2B5EF4-FFF2-40B4-BE49-F238E27FC236}">
                <a16:creationId xmlns:a16="http://schemas.microsoft.com/office/drawing/2014/main" id="{CE3A0B7F-FB86-42AE-99D3-7E9C24F47B0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464"/>
          <a:stretch/>
        </p:blipFill>
        <p:spPr bwMode="auto">
          <a:xfrm>
            <a:off x="4961282" y="472457"/>
            <a:ext cx="3810000" cy="1786973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frtim.files.wordpress.com/2012/05/church-coffe.jpg?w=300&amp;h=250">
            <a:extLst>
              <a:ext uri="{FF2B5EF4-FFF2-40B4-BE49-F238E27FC236}">
                <a16:creationId xmlns:a16="http://schemas.microsoft.com/office/drawing/2014/main" id="{2C622750-F456-487E-8EE7-379F240527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798" y="1947624"/>
            <a:ext cx="2857500" cy="2381250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Image result for church food pantry">
            <a:extLst>
              <a:ext uri="{FF2B5EF4-FFF2-40B4-BE49-F238E27FC236}">
                <a16:creationId xmlns:a16="http://schemas.microsoft.com/office/drawing/2014/main" id="{EE079371-F1FD-499C-B5FE-8A92DAD2F9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2433" y="4579318"/>
            <a:ext cx="2128849" cy="1997351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 descr="Image result for church dinners">
            <a:extLst>
              <a:ext uri="{FF2B5EF4-FFF2-40B4-BE49-F238E27FC236}">
                <a16:creationId xmlns:a16="http://schemas.microsoft.com/office/drawing/2014/main" id="{9B32D82F-E739-4E9B-887B-AD227C16FE1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601" b="19542"/>
          <a:stretch/>
        </p:blipFill>
        <p:spPr bwMode="auto">
          <a:xfrm>
            <a:off x="372718" y="461516"/>
            <a:ext cx="4161184" cy="2583379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7123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content-atl3-1.xx.fbcdn.net/v/t31.0-8/19800960_1586038344803168_390553541761673447_o.jpg?_nc_cat=0&amp;oh=8d73294bb2b61ae803dd58ec04e79578&amp;oe=5B936374">
            <a:extLst>
              <a:ext uri="{FF2B5EF4-FFF2-40B4-BE49-F238E27FC236}">
                <a16:creationId xmlns:a16="http://schemas.microsoft.com/office/drawing/2014/main" id="{14226A65-780D-418F-BAF0-B5083214CE3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98781" y="3591824"/>
            <a:ext cx="6162262" cy="2984845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hurch offering coffee shop experience to all ">
            <a:extLst>
              <a:ext uri="{FF2B5EF4-FFF2-40B4-BE49-F238E27FC236}">
                <a16:creationId xmlns:a16="http://schemas.microsoft.com/office/drawing/2014/main" id="{CE3A0B7F-FB86-42AE-99D3-7E9C24F47B0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464"/>
          <a:stretch/>
        </p:blipFill>
        <p:spPr bwMode="auto">
          <a:xfrm>
            <a:off x="4961282" y="472457"/>
            <a:ext cx="3810000" cy="1786973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frtim.files.wordpress.com/2012/05/church-coffe.jpg?w=300&amp;h=250">
            <a:extLst>
              <a:ext uri="{FF2B5EF4-FFF2-40B4-BE49-F238E27FC236}">
                <a16:creationId xmlns:a16="http://schemas.microsoft.com/office/drawing/2014/main" id="{2C622750-F456-487E-8EE7-379F240527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798" y="1947624"/>
            <a:ext cx="2857500" cy="2381250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Image result for church food pantry">
            <a:extLst>
              <a:ext uri="{FF2B5EF4-FFF2-40B4-BE49-F238E27FC236}">
                <a16:creationId xmlns:a16="http://schemas.microsoft.com/office/drawing/2014/main" id="{EE079371-F1FD-499C-B5FE-8A92DAD2F9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2433" y="4579318"/>
            <a:ext cx="2128849" cy="1997351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 descr="Image result for church dinners">
            <a:extLst>
              <a:ext uri="{FF2B5EF4-FFF2-40B4-BE49-F238E27FC236}">
                <a16:creationId xmlns:a16="http://schemas.microsoft.com/office/drawing/2014/main" id="{9B32D82F-E739-4E9B-887B-AD227C16FE1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601" b="19542"/>
          <a:stretch/>
        </p:blipFill>
        <p:spPr bwMode="auto">
          <a:xfrm>
            <a:off x="372718" y="461516"/>
            <a:ext cx="4161184" cy="2583379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9F8F5363-AE64-479C-9665-979263C015CE}"/>
              </a:ext>
            </a:extLst>
          </p:cNvPr>
          <p:cNvSpPr/>
          <p:nvPr/>
        </p:nvSpPr>
        <p:spPr>
          <a:xfrm>
            <a:off x="993913" y="1550506"/>
            <a:ext cx="5473148" cy="425394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FA44D7-C01F-4048-B5BC-F61BA03262AA}"/>
              </a:ext>
            </a:extLst>
          </p:cNvPr>
          <p:cNvSpPr txBox="1"/>
          <p:nvPr/>
        </p:nvSpPr>
        <p:spPr>
          <a:xfrm>
            <a:off x="1470991" y="1788600"/>
            <a:ext cx="454880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/>
              <a:t>“Now make us a king to judge us like all the nations” (1 Sam. 8:5).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8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/>
              <a:t>God’s people have always adopted the practices of the world around them.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8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/>
              <a:t>So it is with the Social Gospel. </a:t>
            </a:r>
          </a:p>
        </p:txBody>
      </p:sp>
    </p:spTree>
    <p:extLst>
      <p:ext uri="{BB962C8B-B14F-4D97-AF65-F5344CB8AC3E}">
        <p14:creationId xmlns:p14="http://schemas.microsoft.com/office/powerpoint/2010/main" val="1147529538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59F22-0A95-4031-8520-85F30D132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1. The Social Gospel is not Authorized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25425D-BE49-4569-BAB9-8625310F76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We must respect both the directions and the limitations of Scripture. </a:t>
            </a:r>
          </a:p>
          <a:p>
            <a:endParaRPr lang="en-US" sz="800" dirty="0"/>
          </a:p>
          <a:p>
            <a:pPr lvl="1"/>
            <a:r>
              <a:rPr lang="en-US" sz="3200" u="sng" dirty="0"/>
              <a:t>Directions</a:t>
            </a:r>
            <a:r>
              <a:rPr lang="en-US" sz="3200" dirty="0"/>
              <a:t>: </a:t>
            </a:r>
            <a:r>
              <a:rPr lang="en-US" sz="3200" i="1" dirty="0"/>
              <a:t>“See that you make all things according to the pattern shown you…” </a:t>
            </a:r>
            <a:r>
              <a:rPr lang="en-US" sz="3200" dirty="0"/>
              <a:t>(Heb. 8:5). </a:t>
            </a:r>
          </a:p>
          <a:p>
            <a:pPr lvl="1"/>
            <a:r>
              <a:rPr lang="en-US" sz="3200" u="sng" dirty="0"/>
              <a:t>Limitations</a:t>
            </a:r>
            <a:r>
              <a:rPr lang="en-US" sz="3200" dirty="0"/>
              <a:t>: </a:t>
            </a:r>
            <a:r>
              <a:rPr lang="en-US" sz="3200" i="1" dirty="0"/>
              <a:t>“Whoever transgresses and does not abide in the doctrine of Christ…” </a:t>
            </a:r>
            <a:r>
              <a:rPr lang="en-US" sz="3200" dirty="0"/>
              <a:t>(2 John 9). </a:t>
            </a:r>
          </a:p>
          <a:p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20700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59F22-0A95-4031-8520-85F30D132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1. The Social Gospel is not Authorized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25425D-BE49-4569-BAB9-8625310F76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The New Testament gives the local church authority to… </a:t>
            </a:r>
          </a:p>
          <a:p>
            <a:endParaRPr lang="en-US" sz="800" dirty="0"/>
          </a:p>
          <a:p>
            <a:pPr marL="971550" lvl="1" indent="-514350">
              <a:buFont typeface="+mj-lt"/>
              <a:buAutoNum type="arabicPeriod"/>
            </a:pPr>
            <a:r>
              <a:rPr lang="en-US" sz="3200" b="1" dirty="0"/>
              <a:t>Spread the Gospel</a:t>
            </a:r>
            <a:r>
              <a:rPr lang="en-US" sz="3200" dirty="0"/>
              <a:t>: 1 Timothy 3:15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3200" b="1" dirty="0"/>
              <a:t>Edify the Members</a:t>
            </a:r>
            <a:r>
              <a:rPr lang="en-US" sz="3200" dirty="0"/>
              <a:t>: Eph. 4:11-12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3200" b="1" dirty="0"/>
              <a:t>Help Needy Members</a:t>
            </a:r>
            <a:r>
              <a:rPr lang="en-US" sz="3200" dirty="0"/>
              <a:t>: Rom. 15:26</a:t>
            </a:r>
          </a:p>
          <a:p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96491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59F22-0A95-4031-8520-85F30D132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1. The Social Gospel is not Authorized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25425D-BE49-4569-BAB9-8625310F76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Where is the authority for the church to… </a:t>
            </a:r>
          </a:p>
          <a:p>
            <a:endParaRPr lang="en-US" sz="800" dirty="0"/>
          </a:p>
          <a:p>
            <a:pPr lvl="1"/>
            <a:r>
              <a:rPr lang="en-US" sz="3200" dirty="0"/>
              <a:t>Assemble: 			Heb. 10:25 </a:t>
            </a:r>
          </a:p>
          <a:p>
            <a:pPr lvl="1"/>
            <a:r>
              <a:rPr lang="en-US" sz="3200" dirty="0"/>
              <a:t>Preaching: 			1 Tim. 3:15</a:t>
            </a:r>
          </a:p>
          <a:p>
            <a:pPr lvl="1"/>
            <a:r>
              <a:rPr lang="en-US" sz="3200" dirty="0"/>
              <a:t>Sing: 				1 Cor. 14:15</a:t>
            </a:r>
          </a:p>
          <a:p>
            <a:pPr lvl="1"/>
            <a:r>
              <a:rPr lang="en-US" sz="3200" dirty="0"/>
              <a:t>Use Instruments		????</a:t>
            </a:r>
          </a:p>
          <a:p>
            <a:pPr lvl="1"/>
            <a:r>
              <a:rPr lang="en-US" sz="3200" dirty="0"/>
              <a:t>Organized Sports		????</a:t>
            </a:r>
          </a:p>
          <a:p>
            <a:pPr lvl="1"/>
            <a:r>
              <a:rPr lang="en-US" sz="3200" dirty="0"/>
              <a:t>Have Carnivals		????</a:t>
            </a:r>
          </a:p>
          <a:p>
            <a:pPr lvl="1"/>
            <a:r>
              <a:rPr lang="en-US" sz="3200" dirty="0"/>
              <a:t>Have Dinners		????</a:t>
            </a:r>
          </a:p>
        </p:txBody>
      </p:sp>
    </p:spTree>
    <p:extLst>
      <p:ext uri="{BB962C8B-B14F-4D97-AF65-F5344CB8AC3E}">
        <p14:creationId xmlns:p14="http://schemas.microsoft.com/office/powerpoint/2010/main" val="1012312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59F22-0A95-4031-8520-85F30D132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2. The Social Gospel Degrades the Church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25425D-BE49-4569-BAB9-8625310F76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91885"/>
            <a:ext cx="7886700" cy="4351338"/>
          </a:xfrm>
        </p:spPr>
        <p:txBody>
          <a:bodyPr>
            <a:normAutofit/>
          </a:bodyPr>
          <a:lstStyle/>
          <a:p>
            <a:r>
              <a:rPr lang="en-US" sz="3200" dirty="0"/>
              <a:t>The Lord’s church is to be distinctive from the world (Eph. 3:8-11).  </a:t>
            </a:r>
          </a:p>
          <a:p>
            <a:r>
              <a:rPr lang="en-US" sz="3200" dirty="0"/>
              <a:t>Jesus purchased the church with His shed blood (Acts 20:28).  </a:t>
            </a:r>
          </a:p>
        </p:txBody>
      </p:sp>
    </p:spTree>
    <p:extLst>
      <p:ext uri="{BB962C8B-B14F-4D97-AF65-F5344CB8AC3E}">
        <p14:creationId xmlns:p14="http://schemas.microsoft.com/office/powerpoint/2010/main" val="1984020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59F22-0A95-4031-8520-85F30D132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3. The Social Gospel Cheapens the Cross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25425D-BE49-4569-BAB9-8625310F76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91885"/>
            <a:ext cx="7886700" cy="4351338"/>
          </a:xfrm>
        </p:spPr>
        <p:txBody>
          <a:bodyPr>
            <a:normAutofit/>
          </a:bodyPr>
          <a:lstStyle/>
          <a:p>
            <a:r>
              <a:rPr lang="en-US" sz="3200" dirty="0"/>
              <a:t>The message of the cross is God’s means of drawing the lost to salvation. </a:t>
            </a:r>
          </a:p>
          <a:p>
            <a:pPr lvl="1"/>
            <a:r>
              <a:rPr lang="en-US" sz="3200" dirty="0"/>
              <a:t>John 12:32; 6:44-45</a:t>
            </a:r>
          </a:p>
          <a:p>
            <a:pPr lvl="1"/>
            <a:r>
              <a:rPr lang="en-US" sz="3200" dirty="0"/>
              <a:t>Mark 16:15-16</a:t>
            </a:r>
          </a:p>
          <a:p>
            <a:pPr lvl="1"/>
            <a:r>
              <a:rPr lang="en-US" sz="3200" dirty="0"/>
              <a:t>2 Thess. 2:13-14</a:t>
            </a:r>
          </a:p>
          <a:p>
            <a:pPr lvl="1"/>
            <a:r>
              <a:rPr lang="en-US" sz="3200" dirty="0"/>
              <a:t>Romans 1:16</a:t>
            </a:r>
          </a:p>
        </p:txBody>
      </p:sp>
    </p:spTree>
    <p:extLst>
      <p:ext uri="{BB962C8B-B14F-4D97-AF65-F5344CB8AC3E}">
        <p14:creationId xmlns:p14="http://schemas.microsoft.com/office/powerpoint/2010/main" val="3932474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376</TotalTime>
  <Words>305</Words>
  <Application>Microsoft Office PowerPoint</Application>
  <PresentationFormat>On-screen Show (4:3)</PresentationFormat>
  <Paragraphs>46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1_Office Theme</vt:lpstr>
      <vt:lpstr>PowerPoint Presentation</vt:lpstr>
      <vt:lpstr>The Social Gospel</vt:lpstr>
      <vt:lpstr>PowerPoint Presentation</vt:lpstr>
      <vt:lpstr>PowerPoint Presentation</vt:lpstr>
      <vt:lpstr>1. The Social Gospel is not Authorized</vt:lpstr>
      <vt:lpstr>1. The Social Gospel is not Authorized</vt:lpstr>
      <vt:lpstr>1. The Social Gospel is not Authorized</vt:lpstr>
      <vt:lpstr>2. The Social Gospel Degrades the Church</vt:lpstr>
      <vt:lpstr>3. The Social Gospel Cheapens the Cross</vt:lpstr>
      <vt:lpstr>4. The Social Gospel Fails to Provide Edification</vt:lpstr>
      <vt:lpstr>Why We Do Not Participate in the Social Gospel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Social Gospel</dc:title>
  <dc:creator>Heath Rogers</dc:creator>
  <cp:lastModifiedBy>Michael Hepner</cp:lastModifiedBy>
  <cp:revision>17</cp:revision>
  <dcterms:created xsi:type="dcterms:W3CDTF">2018-05-03T12:53:33Z</dcterms:created>
  <dcterms:modified xsi:type="dcterms:W3CDTF">2018-05-06T22:06:01Z</dcterms:modified>
</cp:coreProperties>
</file>