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2" r:id="rId2"/>
    <p:sldId id="270" r:id="rId3"/>
    <p:sldId id="271" r:id="rId4"/>
    <p:sldId id="272" r:id="rId5"/>
    <p:sldId id="268" r:id="rId6"/>
    <p:sldId id="269" r:id="rId7"/>
    <p:sldId id="258" r:id="rId8"/>
    <p:sldId id="267" r:id="rId9"/>
    <p:sldId id="261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1" r:id="rId19"/>
    <p:sldId id="263" r:id="rId20"/>
    <p:sldId id="283" r:id="rId21"/>
    <p:sldId id="266" r:id="rId22"/>
    <p:sldId id="280" r:id="rId23"/>
    <p:sldId id="282" r:id="rId24"/>
    <p:sldId id="284" r:id="rId25"/>
    <p:sldId id="285" r:id="rId26"/>
    <p:sldId id="286" r:id="rId27"/>
    <p:sldId id="264" r:id="rId28"/>
    <p:sldId id="26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64643" y="744469"/>
            <a:ext cx="8005589" cy="5349671"/>
            <a:chOff x="564643" y="744469"/>
            <a:chExt cx="8005589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6113972" y="1685652"/>
              <a:ext cx="2456260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357"/>
                  </a:lnTo>
                  <a:lnTo>
                    <a:pt x="8761" y="935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564643" y="744469"/>
              <a:ext cx="2456505" cy="4408488"/>
            </a:xfrm>
            <a:custGeom>
              <a:avLst/>
              <a:gdLst/>
              <a:ahLst/>
              <a:cxnLst/>
              <a:rect l="l" t="t" r="r" b="b"/>
              <a:pathLst>
                <a:path w="10001" h="10000">
                  <a:moveTo>
                    <a:pt x="8762" y="0"/>
                  </a:moveTo>
                  <a:lnTo>
                    <a:pt x="10001" y="0"/>
                  </a:lnTo>
                  <a:lnTo>
                    <a:pt x="10001" y="10000"/>
                  </a:lnTo>
                  <a:lnTo>
                    <a:pt x="1" y="10000"/>
                  </a:lnTo>
                  <a:cubicBezTo>
                    <a:pt x="-2" y="9766"/>
                    <a:pt x="4" y="9586"/>
                    <a:pt x="1" y="9352"/>
                  </a:cubicBezTo>
                  <a:lnTo>
                    <a:pt x="8762" y="9346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182128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5254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3499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3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62606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04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230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5839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2349754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3305208"/>
            <a:ext cx="3335840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190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7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38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15369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9250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8CDC3F9B-82DC-4C55-BEC8-2859ABD49F4A}" type="datetimeFigureOut">
              <a:rPr lang="en-US" smtClean="0"/>
              <a:t>4/2/2018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E3BFC8CA-7AEB-49AC-B63B-52DFD0625C1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29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696">
          <p15:clr>
            <a:srgbClr val="F26B43"/>
          </p15:clr>
        </p15:guide>
        <p15:guide id="6" orient="horz" pos="432">
          <p15:clr>
            <a:srgbClr val="F26B43"/>
          </p15:clr>
        </p15:guide>
        <p15:guide id="7" orient="horz" pos="1512">
          <p15:clr>
            <a:srgbClr val="F26B43"/>
          </p15:clr>
        </p15:guide>
        <p15:guide id="8" pos="5184">
          <p15:clr>
            <a:srgbClr val="F26B43"/>
          </p15:clr>
        </p15:guide>
        <p15:guide id="9" pos="702">
          <p15:clr>
            <a:srgbClr val="F26B43"/>
          </p15:clr>
        </p15:guide>
        <p15:guide id="10" pos="6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981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591FB-B1DC-4057-B85D-0D2E5524BAB6}"/>
              </a:ext>
            </a:extLst>
          </p:cNvPr>
          <p:cNvSpPr txBox="1"/>
          <p:nvPr/>
        </p:nvSpPr>
        <p:spPr>
          <a:xfrm>
            <a:off x="2501118" y="319151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2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62CC0-FB16-4F5E-AFCD-E8D1BD3015CF}"/>
              </a:ext>
            </a:extLst>
          </p:cNvPr>
          <p:cNvSpPr txBox="1"/>
          <p:nvPr/>
        </p:nvSpPr>
        <p:spPr>
          <a:xfrm>
            <a:off x="1151467" y="1919115"/>
            <a:ext cx="747888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Viewed Sin as Trivial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 serious consequences (John 8:21)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 reason for shame (Ezek. 16:52)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Laugh at those who say it is bad – serious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Selling yourself when treat sin as trivial!</a:t>
            </a:r>
          </a:p>
        </p:txBody>
      </p:sp>
    </p:spTree>
    <p:extLst>
      <p:ext uri="{BB962C8B-B14F-4D97-AF65-F5344CB8AC3E}">
        <p14:creationId xmlns:p14="http://schemas.microsoft.com/office/powerpoint/2010/main" val="2483344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591FB-B1DC-4057-B85D-0D2E5524BAB6}"/>
              </a:ext>
            </a:extLst>
          </p:cNvPr>
          <p:cNvSpPr txBox="1"/>
          <p:nvPr/>
        </p:nvSpPr>
        <p:spPr>
          <a:xfrm>
            <a:off x="2501118" y="319151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2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62CC0-FB16-4F5E-AFCD-E8D1BD3015CF}"/>
              </a:ext>
            </a:extLst>
          </p:cNvPr>
          <p:cNvSpPr txBox="1"/>
          <p:nvPr/>
        </p:nvSpPr>
        <p:spPr>
          <a:xfrm>
            <a:off x="1151467" y="1919115"/>
            <a:ext cx="77701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Viewed Sin as Trivial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Married a Worldly Woman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Jezebel was a Pagan – idol worshipper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Jews were forbidden to marry Pagans (Exo. 34:15-16; Deut. 7:3-4)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She brought her worldly influence into the marriage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Selling yourself when you marry a worldly person!</a:t>
            </a:r>
          </a:p>
        </p:txBody>
      </p:sp>
    </p:spTree>
    <p:extLst>
      <p:ext uri="{BB962C8B-B14F-4D97-AF65-F5344CB8AC3E}">
        <p14:creationId xmlns:p14="http://schemas.microsoft.com/office/powerpoint/2010/main" val="839102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591FB-B1DC-4057-B85D-0D2E5524BAB6}"/>
              </a:ext>
            </a:extLst>
          </p:cNvPr>
          <p:cNvSpPr txBox="1"/>
          <p:nvPr/>
        </p:nvSpPr>
        <p:spPr>
          <a:xfrm>
            <a:off x="2501118" y="319151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2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62CC0-FB16-4F5E-AFCD-E8D1BD3015CF}"/>
              </a:ext>
            </a:extLst>
          </p:cNvPr>
          <p:cNvSpPr txBox="1"/>
          <p:nvPr/>
        </p:nvSpPr>
        <p:spPr>
          <a:xfrm>
            <a:off x="1151467" y="1919115"/>
            <a:ext cx="777011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Viewed Sin as Trivial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Married a Worldly Woman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Took on a Religion Like the World</a:t>
            </a:r>
            <a:r>
              <a:rPr lang="en-US" sz="2400" dirty="0"/>
              <a:t> (1 Kings 16:31-33)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World worshipped idols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Took on their religious practices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 different than world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Selling yourself when your religion is not that much different than the world</a:t>
            </a:r>
          </a:p>
        </p:txBody>
      </p:sp>
    </p:spTree>
    <p:extLst>
      <p:ext uri="{BB962C8B-B14F-4D97-AF65-F5344CB8AC3E}">
        <p14:creationId xmlns:p14="http://schemas.microsoft.com/office/powerpoint/2010/main" val="1424338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591FB-B1DC-4057-B85D-0D2E5524BAB6}"/>
              </a:ext>
            </a:extLst>
          </p:cNvPr>
          <p:cNvSpPr txBox="1"/>
          <p:nvPr/>
        </p:nvSpPr>
        <p:spPr>
          <a:xfrm>
            <a:off x="2501118" y="319151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2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62CC0-FB16-4F5E-AFCD-E8D1BD3015CF}"/>
              </a:ext>
            </a:extLst>
          </p:cNvPr>
          <p:cNvSpPr txBox="1"/>
          <p:nvPr/>
        </p:nvSpPr>
        <p:spPr>
          <a:xfrm>
            <a:off x="1151467" y="1919115"/>
            <a:ext cx="777011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Viewed Sin as Trivial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Married a Worldly Woman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Took on a Religion Like the World</a:t>
            </a:r>
            <a:r>
              <a:rPr lang="en-US" sz="2400" dirty="0"/>
              <a:t> (1 Kings 16:31-33)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Blamed Others for His Own Problems</a:t>
            </a:r>
            <a:r>
              <a:rPr lang="en-US" sz="2400" dirty="0"/>
              <a:t> (1 Kings 18:17)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 was the one leading others into idolatry – Thus, he was the one troubling Israel!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Elijah was merely telling the truth – God’s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Blames Elijah for the trouble in Israel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Selling yourself when you blame others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you make bad choices – blame those who correct you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When the fruits of your choices are evident – blame others</a:t>
            </a:r>
          </a:p>
        </p:txBody>
      </p:sp>
    </p:spTree>
    <p:extLst>
      <p:ext uri="{BB962C8B-B14F-4D97-AF65-F5344CB8AC3E}">
        <p14:creationId xmlns:p14="http://schemas.microsoft.com/office/powerpoint/2010/main" val="4123495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591FB-B1DC-4057-B85D-0D2E5524BAB6}"/>
              </a:ext>
            </a:extLst>
          </p:cNvPr>
          <p:cNvSpPr txBox="1"/>
          <p:nvPr/>
        </p:nvSpPr>
        <p:spPr>
          <a:xfrm>
            <a:off x="2501118" y="319151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2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62CC0-FB16-4F5E-AFCD-E8D1BD3015CF}"/>
              </a:ext>
            </a:extLst>
          </p:cNvPr>
          <p:cNvSpPr txBox="1"/>
          <p:nvPr/>
        </p:nvSpPr>
        <p:spPr>
          <a:xfrm>
            <a:off x="1151467" y="1919115"/>
            <a:ext cx="777011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Viewed Sin as Trivial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Married a Worldly Woman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Took on a Religion Like the World</a:t>
            </a:r>
            <a:r>
              <a:rPr lang="en-US" sz="2400" dirty="0"/>
              <a:t> (1 Kings 16:31-33)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Blamed Others for His Own Problems</a:t>
            </a:r>
            <a:r>
              <a:rPr lang="en-US" sz="2400" dirty="0"/>
              <a:t> (1 Kings 18:17)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Did What He Wanted – Instead</a:t>
            </a:r>
            <a:r>
              <a:rPr lang="en-US" sz="2400" dirty="0"/>
              <a:t> (1 Kings 20:35-43)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God said he would deliver Ben-</a:t>
            </a:r>
            <a:r>
              <a:rPr lang="en-US" sz="2400" i="1" dirty="0" err="1"/>
              <a:t>Hadad</a:t>
            </a:r>
            <a:r>
              <a:rPr lang="en-US" sz="2400" i="1" dirty="0"/>
              <a:t> (20:28)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God wanted him destroyed (20:42)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Ahab was given illustrations of </a:t>
            </a:r>
            <a:r>
              <a:rPr lang="en-US" sz="2400" i="1" dirty="0" err="1"/>
              <a:t>disobed</a:t>
            </a:r>
            <a:r>
              <a:rPr lang="en-US" sz="2400" i="1" dirty="0"/>
              <a:t>. (20:35-41)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When you do what you want regardless of God’s will – selling yourself!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704330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591FB-B1DC-4057-B85D-0D2E5524BAB6}"/>
              </a:ext>
            </a:extLst>
          </p:cNvPr>
          <p:cNvSpPr txBox="1"/>
          <p:nvPr/>
        </p:nvSpPr>
        <p:spPr>
          <a:xfrm>
            <a:off x="2501118" y="319151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2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62CC0-FB16-4F5E-AFCD-E8D1BD3015CF}"/>
              </a:ext>
            </a:extLst>
          </p:cNvPr>
          <p:cNvSpPr txBox="1"/>
          <p:nvPr/>
        </p:nvSpPr>
        <p:spPr>
          <a:xfrm>
            <a:off x="1151467" y="1919115"/>
            <a:ext cx="777011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Viewed Sin as Trivial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Married a Worldly Woman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Took on a Religion Like the World</a:t>
            </a:r>
            <a:r>
              <a:rPr lang="en-US" sz="2400" dirty="0"/>
              <a:t> (1 Kings 16:31-33)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Blamed Others for His Own Problems</a:t>
            </a:r>
            <a:r>
              <a:rPr lang="en-US" sz="2400" dirty="0"/>
              <a:t> (1 Kings 18:17)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Did What He Wanted – Instead</a:t>
            </a:r>
            <a:r>
              <a:rPr lang="en-US" sz="2400" dirty="0"/>
              <a:t> (1 Kings 20:35-43)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Selfish &amp; Discontent</a:t>
            </a:r>
            <a:r>
              <a:rPr lang="en-US" sz="2400" dirty="0"/>
              <a:t> (1 Kings 21:1-16)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Wanted Naboth’s vineyard (21:1-4)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Pouted – acted childish (21:4)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 was king – had an abundance – could have bought another vineyard!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Willing to go to any length (21:5-16)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When you are discontent &amp; selfish – selling yourself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93431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591FB-B1DC-4057-B85D-0D2E5524BAB6}"/>
              </a:ext>
            </a:extLst>
          </p:cNvPr>
          <p:cNvSpPr txBox="1"/>
          <p:nvPr/>
        </p:nvSpPr>
        <p:spPr>
          <a:xfrm>
            <a:off x="2501118" y="319151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2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62CC0-FB16-4F5E-AFCD-E8D1BD3015CF}"/>
              </a:ext>
            </a:extLst>
          </p:cNvPr>
          <p:cNvSpPr txBox="1"/>
          <p:nvPr/>
        </p:nvSpPr>
        <p:spPr>
          <a:xfrm>
            <a:off x="1151467" y="1919115"/>
            <a:ext cx="795302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Viewed Sin as Trivial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Married a Worldly Woman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Took on a Religion Like the World</a:t>
            </a:r>
            <a:r>
              <a:rPr lang="en-US" sz="2400" dirty="0"/>
              <a:t> (1 Kings 16:31-33)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Blamed Others for His Own Problems</a:t>
            </a:r>
            <a:r>
              <a:rPr lang="en-US" sz="2400" dirty="0"/>
              <a:t> (1 Kings 18:17)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Did What He Wanted – Instead</a:t>
            </a:r>
            <a:r>
              <a:rPr lang="en-US" sz="2400" dirty="0"/>
              <a:t> (1 Kings 20:35-43)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Selfish &amp; Discontent</a:t>
            </a:r>
            <a:r>
              <a:rPr lang="en-US" sz="2400" dirty="0"/>
              <a:t> (1 Kings 21:1-16)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Disregard for Those Who Proclaim Truth</a:t>
            </a:r>
            <a:r>
              <a:rPr lang="en-US" sz="2400" dirty="0"/>
              <a:t> (1 Kings 22:8)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Micaiah (prophet) told truth about Ahab (22:14)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Ahab hated him because he didn’t say what he wanted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When you reach the point – dislike /disregard for those stand for truth – selling yourself!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63850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1591FB-B1DC-4057-B85D-0D2E5524BAB6}"/>
              </a:ext>
            </a:extLst>
          </p:cNvPr>
          <p:cNvSpPr txBox="1"/>
          <p:nvPr/>
        </p:nvSpPr>
        <p:spPr>
          <a:xfrm>
            <a:off x="2501118" y="319151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n-US" sz="32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362CC0-FB16-4F5E-AFCD-E8D1BD3015CF}"/>
              </a:ext>
            </a:extLst>
          </p:cNvPr>
          <p:cNvSpPr txBox="1"/>
          <p:nvPr/>
        </p:nvSpPr>
        <p:spPr>
          <a:xfrm>
            <a:off x="1151467" y="1919115"/>
            <a:ext cx="795302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Viewed Sin as Trivial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Married a Worldly Woman</a:t>
            </a:r>
            <a:r>
              <a:rPr lang="en-US" sz="2400" dirty="0"/>
              <a:t> (1 Kings 16:31)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Took on a Religion Like the World</a:t>
            </a:r>
            <a:r>
              <a:rPr lang="en-US" sz="2400" dirty="0"/>
              <a:t> (1 Kings 16:31-33)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Blamed Others for His Own Problems</a:t>
            </a:r>
            <a:r>
              <a:rPr lang="en-US" sz="2400" dirty="0"/>
              <a:t> (1 Kings 18:17)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Did What He Wanted – Instead</a:t>
            </a:r>
            <a:r>
              <a:rPr lang="en-US" sz="2400" dirty="0"/>
              <a:t> (1 Kings 20:35-43)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Selfish &amp; Discontent</a:t>
            </a:r>
            <a:r>
              <a:rPr lang="en-US" sz="2400" dirty="0"/>
              <a:t> (1 Kings 21:1-16)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Disregard for Those Who Proclaim Truth</a:t>
            </a:r>
            <a:r>
              <a:rPr lang="en-US" sz="2400" dirty="0"/>
              <a:t> (1 Kings 22:8)</a:t>
            </a:r>
          </a:p>
        </p:txBody>
      </p:sp>
    </p:spTree>
    <p:extLst>
      <p:ext uri="{BB962C8B-B14F-4D97-AF65-F5344CB8AC3E}">
        <p14:creationId xmlns:p14="http://schemas.microsoft.com/office/powerpoint/2010/main" val="4101344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928CC6-1BB6-4DEF-9E86-59C91BAEC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01" y="332846"/>
            <a:ext cx="2390775" cy="3076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Picture 4" descr="https://c2.staticflickr.com/2/1106/660856355_16fe1b261d.jpg">
            <a:extLst>
              <a:ext uri="{FF2B5EF4-FFF2-40B4-BE49-F238E27FC236}">
                <a16:creationId xmlns:a16="http://schemas.microsoft.com/office/drawing/2014/main" id="{0E6EFE2C-8EE1-49E4-8DB3-FD682E127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735">
            <a:off x="2215506" y="1440482"/>
            <a:ext cx="874763" cy="6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6E8B38-CED4-46D0-9052-DD4DBA7F1565}"/>
              </a:ext>
            </a:extLst>
          </p:cNvPr>
          <p:cNvSpPr txBox="1"/>
          <p:nvPr/>
        </p:nvSpPr>
        <p:spPr>
          <a:xfrm>
            <a:off x="3889023" y="1106311"/>
            <a:ext cx="511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Could You Be Selling Yourself To Do Evil?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A01204-1536-42CE-9E7F-48FD64663076}"/>
              </a:ext>
            </a:extLst>
          </p:cNvPr>
          <p:cNvSpPr txBox="1"/>
          <p:nvPr/>
        </p:nvSpPr>
        <p:spPr>
          <a:xfrm>
            <a:off x="1761066" y="3877733"/>
            <a:ext cx="66378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Selling out your principles?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Compromises?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i="1" dirty="0"/>
              <a:t>Turned your back on what you know to be right?</a:t>
            </a:r>
          </a:p>
        </p:txBody>
      </p:sp>
    </p:spTree>
    <p:extLst>
      <p:ext uri="{BB962C8B-B14F-4D97-AF65-F5344CB8AC3E}">
        <p14:creationId xmlns:p14="http://schemas.microsoft.com/office/powerpoint/2010/main" val="22754286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9EE31D-DDFC-4DD0-9FC7-6A8F29AE3C4D}"/>
              </a:ext>
            </a:extLst>
          </p:cNvPr>
          <p:cNvSpPr/>
          <p:nvPr/>
        </p:nvSpPr>
        <p:spPr>
          <a:xfrm>
            <a:off x="1150373" y="1020548"/>
            <a:ext cx="67425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3"/>
                </a:solidFill>
                <a:effectLst/>
                <a:latin typeface="Maiandra GD" panose="020E0502030308020204" pitchFamily="34" charset="0"/>
              </a:rPr>
              <a:t>Selling &amp; Stirring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66443-BACB-4E24-87A6-3BB78618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02912" y="2220877"/>
            <a:ext cx="4837471" cy="33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62E2D-AB28-4939-80A2-1B102EDE438C}"/>
              </a:ext>
            </a:extLst>
          </p:cNvPr>
          <p:cNvSpPr txBox="1"/>
          <p:nvPr/>
        </p:nvSpPr>
        <p:spPr>
          <a:xfrm>
            <a:off x="1150373" y="5722375"/>
            <a:ext cx="41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aiandra GD" panose="020E0502030308020204" pitchFamily="34" charset="0"/>
              </a:rPr>
              <a:t>1 Kings 21:25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12CA6-12F6-4DA9-AFDC-E0BFF6F19DDD}"/>
              </a:ext>
            </a:extLst>
          </p:cNvPr>
          <p:cNvSpPr txBox="1"/>
          <p:nvPr/>
        </p:nvSpPr>
        <p:spPr>
          <a:xfrm>
            <a:off x="1311414" y="2676627"/>
            <a:ext cx="642046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u="sng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Ahab Sold Himself to Do Evil</a:t>
            </a:r>
          </a:p>
          <a:p>
            <a:pPr lvl="1"/>
            <a:r>
              <a:rPr lang="en-US" sz="3600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(1 Kings 21:20, 25)</a:t>
            </a:r>
          </a:p>
          <a:p>
            <a:pPr marL="400050" indent="-400050">
              <a:buFont typeface="+mj-lt"/>
              <a:buAutoNum type="romanUcPeriod"/>
            </a:pPr>
            <a:endParaRPr lang="en-US" sz="1100" dirty="0">
              <a:latin typeface="Maiandra GD" panose="020E0502030308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3600" b="1" dirty="0">
                <a:latin typeface="Maiandra GD" panose="020E0502030308020204" pitchFamily="34" charset="0"/>
              </a:rPr>
              <a:t> </a:t>
            </a:r>
            <a:r>
              <a:rPr lang="en-US" sz="3600" b="1" u="sng" dirty="0">
                <a:latin typeface="Maiandra GD" panose="020E0502030308020204" pitchFamily="34" charset="0"/>
              </a:rPr>
              <a:t>Jezebel Stirred Him Up</a:t>
            </a:r>
          </a:p>
          <a:p>
            <a:pPr lvl="1"/>
            <a:r>
              <a:rPr lang="en-US" sz="3600" dirty="0">
                <a:latin typeface="Maiandra GD" panose="020E0502030308020204" pitchFamily="34" charset="0"/>
              </a:rPr>
              <a:t>(1 Kings 21:25)</a:t>
            </a:r>
          </a:p>
        </p:txBody>
      </p:sp>
    </p:spTree>
    <p:extLst>
      <p:ext uri="{BB962C8B-B14F-4D97-AF65-F5344CB8AC3E}">
        <p14:creationId xmlns:p14="http://schemas.microsoft.com/office/powerpoint/2010/main" val="37338292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2.staticflickr.com/2/1106/660856355_16fe1b261d.jpg">
            <a:extLst>
              <a:ext uri="{FF2B5EF4-FFF2-40B4-BE49-F238E27FC236}">
                <a16:creationId xmlns:a16="http://schemas.microsoft.com/office/drawing/2014/main" id="{696FF70B-7479-4268-8D9F-2B662CBEC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735">
            <a:off x="976314" y="335042"/>
            <a:ext cx="2619375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2E045D-A029-44A2-B6C2-FE9B6C458D7B}"/>
              </a:ext>
            </a:extLst>
          </p:cNvPr>
          <p:cNvSpPr txBox="1"/>
          <p:nvPr/>
        </p:nvSpPr>
        <p:spPr>
          <a:xfrm>
            <a:off x="4165600" y="626969"/>
            <a:ext cx="43518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What Do You Have That You Are Willing to Sell?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4A8FCA-C8B0-4F5F-A6B0-139996FC1A49}"/>
              </a:ext>
            </a:extLst>
          </p:cNvPr>
          <p:cNvSpPr txBox="1"/>
          <p:nvPr/>
        </p:nvSpPr>
        <p:spPr>
          <a:xfrm>
            <a:off x="1676400" y="2968979"/>
            <a:ext cx="6841067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i="1" dirty="0"/>
              <a:t>Some say, “Not for sale at </a:t>
            </a:r>
            <a:r>
              <a:rPr lang="en-US" sz="2400" i="1" u="sng" dirty="0"/>
              <a:t>any</a:t>
            </a:r>
            <a:r>
              <a:rPr lang="en-US" sz="2400" i="1" dirty="0"/>
              <a:t> price!”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5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i="1" dirty="0"/>
              <a:t>Truth: We would sell most anything at right price!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5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i="1" dirty="0"/>
              <a:t>Likely – would sell some very dear possessions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05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i="1" dirty="0"/>
              <a:t>Especially true – if someone encouraging you to sell!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0A5B1-9CB8-42D9-B17A-579081C15DB4}"/>
              </a:ext>
            </a:extLst>
          </p:cNvPr>
          <p:cNvSpPr/>
          <p:nvPr/>
        </p:nvSpPr>
        <p:spPr>
          <a:xfrm>
            <a:off x="4323644" y="1834444"/>
            <a:ext cx="4018845" cy="570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Better: Not Willing to Sell?</a:t>
            </a:r>
          </a:p>
        </p:txBody>
      </p:sp>
    </p:spTree>
    <p:extLst>
      <p:ext uri="{BB962C8B-B14F-4D97-AF65-F5344CB8AC3E}">
        <p14:creationId xmlns:p14="http://schemas.microsoft.com/office/powerpoint/2010/main" val="27710001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0C136-39E5-4325-96A8-6281C5DC63B6}"/>
              </a:ext>
            </a:extLst>
          </p:cNvPr>
          <p:cNvSpPr txBox="1"/>
          <p:nvPr/>
        </p:nvSpPr>
        <p:spPr>
          <a:xfrm>
            <a:off x="668594" y="884903"/>
            <a:ext cx="710872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Kings 21:25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there was no one like Ahab who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sold himself to do wickedness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 the sight of the </a:t>
            </a:r>
            <a:r>
              <a:rPr kumimoji="0" lang="en-US" sz="3200" b="0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Lord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because Jezebel his wife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stirred him up.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E9671F-014A-4C34-A1AA-3FC12184DE75}"/>
              </a:ext>
            </a:extLst>
          </p:cNvPr>
          <p:cNvSpPr/>
          <p:nvPr/>
        </p:nvSpPr>
        <p:spPr>
          <a:xfrm>
            <a:off x="6518788" y="1976284"/>
            <a:ext cx="422787" cy="442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6AF112-957D-42BC-88DB-254E694FD1EA}"/>
              </a:ext>
            </a:extLst>
          </p:cNvPr>
          <p:cNvSpPr/>
          <p:nvPr/>
        </p:nvSpPr>
        <p:spPr>
          <a:xfrm>
            <a:off x="7221795" y="2925097"/>
            <a:ext cx="422787" cy="442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4186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C8DB9-3606-4FE3-9B7A-10D0A6BC3B0A}"/>
              </a:ext>
            </a:extLst>
          </p:cNvPr>
          <p:cNvSpPr txBox="1"/>
          <p:nvPr/>
        </p:nvSpPr>
        <p:spPr>
          <a:xfrm>
            <a:off x="2274976" y="277556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200" b="1" u="sng" dirty="0">
                <a:latin typeface="Maiandra GD" panose="020E0502030308020204" pitchFamily="34" charset="0"/>
              </a:rPr>
              <a:t>Jezebel Stirred Him Up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F18F6-8C2B-419D-B4E4-A7227AD1222E}"/>
              </a:ext>
            </a:extLst>
          </p:cNvPr>
          <p:cNvSpPr txBox="1"/>
          <p:nvPr/>
        </p:nvSpPr>
        <p:spPr>
          <a:xfrm>
            <a:off x="1151467" y="1919115"/>
            <a:ext cx="747888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Brought Influence of World</a:t>
            </a:r>
            <a:r>
              <a:rPr lang="en-US" sz="2400" dirty="0"/>
              <a:t> (1 Kings 16:30-31)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Marriage is closest of relationships – natural that she would have strong influence!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 Pagans influenced Israel (Psa. 106:34-37)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Solomon’s wives influenced him (Neh. 13:25-26)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It may be that the influence of a worldly mate or friend is stirring you up!</a:t>
            </a:r>
          </a:p>
        </p:txBody>
      </p:sp>
    </p:spTree>
    <p:extLst>
      <p:ext uri="{BB962C8B-B14F-4D97-AF65-F5344CB8AC3E}">
        <p14:creationId xmlns:p14="http://schemas.microsoft.com/office/powerpoint/2010/main" val="28066077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C8DB9-3606-4FE3-9B7A-10D0A6BC3B0A}"/>
              </a:ext>
            </a:extLst>
          </p:cNvPr>
          <p:cNvSpPr txBox="1"/>
          <p:nvPr/>
        </p:nvSpPr>
        <p:spPr>
          <a:xfrm>
            <a:off x="2274976" y="277556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200" b="1" u="sng" dirty="0">
                <a:latin typeface="Maiandra GD" panose="020E0502030308020204" pitchFamily="34" charset="0"/>
              </a:rPr>
              <a:t>Jezebel Stirred Him Up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F18F6-8C2B-419D-B4E4-A7227AD1222E}"/>
              </a:ext>
            </a:extLst>
          </p:cNvPr>
          <p:cNvSpPr txBox="1"/>
          <p:nvPr/>
        </p:nvSpPr>
        <p:spPr>
          <a:xfrm>
            <a:off x="1151467" y="1919115"/>
            <a:ext cx="74788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Brought Influence of World</a:t>
            </a:r>
            <a:r>
              <a:rPr lang="en-US" sz="2400" dirty="0"/>
              <a:t> (1 Kings 16:30-31)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Destroyed the Influence of Godly Leaders</a:t>
            </a:r>
            <a:r>
              <a:rPr lang="en-US" sz="2400" dirty="0"/>
              <a:t> (1 Kings 18:4, 13; 19:2)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Sought to silence those against wickedness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Those who begin to veer from the path – do not appreciate godly leaders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DBF084-EA1D-414B-967B-FEF4C154721D}"/>
              </a:ext>
            </a:extLst>
          </p:cNvPr>
          <p:cNvSpPr/>
          <p:nvPr/>
        </p:nvSpPr>
        <p:spPr>
          <a:xfrm>
            <a:off x="812801" y="4381328"/>
            <a:ext cx="8116711" cy="216182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FF00"/>
                </a:solidFill>
              </a:rPr>
              <a:t>Parents When You:</a:t>
            </a:r>
          </a:p>
          <a:p>
            <a:pPr algn="ctr"/>
            <a:endParaRPr lang="en-US" sz="1000" u="sng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Allow the influence of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Minimize the influence of elders, preachers, and brethren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sz="2400" b="1" i="1" dirty="0">
                <a:solidFill>
                  <a:schemeClr val="bg1"/>
                </a:solidFill>
              </a:rPr>
              <a:t>You Are Stirring Your Children Up!</a:t>
            </a: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416E0C8C-ED66-462F-8DA8-B9FABFD3F514}"/>
              </a:ext>
            </a:extLst>
          </p:cNvPr>
          <p:cNvSpPr/>
          <p:nvPr/>
        </p:nvSpPr>
        <p:spPr>
          <a:xfrm>
            <a:off x="852311" y="1950046"/>
            <a:ext cx="434621" cy="773289"/>
          </a:xfrm>
          <a:prstGeom prst="leftBrace">
            <a:avLst>
              <a:gd name="adj1" fmla="val 2781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867537B-F568-4421-B40A-62DA3695ABC5}"/>
              </a:ext>
            </a:extLst>
          </p:cNvPr>
          <p:cNvSpPr/>
          <p:nvPr/>
        </p:nvSpPr>
        <p:spPr>
          <a:xfrm>
            <a:off x="727974" y="2323815"/>
            <a:ext cx="499692" cy="2088444"/>
          </a:xfrm>
          <a:custGeom>
            <a:avLst/>
            <a:gdLst>
              <a:gd name="connsiteX0" fmla="*/ 161026 w 499692"/>
              <a:gd name="connsiteY0" fmla="*/ 0 h 2088444"/>
              <a:gd name="connsiteX1" fmla="*/ 2981 w 499692"/>
              <a:gd name="connsiteY1" fmla="*/ 541866 h 2088444"/>
              <a:gd name="connsiteX2" fmla="*/ 93292 w 499692"/>
              <a:gd name="connsiteY2" fmla="*/ 1563511 h 2088444"/>
              <a:gd name="connsiteX3" fmla="*/ 499692 w 499692"/>
              <a:gd name="connsiteY3" fmla="*/ 2088444 h 2088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692" h="2088444">
                <a:moveTo>
                  <a:pt x="161026" y="0"/>
                </a:moveTo>
                <a:cubicBezTo>
                  <a:pt x="87648" y="140640"/>
                  <a:pt x="14270" y="281281"/>
                  <a:pt x="2981" y="541866"/>
                </a:cubicBezTo>
                <a:cubicBezTo>
                  <a:pt x="-8308" y="802451"/>
                  <a:pt x="10507" y="1305748"/>
                  <a:pt x="93292" y="1563511"/>
                </a:cubicBezTo>
                <a:cubicBezTo>
                  <a:pt x="176077" y="1821274"/>
                  <a:pt x="337884" y="1954859"/>
                  <a:pt x="499692" y="2088444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48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  <p:bldP spid="2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C8DB9-3606-4FE3-9B7A-10D0A6BC3B0A}"/>
              </a:ext>
            </a:extLst>
          </p:cNvPr>
          <p:cNvSpPr txBox="1"/>
          <p:nvPr/>
        </p:nvSpPr>
        <p:spPr>
          <a:xfrm>
            <a:off x="2274976" y="277556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200" b="1" u="sng" dirty="0">
                <a:latin typeface="Maiandra GD" panose="020E0502030308020204" pitchFamily="34" charset="0"/>
              </a:rPr>
              <a:t>Jezebel Stirred Him Up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F18F6-8C2B-419D-B4E4-A7227AD1222E}"/>
              </a:ext>
            </a:extLst>
          </p:cNvPr>
          <p:cNvSpPr txBox="1"/>
          <p:nvPr/>
        </p:nvSpPr>
        <p:spPr>
          <a:xfrm>
            <a:off x="1151467" y="1919115"/>
            <a:ext cx="747888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Brought Influence of World</a:t>
            </a:r>
            <a:r>
              <a:rPr lang="en-US" sz="2400" dirty="0"/>
              <a:t> (1 Kings 16:30-31)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Destroyed the Influence of Godly Leaders</a:t>
            </a:r>
            <a:r>
              <a:rPr lang="en-US" sz="2400" dirty="0"/>
              <a:t> (1 Kings 18:4, 13; 19:2)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Helped Ahab Get What He Wanted</a:t>
            </a:r>
            <a:r>
              <a:rPr lang="en-US" sz="2400" dirty="0"/>
              <a:t> (1 Kings 21:5-16)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There was no telling him – can’t have it!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Attitude was: “Whatever it takes…”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Helped – aided – planned – how he could do what he wanted.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When you help, coach, encourage your family to get what they want – regardless of wisdom – stirring them up!</a:t>
            </a:r>
          </a:p>
        </p:txBody>
      </p:sp>
    </p:spTree>
    <p:extLst>
      <p:ext uri="{BB962C8B-B14F-4D97-AF65-F5344CB8AC3E}">
        <p14:creationId xmlns:p14="http://schemas.microsoft.com/office/powerpoint/2010/main" val="1058509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C8DB9-3606-4FE3-9B7A-10D0A6BC3B0A}"/>
              </a:ext>
            </a:extLst>
          </p:cNvPr>
          <p:cNvSpPr txBox="1"/>
          <p:nvPr/>
        </p:nvSpPr>
        <p:spPr>
          <a:xfrm>
            <a:off x="2274976" y="277556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200" b="1" u="sng" dirty="0">
                <a:latin typeface="Maiandra GD" panose="020E0502030308020204" pitchFamily="34" charset="0"/>
              </a:rPr>
              <a:t>Jezebel Stirred Him Up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F18F6-8C2B-419D-B4E4-A7227AD1222E}"/>
              </a:ext>
            </a:extLst>
          </p:cNvPr>
          <p:cNvSpPr txBox="1"/>
          <p:nvPr/>
        </p:nvSpPr>
        <p:spPr>
          <a:xfrm>
            <a:off x="1151467" y="1919115"/>
            <a:ext cx="747888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Brought Influence of World</a:t>
            </a:r>
            <a:r>
              <a:rPr lang="en-US" sz="2400" dirty="0"/>
              <a:t> (1 Kings 16:30-31)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Destroyed the Influence of Godly Leaders</a:t>
            </a:r>
            <a:r>
              <a:rPr lang="en-US" sz="2400" dirty="0"/>
              <a:t> (1 Kings 18:4, 13; 19:2)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Helped Ahab Get What He Wanted</a:t>
            </a:r>
            <a:r>
              <a:rPr lang="en-US" sz="2400" dirty="0"/>
              <a:t> (1 Kings 21:5-16)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Little Regard for Things of Value</a:t>
            </a:r>
            <a:r>
              <a:rPr lang="en-US" sz="2400" dirty="0"/>
              <a:t> (1 Kings 21:1-16)</a:t>
            </a:r>
          </a:p>
          <a:p>
            <a:pPr marL="457200" indent="-457200">
              <a:buFont typeface="+mj-lt"/>
              <a:buAutoNum type="alphaUcPeriod"/>
            </a:pPr>
            <a:endParaRPr lang="en-US" sz="1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 regard for property of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 regard for principles of fairness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No regard for human life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When are around those who have little regard for important things – being stirred up!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When you are not emphasizing what is important to your mate – children – stirring them up!</a:t>
            </a:r>
          </a:p>
        </p:txBody>
      </p:sp>
    </p:spTree>
    <p:extLst>
      <p:ext uri="{BB962C8B-B14F-4D97-AF65-F5344CB8AC3E}">
        <p14:creationId xmlns:p14="http://schemas.microsoft.com/office/powerpoint/2010/main" val="24737507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D3380-3A1F-4F06-8DB7-AAB9D847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30" y="0"/>
            <a:ext cx="2628201" cy="183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C8DB9-3606-4FE3-9B7A-10D0A6BC3B0A}"/>
              </a:ext>
            </a:extLst>
          </p:cNvPr>
          <p:cNvSpPr txBox="1"/>
          <p:nvPr/>
        </p:nvSpPr>
        <p:spPr>
          <a:xfrm>
            <a:off x="2274976" y="277556"/>
            <a:ext cx="64204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200" b="1" u="sng" dirty="0">
                <a:latin typeface="Maiandra GD" panose="020E0502030308020204" pitchFamily="34" charset="0"/>
              </a:rPr>
              <a:t>Jezebel Stirred Him Up</a:t>
            </a:r>
          </a:p>
          <a:p>
            <a:pPr lvl="1" algn="ctr"/>
            <a:r>
              <a:rPr lang="en-US" sz="3200" dirty="0">
                <a:latin typeface="Maiandra GD" panose="020E0502030308020204" pitchFamily="34" charset="0"/>
              </a:rPr>
              <a:t>(1 Kings 21:25)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AF18F6-8C2B-419D-B4E4-A7227AD1222E}"/>
              </a:ext>
            </a:extLst>
          </p:cNvPr>
          <p:cNvSpPr txBox="1"/>
          <p:nvPr/>
        </p:nvSpPr>
        <p:spPr>
          <a:xfrm>
            <a:off x="1151467" y="1919115"/>
            <a:ext cx="7478889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Brought Influence of World</a:t>
            </a:r>
            <a:r>
              <a:rPr lang="en-US" sz="2400" dirty="0"/>
              <a:t> (1 Kings 16:30-31)</a:t>
            </a:r>
          </a:p>
          <a:p>
            <a:pPr marL="457200" indent="-457200">
              <a:buFont typeface="+mj-lt"/>
              <a:buAutoNum type="alphaUcPeriod"/>
            </a:pPr>
            <a:endParaRPr lang="en-US" sz="105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Destroyed the Influence of Godly Leaders</a:t>
            </a:r>
            <a:r>
              <a:rPr lang="en-US" sz="2400" dirty="0"/>
              <a:t> (1 Kings 18:4, 13; 19:2)</a:t>
            </a:r>
          </a:p>
          <a:p>
            <a:pPr marL="457200" indent="-457200">
              <a:buFont typeface="+mj-lt"/>
              <a:buAutoNum type="alphaUcPeriod"/>
            </a:pPr>
            <a:endParaRPr lang="en-US" sz="105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Helped Ahab Get What He Wanted</a:t>
            </a:r>
            <a:r>
              <a:rPr lang="en-US" sz="2400" dirty="0"/>
              <a:t> (1 Kings 21:5-16)</a:t>
            </a:r>
          </a:p>
          <a:p>
            <a:pPr marL="457200" indent="-457200">
              <a:buFont typeface="+mj-lt"/>
              <a:buAutoNum type="alphaUcPeriod"/>
            </a:pPr>
            <a:endParaRPr lang="en-US" sz="1050" dirty="0"/>
          </a:p>
          <a:p>
            <a:pPr marL="457200" indent="-457200">
              <a:buFont typeface="+mj-lt"/>
              <a:buAutoNum type="alphaUcPeriod"/>
            </a:pPr>
            <a:r>
              <a:rPr lang="en-US" sz="2400" u="sng" dirty="0"/>
              <a:t>Little Regard for Things of Value</a:t>
            </a:r>
            <a:r>
              <a:rPr lang="en-US" sz="2400" dirty="0"/>
              <a:t> (1 Kings 21:1-16)</a:t>
            </a:r>
          </a:p>
        </p:txBody>
      </p:sp>
    </p:spTree>
    <p:extLst>
      <p:ext uri="{BB962C8B-B14F-4D97-AF65-F5344CB8AC3E}">
        <p14:creationId xmlns:p14="http://schemas.microsoft.com/office/powerpoint/2010/main" val="39193819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55534C-0760-4446-A257-751DB6736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 l="10574" r="12264"/>
          <a:stretch/>
        </p:blipFill>
        <p:spPr>
          <a:xfrm>
            <a:off x="1597378" y="603956"/>
            <a:ext cx="2873022" cy="2082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265691-0AA1-4D51-A64E-253D4AF8891C}"/>
              </a:ext>
            </a:extLst>
          </p:cNvPr>
          <p:cNvSpPr txBox="1"/>
          <p:nvPr/>
        </p:nvSpPr>
        <p:spPr>
          <a:xfrm>
            <a:off x="4086579" y="603956"/>
            <a:ext cx="511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Could Someone Be</a:t>
            </a:r>
          </a:p>
          <a:p>
            <a:pPr algn="ctr"/>
            <a:r>
              <a:rPr lang="en-US" sz="3200" u="sng" dirty="0"/>
              <a:t>Stirring Your Up?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93E119-B214-478A-BEC7-CF6AF84B9B86}"/>
              </a:ext>
            </a:extLst>
          </p:cNvPr>
          <p:cNvSpPr txBox="1"/>
          <p:nvPr/>
        </p:nvSpPr>
        <p:spPr>
          <a:xfrm>
            <a:off x="4086579" y="1936045"/>
            <a:ext cx="511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Could You Be Stirring</a:t>
            </a:r>
          </a:p>
          <a:p>
            <a:pPr algn="ctr"/>
            <a:r>
              <a:rPr lang="en-US" sz="3200" u="sng" dirty="0"/>
              <a:t>Someone up?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5BF86-EF82-4B43-9A79-A207400844E3}"/>
              </a:ext>
            </a:extLst>
          </p:cNvPr>
          <p:cNvSpPr txBox="1"/>
          <p:nvPr/>
        </p:nvSpPr>
        <p:spPr>
          <a:xfrm>
            <a:off x="1213556" y="3392311"/>
            <a:ext cx="7851422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Feed off of other’s fears?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Feed off of other’s dislikes?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Encourage another, “Not the only one that feels that way…”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05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Plant seeds / doubts / ideas … then build on them?</a:t>
            </a:r>
          </a:p>
        </p:txBody>
      </p:sp>
    </p:spTree>
    <p:extLst>
      <p:ext uri="{BB962C8B-B14F-4D97-AF65-F5344CB8AC3E}">
        <p14:creationId xmlns:p14="http://schemas.microsoft.com/office/powerpoint/2010/main" val="4077130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9EE31D-DDFC-4DD0-9FC7-6A8F29AE3C4D}"/>
              </a:ext>
            </a:extLst>
          </p:cNvPr>
          <p:cNvSpPr/>
          <p:nvPr/>
        </p:nvSpPr>
        <p:spPr>
          <a:xfrm>
            <a:off x="1150373" y="1020548"/>
            <a:ext cx="67425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3"/>
                </a:solidFill>
                <a:effectLst/>
                <a:latin typeface="Maiandra GD" panose="020E0502030308020204" pitchFamily="34" charset="0"/>
              </a:rPr>
              <a:t>Selling &amp; Stirring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66443-BACB-4E24-87A6-3BB78618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02912" y="2220877"/>
            <a:ext cx="4837471" cy="33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62E2D-AB28-4939-80A2-1B102EDE438C}"/>
              </a:ext>
            </a:extLst>
          </p:cNvPr>
          <p:cNvSpPr txBox="1"/>
          <p:nvPr/>
        </p:nvSpPr>
        <p:spPr>
          <a:xfrm>
            <a:off x="1150373" y="5722375"/>
            <a:ext cx="41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aiandra GD" panose="020E0502030308020204" pitchFamily="34" charset="0"/>
              </a:rPr>
              <a:t>1 Kings 21:25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12CA6-12F6-4DA9-AFDC-E0BFF6F19DDD}"/>
              </a:ext>
            </a:extLst>
          </p:cNvPr>
          <p:cNvSpPr txBox="1"/>
          <p:nvPr/>
        </p:nvSpPr>
        <p:spPr>
          <a:xfrm>
            <a:off x="1311414" y="2676627"/>
            <a:ext cx="642046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/>
            <a:r>
              <a:rPr lang="en-US" sz="3600" dirty="0">
                <a:latin typeface="Maiandra GD" panose="020E0502030308020204" pitchFamily="34" charset="0"/>
              </a:rPr>
              <a:t>(1 Kings 21:20, 25)</a:t>
            </a:r>
          </a:p>
          <a:p>
            <a:pPr marL="400050" indent="-400050">
              <a:buFont typeface="+mj-lt"/>
              <a:buAutoNum type="romanUcPeriod"/>
            </a:pPr>
            <a:endParaRPr lang="en-US" sz="1100" dirty="0">
              <a:latin typeface="Maiandra GD" panose="020E0502030308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3600" b="1" dirty="0">
                <a:latin typeface="Maiandra GD" panose="020E0502030308020204" pitchFamily="34" charset="0"/>
              </a:rPr>
              <a:t> </a:t>
            </a:r>
            <a:r>
              <a:rPr lang="en-US" sz="3600" b="1" u="sng" dirty="0">
                <a:latin typeface="Maiandra GD" panose="020E0502030308020204" pitchFamily="34" charset="0"/>
              </a:rPr>
              <a:t>Jezebel Stirred Him Up</a:t>
            </a:r>
          </a:p>
          <a:p>
            <a:pPr lvl="1"/>
            <a:r>
              <a:rPr lang="en-US" sz="3600" dirty="0">
                <a:latin typeface="Maiandra GD" panose="020E0502030308020204" pitchFamily="34" charset="0"/>
              </a:rPr>
              <a:t>(1 Kings 21:25)</a:t>
            </a:r>
          </a:p>
        </p:txBody>
      </p:sp>
    </p:spTree>
    <p:extLst>
      <p:ext uri="{BB962C8B-B14F-4D97-AF65-F5344CB8AC3E}">
        <p14:creationId xmlns:p14="http://schemas.microsoft.com/office/powerpoint/2010/main" val="493894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992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65762B-67C3-45FE-8E37-11CD0CE3F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01" y="332846"/>
            <a:ext cx="2390775" cy="30765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 descr="https://c2.staticflickr.com/2/1106/660856355_16fe1b261d.jpg">
            <a:extLst>
              <a:ext uri="{FF2B5EF4-FFF2-40B4-BE49-F238E27FC236}">
                <a16:creationId xmlns:a16="http://schemas.microsoft.com/office/drawing/2014/main" id="{9F93DE6B-9E0E-4F33-8386-1AE3B4714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735">
            <a:off x="2215506" y="1440482"/>
            <a:ext cx="874763" cy="69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993D37-A8F7-4B52-9820-70FFC03D24B4}"/>
              </a:ext>
            </a:extLst>
          </p:cNvPr>
          <p:cNvSpPr txBox="1"/>
          <p:nvPr/>
        </p:nvSpPr>
        <p:spPr>
          <a:xfrm>
            <a:off x="4238978" y="801147"/>
            <a:ext cx="435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Would You Sell</a:t>
            </a:r>
          </a:p>
          <a:p>
            <a:pPr algn="ctr"/>
            <a:r>
              <a:rPr lang="en-US" sz="3600" u="sng" dirty="0"/>
              <a:t>Yourself?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375EE1-B4BD-4B70-AFE2-F8CED25E9F3D}"/>
              </a:ext>
            </a:extLst>
          </p:cNvPr>
          <p:cNvSpPr txBox="1"/>
          <p:nvPr/>
        </p:nvSpPr>
        <p:spPr>
          <a:xfrm>
            <a:off x="1298222" y="3816166"/>
            <a:ext cx="706119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Not in an immoral way!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0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Would you sell out your principles?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05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/>
              <a:t>Would you sell yourself to someone else – slave?</a:t>
            </a:r>
          </a:p>
        </p:txBody>
      </p:sp>
    </p:spTree>
    <p:extLst>
      <p:ext uri="{BB962C8B-B14F-4D97-AF65-F5344CB8AC3E}">
        <p14:creationId xmlns:p14="http://schemas.microsoft.com/office/powerpoint/2010/main" val="1011866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3E32DD-03E2-4F41-BA13-771C2A3DE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435589"/>
            <a:ext cx="3064933" cy="21472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9732A-D881-44A2-A44A-F7B658E04C4A}"/>
              </a:ext>
            </a:extLst>
          </p:cNvPr>
          <p:cNvSpPr txBox="1"/>
          <p:nvPr/>
        </p:nvSpPr>
        <p:spPr>
          <a:xfrm>
            <a:off x="4238978" y="801147"/>
            <a:ext cx="4351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/>
              <a:t>King Ahab</a:t>
            </a:r>
          </a:p>
          <a:p>
            <a:pPr algn="ctr"/>
            <a:r>
              <a:rPr lang="en-US" sz="3600" u="sng" dirty="0"/>
              <a:t>Sold Himself</a:t>
            </a:r>
          </a:p>
        </p:txBody>
      </p:sp>
      <p:pic>
        <p:nvPicPr>
          <p:cNvPr id="4" name="Picture 3" descr="https://c2.staticflickr.com/2/1106/660856355_16fe1b261d.jpg">
            <a:extLst>
              <a:ext uri="{FF2B5EF4-FFF2-40B4-BE49-F238E27FC236}">
                <a16:creationId xmlns:a16="http://schemas.microsoft.com/office/drawing/2014/main" id="{72339A63-25C2-4EA1-A1B4-E38381B1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735">
            <a:off x="2791238" y="1451771"/>
            <a:ext cx="874763" cy="699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FA45B3-32F6-4F01-9A9D-5E5BF0F35A7B}"/>
              </a:ext>
            </a:extLst>
          </p:cNvPr>
          <p:cNvSpPr txBox="1"/>
          <p:nvPr/>
        </p:nvSpPr>
        <p:spPr>
          <a:xfrm>
            <a:off x="1360311" y="3211688"/>
            <a:ext cx="695395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Introduced to Ahab (1 Kings 16:29-30)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5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His story recorded (1 Kings 16:29 – 1 Kings 22)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5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He sold himself to do wickedness (1 Kings 21:25)</a:t>
            </a:r>
          </a:p>
        </p:txBody>
      </p:sp>
    </p:spTree>
    <p:extLst>
      <p:ext uri="{BB962C8B-B14F-4D97-AF65-F5344CB8AC3E}">
        <p14:creationId xmlns:p14="http://schemas.microsoft.com/office/powerpoint/2010/main" val="36366088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0C136-39E5-4325-96A8-6281C5DC63B6}"/>
              </a:ext>
            </a:extLst>
          </p:cNvPr>
          <p:cNvSpPr txBox="1"/>
          <p:nvPr/>
        </p:nvSpPr>
        <p:spPr>
          <a:xfrm>
            <a:off x="668594" y="884903"/>
            <a:ext cx="710872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Kings 21:25</a:t>
            </a:r>
          </a:p>
          <a:p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was no one like Ahab who sold himself to do wickedness in the sight of the </a:t>
            </a:r>
            <a:r>
              <a:rPr lang="en-US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Jezebel his wife stirred him up.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740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0C136-39E5-4325-96A8-6281C5DC63B6}"/>
              </a:ext>
            </a:extLst>
          </p:cNvPr>
          <p:cNvSpPr txBox="1"/>
          <p:nvPr/>
        </p:nvSpPr>
        <p:spPr>
          <a:xfrm>
            <a:off x="668594" y="884903"/>
            <a:ext cx="7108722" cy="386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Kings 21:25</a:t>
            </a:r>
          </a:p>
          <a:p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was no one like Ahab who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 himself to do wickedness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sight of the </a:t>
            </a:r>
            <a:r>
              <a:rPr lang="en-US" sz="3200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Lord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Jezebel his wife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stirred him up. </a:t>
            </a: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E9671F-014A-4C34-A1AA-3FC12184DE75}"/>
              </a:ext>
            </a:extLst>
          </p:cNvPr>
          <p:cNvSpPr/>
          <p:nvPr/>
        </p:nvSpPr>
        <p:spPr>
          <a:xfrm>
            <a:off x="6518788" y="1976284"/>
            <a:ext cx="422787" cy="442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16AF112-957D-42BC-88DB-254E694FD1EA}"/>
              </a:ext>
            </a:extLst>
          </p:cNvPr>
          <p:cNvSpPr/>
          <p:nvPr/>
        </p:nvSpPr>
        <p:spPr>
          <a:xfrm>
            <a:off x="7221795" y="2925097"/>
            <a:ext cx="422787" cy="4424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48667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9EE31D-DDFC-4DD0-9FC7-6A8F29AE3C4D}"/>
              </a:ext>
            </a:extLst>
          </p:cNvPr>
          <p:cNvSpPr/>
          <p:nvPr/>
        </p:nvSpPr>
        <p:spPr>
          <a:xfrm>
            <a:off x="1150373" y="1020548"/>
            <a:ext cx="67425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3"/>
                </a:solidFill>
                <a:effectLst/>
                <a:latin typeface="Maiandra GD" panose="020E0502030308020204" pitchFamily="34" charset="0"/>
              </a:rPr>
              <a:t>Selling &amp; Stirring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66443-BACB-4E24-87A6-3BB78618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12" y="2220877"/>
            <a:ext cx="4837471" cy="33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62E2D-AB28-4939-80A2-1B102EDE438C}"/>
              </a:ext>
            </a:extLst>
          </p:cNvPr>
          <p:cNvSpPr txBox="1"/>
          <p:nvPr/>
        </p:nvSpPr>
        <p:spPr>
          <a:xfrm>
            <a:off x="1150373" y="5722375"/>
            <a:ext cx="41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aiandra GD" panose="020E0502030308020204" pitchFamily="34" charset="0"/>
              </a:rPr>
              <a:t>1 Kings 21:25</a:t>
            </a:r>
          </a:p>
        </p:txBody>
      </p:sp>
    </p:spTree>
    <p:extLst>
      <p:ext uri="{BB962C8B-B14F-4D97-AF65-F5344CB8AC3E}">
        <p14:creationId xmlns:p14="http://schemas.microsoft.com/office/powerpoint/2010/main" val="3836046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9EE31D-DDFC-4DD0-9FC7-6A8F29AE3C4D}"/>
              </a:ext>
            </a:extLst>
          </p:cNvPr>
          <p:cNvSpPr/>
          <p:nvPr/>
        </p:nvSpPr>
        <p:spPr>
          <a:xfrm>
            <a:off x="1150373" y="1020548"/>
            <a:ext cx="67425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3"/>
                </a:solidFill>
                <a:effectLst/>
                <a:latin typeface="Maiandra GD" panose="020E0502030308020204" pitchFamily="34" charset="0"/>
              </a:rPr>
              <a:t>Selling &amp; Stirring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66443-BACB-4E24-87A6-3BB78618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02912" y="2220877"/>
            <a:ext cx="4837471" cy="33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62E2D-AB28-4939-80A2-1B102EDE438C}"/>
              </a:ext>
            </a:extLst>
          </p:cNvPr>
          <p:cNvSpPr txBox="1"/>
          <p:nvPr/>
        </p:nvSpPr>
        <p:spPr>
          <a:xfrm>
            <a:off x="1150373" y="5722375"/>
            <a:ext cx="41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aiandra GD" panose="020E0502030308020204" pitchFamily="34" charset="0"/>
              </a:rPr>
              <a:t>1 Kings 21:25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12CA6-12F6-4DA9-AFDC-E0BFF6F19DDD}"/>
              </a:ext>
            </a:extLst>
          </p:cNvPr>
          <p:cNvSpPr txBox="1"/>
          <p:nvPr/>
        </p:nvSpPr>
        <p:spPr>
          <a:xfrm>
            <a:off x="1311414" y="2676627"/>
            <a:ext cx="642046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/>
            <a:r>
              <a:rPr lang="en-US" sz="3600" dirty="0">
                <a:latin typeface="Maiandra GD" panose="020E0502030308020204" pitchFamily="34" charset="0"/>
              </a:rPr>
              <a:t>(1 Kings 21:20, 25)</a:t>
            </a:r>
          </a:p>
          <a:p>
            <a:pPr marL="400050" indent="-400050">
              <a:buFont typeface="+mj-lt"/>
              <a:buAutoNum type="romanUcPeriod"/>
            </a:pPr>
            <a:endParaRPr lang="en-US" sz="1100" dirty="0">
              <a:latin typeface="Maiandra GD" panose="020E0502030308020204" pitchFamily="34" charset="0"/>
            </a:endParaRPr>
          </a:p>
          <a:p>
            <a:pPr marL="400050" indent="-400050">
              <a:buFont typeface="+mj-lt"/>
              <a:buAutoNum type="romanUcPeriod"/>
            </a:pPr>
            <a:r>
              <a:rPr lang="en-US" sz="3600" b="1" dirty="0">
                <a:latin typeface="Maiandra GD" panose="020E0502030308020204" pitchFamily="34" charset="0"/>
              </a:rPr>
              <a:t> </a:t>
            </a:r>
            <a:r>
              <a:rPr lang="en-US" sz="3600" b="1" u="sng" dirty="0">
                <a:latin typeface="Maiandra GD" panose="020E0502030308020204" pitchFamily="34" charset="0"/>
              </a:rPr>
              <a:t>Jezebel Stirred Him Up</a:t>
            </a:r>
          </a:p>
          <a:p>
            <a:pPr lvl="1"/>
            <a:r>
              <a:rPr lang="en-US" sz="3600" dirty="0">
                <a:latin typeface="Maiandra GD" panose="020E0502030308020204" pitchFamily="34" charset="0"/>
              </a:rPr>
              <a:t>(1 Kings 21:25)</a:t>
            </a:r>
          </a:p>
        </p:txBody>
      </p:sp>
    </p:spTree>
    <p:extLst>
      <p:ext uri="{BB962C8B-B14F-4D97-AF65-F5344CB8AC3E}">
        <p14:creationId xmlns:p14="http://schemas.microsoft.com/office/powerpoint/2010/main" val="22914439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9EE31D-DDFC-4DD0-9FC7-6A8F29AE3C4D}"/>
              </a:ext>
            </a:extLst>
          </p:cNvPr>
          <p:cNvSpPr/>
          <p:nvPr/>
        </p:nvSpPr>
        <p:spPr>
          <a:xfrm>
            <a:off x="1150373" y="1020548"/>
            <a:ext cx="67425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>
                <a:ln/>
                <a:solidFill>
                  <a:schemeClr val="accent3"/>
                </a:solidFill>
                <a:effectLst/>
                <a:latin typeface="Maiandra GD" panose="020E0502030308020204" pitchFamily="34" charset="0"/>
              </a:rPr>
              <a:t>Selling &amp; Stirring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C66443-BACB-4E24-87A6-3BB7861836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102912" y="2220877"/>
            <a:ext cx="4837471" cy="3389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C62E2D-AB28-4939-80A2-1B102EDE438C}"/>
              </a:ext>
            </a:extLst>
          </p:cNvPr>
          <p:cNvSpPr txBox="1"/>
          <p:nvPr/>
        </p:nvSpPr>
        <p:spPr>
          <a:xfrm>
            <a:off x="1150373" y="5722375"/>
            <a:ext cx="4129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Maiandra GD" panose="020E0502030308020204" pitchFamily="34" charset="0"/>
              </a:rPr>
              <a:t>1 Kings 21:25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312CA6-12F6-4DA9-AFDC-E0BFF6F19DDD}"/>
              </a:ext>
            </a:extLst>
          </p:cNvPr>
          <p:cNvSpPr txBox="1"/>
          <p:nvPr/>
        </p:nvSpPr>
        <p:spPr>
          <a:xfrm>
            <a:off x="1311414" y="2676627"/>
            <a:ext cx="6420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3600" b="1" u="sng" dirty="0">
                <a:latin typeface="Maiandra GD" panose="020E0502030308020204" pitchFamily="34" charset="0"/>
              </a:rPr>
              <a:t>Ahab Sold Himself to Do Evil</a:t>
            </a:r>
          </a:p>
          <a:p>
            <a:pPr lvl="1"/>
            <a:r>
              <a:rPr lang="en-US" sz="3600" dirty="0">
                <a:latin typeface="Maiandra GD" panose="020E0502030308020204" pitchFamily="34" charset="0"/>
              </a:rPr>
              <a:t>(1 Kings 21:20, 25)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2CAF4-3E20-4978-8400-412885ED5CFC}"/>
              </a:ext>
            </a:extLst>
          </p:cNvPr>
          <p:cNvSpPr txBox="1"/>
          <p:nvPr/>
        </p:nvSpPr>
        <p:spPr>
          <a:xfrm>
            <a:off x="1382889" y="4289778"/>
            <a:ext cx="6348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8F9218-F5F9-416E-AE57-F0E61A10A848}"/>
              </a:ext>
            </a:extLst>
          </p:cNvPr>
          <p:cNvSpPr/>
          <p:nvPr/>
        </p:nvSpPr>
        <p:spPr>
          <a:xfrm>
            <a:off x="1219200" y="4013200"/>
            <a:ext cx="6829778" cy="1540933"/>
          </a:xfrm>
          <a:prstGeom prst="roundRect">
            <a:avLst>
              <a:gd name="adj" fmla="val 24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 Metaphor: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</a:rPr>
              <a:t>Practice of selling oneself into slavery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(2 Kings 17:17; Rom. 7:14)</a:t>
            </a:r>
          </a:p>
        </p:txBody>
      </p:sp>
    </p:spTree>
    <p:extLst>
      <p:ext uri="{BB962C8B-B14F-4D97-AF65-F5344CB8AC3E}">
        <p14:creationId xmlns:p14="http://schemas.microsoft.com/office/powerpoint/2010/main" val="390994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1579</TotalTime>
  <Words>1573</Words>
  <Application>Microsoft Office PowerPoint</Application>
  <PresentationFormat>On-screen Show (4:3)</PresentationFormat>
  <Paragraphs>230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Franklin Gothic Book</vt:lpstr>
      <vt:lpstr>Maiandra GD</vt:lpstr>
      <vt:lpstr>Times New Roman</vt:lpstr>
      <vt:lpstr>Wingdings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24</cp:revision>
  <dcterms:created xsi:type="dcterms:W3CDTF">2017-08-31T03:11:51Z</dcterms:created>
  <dcterms:modified xsi:type="dcterms:W3CDTF">2018-04-02T16:40:41Z</dcterms:modified>
</cp:coreProperties>
</file>