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9" r:id="rId1"/>
    <p:sldMasterId id="2147483737" r:id="rId2"/>
  </p:sldMasterIdLst>
  <p:notesMasterIdLst>
    <p:notesMasterId r:id="rId55"/>
  </p:notesMasterIdLst>
  <p:handoutMasterIdLst>
    <p:handoutMasterId r:id="rId56"/>
  </p:handoutMasterIdLst>
  <p:sldIdLst>
    <p:sldId id="331" r:id="rId3"/>
    <p:sldId id="280" r:id="rId4"/>
    <p:sldId id="276" r:id="rId5"/>
    <p:sldId id="282" r:id="rId6"/>
    <p:sldId id="277" r:id="rId7"/>
    <p:sldId id="269" r:id="rId8"/>
    <p:sldId id="278" r:id="rId9"/>
    <p:sldId id="270" r:id="rId10"/>
    <p:sldId id="279" r:id="rId11"/>
    <p:sldId id="281" r:id="rId12"/>
    <p:sldId id="285" r:id="rId13"/>
    <p:sldId id="286" r:id="rId14"/>
    <p:sldId id="287" r:id="rId15"/>
    <p:sldId id="288" r:id="rId16"/>
    <p:sldId id="289" r:id="rId17"/>
    <p:sldId id="290" r:id="rId18"/>
    <p:sldId id="291" r:id="rId19"/>
    <p:sldId id="283" r:id="rId20"/>
    <p:sldId id="271" r:id="rId21"/>
    <p:sldId id="284" r:id="rId22"/>
    <p:sldId id="293" r:id="rId23"/>
    <p:sldId id="292" r:id="rId24"/>
    <p:sldId id="295" r:id="rId25"/>
    <p:sldId id="294" r:id="rId26"/>
    <p:sldId id="296" r:id="rId27"/>
    <p:sldId id="298" r:id="rId28"/>
    <p:sldId id="272" r:id="rId29"/>
    <p:sldId id="300" r:id="rId30"/>
    <p:sldId id="326" r:id="rId31"/>
    <p:sldId id="302" r:id="rId32"/>
    <p:sldId id="303" r:id="rId33"/>
    <p:sldId id="304" r:id="rId34"/>
    <p:sldId id="305" r:id="rId35"/>
    <p:sldId id="306" r:id="rId36"/>
    <p:sldId id="307" r:id="rId37"/>
    <p:sldId id="308" r:id="rId38"/>
    <p:sldId id="310" r:id="rId39"/>
    <p:sldId id="311" r:id="rId40"/>
    <p:sldId id="312" r:id="rId41"/>
    <p:sldId id="313" r:id="rId42"/>
    <p:sldId id="314" r:id="rId43"/>
    <p:sldId id="315" r:id="rId44"/>
    <p:sldId id="316" r:id="rId45"/>
    <p:sldId id="318" r:id="rId46"/>
    <p:sldId id="319" r:id="rId47"/>
    <p:sldId id="320" r:id="rId48"/>
    <p:sldId id="321" r:id="rId49"/>
    <p:sldId id="322" r:id="rId50"/>
    <p:sldId id="329" r:id="rId51"/>
    <p:sldId id="330" r:id="rId52"/>
    <p:sldId id="328" r:id="rId53"/>
    <p:sldId id="332" r:id="rId54"/>
  </p:sldIdLst>
  <p:sldSz cx="9144000" cy="6858000" type="screen4x3"/>
  <p:notesSz cx="6858000" cy="9144000"/>
  <p:embeddedFontLst>
    <p:embeddedFont>
      <p:font typeface="Arial Rounded MT Bold" panose="020F0704030504030204" pitchFamily="34" charset="0"/>
      <p:regular r:id="rId57"/>
    </p:embeddedFont>
    <p:embeddedFont>
      <p:font typeface="Tahoma" panose="020B0604030504040204" pitchFamily="34" charset="0"/>
      <p:regular r:id="rId58"/>
      <p:bold r:id="rId59"/>
    </p:embeddedFont>
    <p:embeddedFont>
      <p:font typeface="Comic Sans MS" panose="030F0702030302020204" pitchFamily="66" charset="0"/>
      <p:regular r:id="rId60"/>
      <p:bold r:id="rId61"/>
      <p:italic r:id="rId62"/>
      <p:boldItalic r:id="rId63"/>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0000"/>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6" autoAdjust="0"/>
  </p:normalViewPr>
  <p:slideViewPr>
    <p:cSldViewPr>
      <p:cViewPr varScale="1">
        <p:scale>
          <a:sx n="102" d="100"/>
          <a:sy n="102" d="100"/>
        </p:scale>
        <p:origin x="180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7.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BEC39D4-D7E1-47B8-B13A-F077F87F15D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07FDBFE-1AD5-44EF-83D2-3809792937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76805"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6809" name="Rectangle 9"/>
          <p:cNvSpPr>
            <a:spLocks noGrp="1" noChangeArrowheads="1"/>
          </p:cNvSpPr>
          <p:nvPr>
            <p:ph type="ctrTitle" sz="quarter"/>
          </p:nvPr>
        </p:nvSpPr>
        <p:spPr>
          <a:xfrm>
            <a:off x="685800" y="1768475"/>
            <a:ext cx="7772400" cy="1736725"/>
          </a:xfrm>
        </p:spPr>
        <p:txBody>
          <a:bodyPr anchor="b" anchorCtr="1"/>
          <a:lstStyle>
            <a:lvl1pPr>
              <a:defRPr/>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10181B45-AFFF-4A38-B9BE-F7CA6A636E37}"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0F0B0543-0B1E-49B9-B654-C8584B4E4E78}"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0542FB-806C-4CF4-91B3-F8391F6EF27B}"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2EEDC0B-3C42-4EEB-9780-DF2410EEDC71}" type="slidenum">
              <a:rPr lang="en-US"/>
              <a:pPr>
                <a:defRPr/>
              </a:pPr>
              <a:t>‹#›</a:t>
            </a:fld>
            <a:endParaRPr lang="en-US"/>
          </a:p>
        </p:txBody>
      </p:sp>
    </p:spTree>
    <p:extLst>
      <p:ext uri="{BB962C8B-B14F-4D97-AF65-F5344CB8AC3E}">
        <p14:creationId xmlns:p14="http://schemas.microsoft.com/office/powerpoint/2010/main" val="16432584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6B2BB69-BDD4-46D1-8683-7E49E9694970}" type="slidenum">
              <a:rPr lang="en-US"/>
              <a:pPr>
                <a:defRPr/>
              </a:pPr>
              <a:t>‹#›</a:t>
            </a:fld>
            <a:endParaRPr lang="en-US"/>
          </a:p>
        </p:txBody>
      </p:sp>
    </p:spTree>
    <p:extLst>
      <p:ext uri="{BB962C8B-B14F-4D97-AF65-F5344CB8AC3E}">
        <p14:creationId xmlns:p14="http://schemas.microsoft.com/office/powerpoint/2010/main" val="183919097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C077ADA-7EE5-432B-8F2F-201FC706C9E5}" type="slidenum">
              <a:rPr lang="en-US"/>
              <a:pPr>
                <a:defRPr/>
              </a:pPr>
              <a:t>‹#›</a:t>
            </a:fld>
            <a:endParaRPr lang="en-US"/>
          </a:p>
        </p:txBody>
      </p:sp>
    </p:spTree>
    <p:extLst>
      <p:ext uri="{BB962C8B-B14F-4D97-AF65-F5344CB8AC3E}">
        <p14:creationId xmlns:p14="http://schemas.microsoft.com/office/powerpoint/2010/main" val="3453164767"/>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2384ED0-FF10-49A3-8037-7C4653A8892F}" type="slidenum">
              <a:rPr lang="en-US"/>
              <a:pPr>
                <a:defRPr/>
              </a:pPr>
              <a:t>‹#›</a:t>
            </a:fld>
            <a:endParaRPr lang="en-US"/>
          </a:p>
        </p:txBody>
      </p:sp>
    </p:spTree>
    <p:extLst>
      <p:ext uri="{BB962C8B-B14F-4D97-AF65-F5344CB8AC3E}">
        <p14:creationId xmlns:p14="http://schemas.microsoft.com/office/powerpoint/2010/main" val="237154594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606D4C-CA66-449B-8F2E-6644A09EBD68}" type="slidenum">
              <a:rPr lang="en-US"/>
              <a:pPr>
                <a:defRPr/>
              </a:pPr>
              <a:t>‹#›</a:t>
            </a:fld>
            <a:endParaRPr lang="en-US"/>
          </a:p>
        </p:txBody>
      </p:sp>
    </p:spTree>
    <p:extLst>
      <p:ext uri="{BB962C8B-B14F-4D97-AF65-F5344CB8AC3E}">
        <p14:creationId xmlns:p14="http://schemas.microsoft.com/office/powerpoint/2010/main" val="2090419192"/>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AC5F8196-CA6A-4E4C-9EA8-C102D05D55C7}" type="slidenum">
              <a:rPr lang="en-US"/>
              <a:pPr>
                <a:defRPr/>
              </a:pPr>
              <a:t>‹#›</a:t>
            </a:fld>
            <a:endParaRPr lang="en-US"/>
          </a:p>
        </p:txBody>
      </p:sp>
    </p:spTree>
    <p:extLst>
      <p:ext uri="{BB962C8B-B14F-4D97-AF65-F5344CB8AC3E}">
        <p14:creationId xmlns:p14="http://schemas.microsoft.com/office/powerpoint/2010/main" val="405970586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09CD4CF-1D6F-4AAA-99DE-362ABED89071}" type="slidenum">
              <a:rPr lang="en-US"/>
              <a:pPr>
                <a:defRPr/>
              </a:pPr>
              <a:t>‹#›</a:t>
            </a:fld>
            <a:endParaRPr lang="en-US"/>
          </a:p>
        </p:txBody>
      </p:sp>
    </p:spTree>
    <p:extLst>
      <p:ext uri="{BB962C8B-B14F-4D97-AF65-F5344CB8AC3E}">
        <p14:creationId xmlns:p14="http://schemas.microsoft.com/office/powerpoint/2010/main" val="341495807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E902EB53-57F8-4168-A7DD-341097A90867}" type="slidenum">
              <a:rPr lang="en-US"/>
              <a:pPr>
                <a:defRPr/>
              </a:pPr>
              <a:t>‹#›</a:t>
            </a:fld>
            <a:endParaRPr lang="en-US"/>
          </a:p>
        </p:txBody>
      </p:sp>
    </p:spTree>
    <p:extLst>
      <p:ext uri="{BB962C8B-B14F-4D97-AF65-F5344CB8AC3E}">
        <p14:creationId xmlns:p14="http://schemas.microsoft.com/office/powerpoint/2010/main" val="337936392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62A9B92-D3DA-48FB-B2BF-7CF23F80A7CC}" type="slidenum">
              <a:rPr lang="en-US"/>
              <a:pPr>
                <a:defRPr/>
              </a:pPr>
              <a:t>‹#›</a:t>
            </a:fld>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215262F-1E26-42DB-BBEF-6DAF4233E3E8}" type="slidenum">
              <a:rPr lang="en-US"/>
              <a:pPr>
                <a:defRPr/>
              </a:pPr>
              <a:t>‹#›</a:t>
            </a:fld>
            <a:endParaRPr lang="en-US"/>
          </a:p>
        </p:txBody>
      </p:sp>
    </p:spTree>
    <p:extLst>
      <p:ext uri="{BB962C8B-B14F-4D97-AF65-F5344CB8AC3E}">
        <p14:creationId xmlns:p14="http://schemas.microsoft.com/office/powerpoint/2010/main" val="363852274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B7647CF-1D34-45A1-83E3-89DA95173768}" type="slidenum">
              <a:rPr lang="en-US"/>
              <a:pPr>
                <a:defRPr/>
              </a:pPr>
              <a:t>‹#›</a:t>
            </a:fld>
            <a:endParaRPr lang="en-US"/>
          </a:p>
        </p:txBody>
      </p:sp>
    </p:spTree>
    <p:extLst>
      <p:ext uri="{BB962C8B-B14F-4D97-AF65-F5344CB8AC3E}">
        <p14:creationId xmlns:p14="http://schemas.microsoft.com/office/powerpoint/2010/main" val="363620559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3D08E5F-EDFD-4913-9C24-FD36EA52A269}" type="slidenum">
              <a:rPr lang="en-US"/>
              <a:pPr>
                <a:defRPr/>
              </a:pPr>
              <a:t>‹#›</a:t>
            </a:fld>
            <a:endParaRPr lang="en-US"/>
          </a:p>
        </p:txBody>
      </p:sp>
    </p:spTree>
    <p:extLst>
      <p:ext uri="{BB962C8B-B14F-4D97-AF65-F5344CB8AC3E}">
        <p14:creationId xmlns:p14="http://schemas.microsoft.com/office/powerpoint/2010/main" val="231932799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16CC2AF-4DB3-4005-A915-115BE8AE8917}"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75BB16C-3CBB-47A8-B222-E2DA39A12DCF}"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065AE9E-B5C5-4DA4-B920-5420F51C27B6}"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3A955EF6-00ED-4EA0-AC4E-110CE6DC63F9}"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4172BFA4-B02A-4B8E-92DD-C831BF816DEC}"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67132F42-4F93-4E35-A907-2CA88AF76742}"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EDA17B7E-5B1C-4642-BED6-470526F83048}"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7242175" cy="1981200"/>
            <a:chOff x="0" y="0"/>
            <a:chExt cx="4562" cy="1248"/>
          </a:xfrm>
        </p:grpSpPr>
        <p:sp>
          <p:nvSpPr>
            <p:cNvPr id="75779"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75780"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75781"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82"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783"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75784"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75785"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6658CB54-3111-43B0-A65E-45A125F58B9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spd="med">
    <p:wipe dir="r"/>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00EE464E-040A-4569-9211-29F92D4C2F7E}" type="slidenum">
              <a:rPr lang="en-US"/>
              <a:pPr>
                <a:defRPr/>
              </a:pPr>
              <a:t>‹#›</a:t>
            </a:fld>
            <a:endParaRPr lang="en-US"/>
          </a:p>
        </p:txBody>
      </p:sp>
    </p:spTree>
    <p:extLst>
      <p:ext uri="{BB962C8B-B14F-4D97-AF65-F5344CB8AC3E}">
        <p14:creationId xmlns:p14="http://schemas.microsoft.com/office/powerpoint/2010/main" val="30247692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3.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104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81926" name="Text Box 6"/>
          <p:cNvSpPr txBox="1">
            <a:spLocks noChangeArrowheads="1"/>
          </p:cNvSpPr>
          <p:nvPr/>
        </p:nvSpPr>
        <p:spPr bwMode="auto">
          <a:xfrm>
            <a:off x="533400" y="1905000"/>
            <a:ext cx="8229600" cy="519113"/>
          </a:xfrm>
          <a:prstGeom prst="rect">
            <a:avLst/>
          </a:prstGeom>
          <a:noFill/>
          <a:ln w="9525">
            <a:noFill/>
            <a:miter lim="800000"/>
            <a:headEnd/>
            <a:tailEnd/>
          </a:ln>
        </p:spPr>
        <p:txBody>
          <a:bodyPr>
            <a:spAutoFit/>
          </a:bodyPr>
          <a:lstStyle/>
          <a:p>
            <a:pPr>
              <a:spcBef>
                <a:spcPct val="50000"/>
              </a:spcBef>
            </a:pPr>
            <a:r>
              <a:rPr lang="en-US"/>
              <a:t>A. The Order of Authority </a:t>
            </a:r>
            <a:r>
              <a:rPr lang="en-US">
                <a:solidFill>
                  <a:srgbClr val="FFFF00"/>
                </a:solidFill>
              </a:rPr>
              <a:t>(1 Cor. 11:3)</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Scale>
                                      <p:cBhvr>
                                        <p:cTn id="7" dur="1000" decel="50000" fill="hold">
                                          <p:stCondLst>
                                            <p:cond delay="0"/>
                                          </p:stCondLst>
                                        </p:cTn>
                                        <p:tgtEl>
                                          <p:spTgt spid="819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26"/>
                                        </p:tgtEl>
                                        <p:attrNameLst>
                                          <p:attrName>ppt_x</p:attrName>
                                          <p:attrName>ppt_y</p:attrName>
                                        </p:attrNameLst>
                                      </p:cBhvr>
                                    </p:animMotion>
                                    <p:animEffect transition="in" filter="fade">
                                      <p:cBhvr>
                                        <p:cTn id="9" dur="10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762000" y="533400"/>
            <a:ext cx="7848600" cy="2236788"/>
          </a:xfrm>
          <a:prstGeom prst="rect">
            <a:avLst/>
          </a:prstGeom>
          <a:solidFill>
            <a:srgbClr val="FFFFCC"/>
          </a:solidFill>
          <a:ln w="9525">
            <a:solidFill>
              <a:srgbClr val="000000"/>
            </a:solidFill>
            <a:miter lim="800000"/>
            <a:headEnd/>
            <a:tailEnd/>
          </a:ln>
        </p:spPr>
        <p:txBody>
          <a:bodyPr>
            <a:spAutoFit/>
          </a:bodyPr>
          <a:lstStyle/>
          <a:p>
            <a:pPr algn="ctr"/>
            <a:r>
              <a:rPr lang="en-US" b="1" u="sng">
                <a:solidFill>
                  <a:srgbClr val="000000"/>
                </a:solidFill>
                <a:latin typeface="Times New Roman" pitchFamily="18" charset="0"/>
              </a:rPr>
              <a:t>1 Cor 11:3</a:t>
            </a:r>
          </a:p>
          <a:p>
            <a:pPr algn="ctr"/>
            <a:endParaRPr lang="en-US" b="1" u="sng">
              <a:solidFill>
                <a:srgbClr val="000000"/>
              </a:solidFill>
              <a:latin typeface="Times New Roman" pitchFamily="18" charset="0"/>
            </a:endParaRPr>
          </a:p>
          <a:p>
            <a:r>
              <a:rPr lang="en-US">
                <a:solidFill>
                  <a:srgbClr val="000000"/>
                </a:solidFill>
                <a:latin typeface="Times New Roman" pitchFamily="18" charset="0"/>
              </a:rPr>
              <a:t>“But I want you to know that the head of every man is Christ, the head of woman is man, and the head of Christ is God.”</a:t>
            </a:r>
          </a:p>
        </p:txBody>
      </p:sp>
      <p:sp>
        <p:nvSpPr>
          <p:cNvPr id="86021" name="Oval 5"/>
          <p:cNvSpPr>
            <a:spLocks noChangeArrowheads="1"/>
          </p:cNvSpPr>
          <p:nvPr/>
        </p:nvSpPr>
        <p:spPr bwMode="auto">
          <a:xfrm>
            <a:off x="838200" y="28956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God</a:t>
            </a:r>
          </a:p>
          <a:p>
            <a:pPr algn="ctr">
              <a:defRPr/>
            </a:pPr>
            <a:r>
              <a:rPr lang="en-US" sz="2400" i="1">
                <a:solidFill>
                  <a:srgbClr val="000000"/>
                </a:solidFill>
              </a:rPr>
              <a:t>(Father)</a:t>
            </a:r>
          </a:p>
        </p:txBody>
      </p:sp>
      <p:sp>
        <p:nvSpPr>
          <p:cNvPr id="86022" name="Oval 6"/>
          <p:cNvSpPr>
            <a:spLocks noChangeArrowheads="1"/>
          </p:cNvSpPr>
          <p:nvPr/>
        </p:nvSpPr>
        <p:spPr bwMode="auto">
          <a:xfrm>
            <a:off x="2590800" y="38100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Christ</a:t>
            </a:r>
          </a:p>
          <a:p>
            <a:pPr algn="ctr">
              <a:defRPr/>
            </a:pPr>
            <a:r>
              <a:rPr lang="en-US" sz="2400" i="1">
                <a:solidFill>
                  <a:srgbClr val="000000"/>
                </a:solidFill>
              </a:rPr>
              <a:t>(son)</a:t>
            </a:r>
          </a:p>
        </p:txBody>
      </p:sp>
      <p:sp>
        <p:nvSpPr>
          <p:cNvPr id="86023" name="Oval 7"/>
          <p:cNvSpPr>
            <a:spLocks noChangeArrowheads="1"/>
          </p:cNvSpPr>
          <p:nvPr/>
        </p:nvSpPr>
        <p:spPr bwMode="auto">
          <a:xfrm>
            <a:off x="4343400" y="47244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Man</a:t>
            </a:r>
            <a:endParaRPr lang="en-US" sz="2400" i="1">
              <a:solidFill>
                <a:srgbClr val="000000"/>
              </a:solidFill>
            </a:endParaRPr>
          </a:p>
        </p:txBody>
      </p:sp>
      <p:sp>
        <p:nvSpPr>
          <p:cNvPr id="86024" name="Oval 8"/>
          <p:cNvSpPr>
            <a:spLocks noChangeArrowheads="1"/>
          </p:cNvSpPr>
          <p:nvPr/>
        </p:nvSpPr>
        <p:spPr bwMode="auto">
          <a:xfrm>
            <a:off x="6248400" y="5638800"/>
            <a:ext cx="2743200" cy="990600"/>
          </a:xfrm>
          <a:prstGeom prst="ellipse">
            <a:avLst/>
          </a:prstGeom>
          <a:solidFill>
            <a:schemeClr val="tx1"/>
          </a:solidFill>
          <a:ln w="9525">
            <a:solidFill>
              <a:srgbClr val="000000"/>
            </a:solidFill>
            <a:round/>
            <a:headEnd/>
            <a:tailEnd/>
          </a:ln>
          <a:effectLst>
            <a:outerShdw dist="107763" dir="2700000" algn="ctr" rotWithShape="0">
              <a:srgbClr val="000000">
                <a:alpha val="50000"/>
              </a:srgbClr>
            </a:outerShdw>
          </a:effectLst>
        </p:spPr>
        <p:txBody>
          <a:bodyPr wrap="none" anchor="ctr"/>
          <a:lstStyle/>
          <a:p>
            <a:pPr algn="ctr">
              <a:defRPr/>
            </a:pPr>
            <a:r>
              <a:rPr lang="en-US" b="1" u="sng">
                <a:solidFill>
                  <a:srgbClr val="000000"/>
                </a:solidFill>
              </a:rPr>
              <a:t>Woman</a:t>
            </a:r>
            <a:endParaRPr lang="en-US" sz="2400" i="1">
              <a:solidFill>
                <a:srgbClr val="000000"/>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circle(out)">
                                      <p:cBhvr>
                                        <p:cTn id="7" dur="2000"/>
                                        <p:tgtEl>
                                          <p:spTgt spid="860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6023"/>
                                        </p:tgtEl>
                                        <p:attrNameLst>
                                          <p:attrName>style.visibility</p:attrName>
                                        </p:attrNameLst>
                                      </p:cBhvr>
                                      <p:to>
                                        <p:strVal val="visible"/>
                                      </p:to>
                                    </p:set>
                                    <p:animEffect transition="in" filter="circle(out)">
                                      <p:cBhvr>
                                        <p:cTn id="12" dur="2000"/>
                                        <p:tgtEl>
                                          <p:spTgt spid="860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86022"/>
                                        </p:tgtEl>
                                        <p:attrNameLst>
                                          <p:attrName>style.visibility</p:attrName>
                                        </p:attrNameLst>
                                      </p:cBhvr>
                                      <p:to>
                                        <p:strVal val="visible"/>
                                      </p:to>
                                    </p:set>
                                    <p:animEffect transition="in" filter="circle(out)">
                                      <p:cBhvr>
                                        <p:cTn id="17" dur="2000"/>
                                        <p:tgtEl>
                                          <p:spTgt spid="8602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86021"/>
                                        </p:tgtEl>
                                        <p:attrNameLst>
                                          <p:attrName>style.visibility</p:attrName>
                                        </p:attrNameLst>
                                      </p:cBhvr>
                                      <p:to>
                                        <p:strVal val="visible"/>
                                      </p:to>
                                    </p:set>
                                    <p:animEffect transition="in" filter="circle(out)">
                                      <p:cBhvr>
                                        <p:cTn id="22" dur="20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animBg="1"/>
      <p:bldP spid="86023" grpId="0" animBg="1"/>
      <p:bldP spid="860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87043" name="Text Box 3"/>
          <p:cNvSpPr txBox="1">
            <a:spLocks noChangeArrowheads="1"/>
          </p:cNvSpPr>
          <p:nvPr/>
        </p:nvSpPr>
        <p:spPr bwMode="auto">
          <a:xfrm>
            <a:off x="533400" y="1905000"/>
            <a:ext cx="8229600" cy="2443163"/>
          </a:xfrm>
          <a:prstGeom prst="rect">
            <a:avLst/>
          </a:prstGeom>
          <a:noFill/>
          <a:ln w="9525">
            <a:noFill/>
            <a:miter lim="800000"/>
            <a:headEnd/>
            <a:tailEnd/>
          </a:ln>
        </p:spPr>
        <p:txBody>
          <a:bodyPr>
            <a:spAutoFit/>
          </a:bodyPr>
          <a:lstStyle/>
          <a:p>
            <a:pPr defTabSz="517525">
              <a:spcBef>
                <a:spcPct val="50000"/>
              </a:spcBef>
            </a:pPr>
            <a:r>
              <a:rPr lang="en-US"/>
              <a:t>A. The Order of Authority </a:t>
            </a:r>
            <a:r>
              <a:rPr lang="en-US">
                <a:solidFill>
                  <a:srgbClr val="FFFF00"/>
                </a:solidFill>
              </a:rPr>
              <a:t>(1 Cor. 11:3)</a:t>
            </a:r>
          </a:p>
          <a:p>
            <a:pPr defTabSz="517525">
              <a:spcBef>
                <a:spcPct val="50000"/>
              </a:spcBef>
            </a:pPr>
            <a:r>
              <a:rPr lang="en-US"/>
              <a:t>B. Man Is Not His Own Authority</a:t>
            </a:r>
          </a:p>
          <a:p>
            <a:pPr defTabSz="517525">
              <a:spcBef>
                <a:spcPct val="50000"/>
              </a:spcBef>
            </a:pPr>
            <a:r>
              <a:rPr lang="en-US"/>
              <a:t>	1. </a:t>
            </a:r>
            <a:r>
              <a:rPr lang="en-US">
                <a:solidFill>
                  <a:srgbClr val="FFFF00"/>
                </a:solidFill>
              </a:rPr>
              <a:t>Jer. 10:23</a:t>
            </a:r>
            <a:r>
              <a:rPr lang="en-US"/>
              <a:t> – not to direct his own steps</a:t>
            </a:r>
          </a:p>
          <a:p>
            <a:pPr defTabSz="517525">
              <a:spcBef>
                <a:spcPct val="50000"/>
              </a:spcBef>
            </a:pPr>
            <a:r>
              <a:rPr lang="en-US"/>
              <a:t>	2. </a:t>
            </a:r>
            <a:r>
              <a:rPr lang="en-US">
                <a:solidFill>
                  <a:srgbClr val="FFFF00"/>
                </a:solidFill>
              </a:rPr>
              <a:t>Prov. 14:12</a:t>
            </a:r>
            <a:r>
              <a:rPr lang="en-US"/>
              <a:t> – way that seems right…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7043">
                                            <p:txEl>
                                              <p:pRg st="2" end="2"/>
                                            </p:txEl>
                                          </p:spTgt>
                                        </p:tgtEl>
                                        <p:attrNameLst>
                                          <p:attrName>style.visibility</p:attrName>
                                        </p:attrNameLst>
                                      </p:cBhvr>
                                      <p:to>
                                        <p:strVal val="visible"/>
                                      </p:to>
                                    </p:set>
                                    <p:animScale>
                                      <p:cBhvr>
                                        <p:cTn id="7" dur="1000" decel="50000" fill="hold">
                                          <p:stCondLst>
                                            <p:cond delay="0"/>
                                          </p:stCondLst>
                                        </p:cTn>
                                        <p:tgtEl>
                                          <p:spTgt spid="8704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7043">
                                            <p:txEl>
                                              <p:pRg st="2" end="2"/>
                                            </p:txEl>
                                          </p:spTgt>
                                        </p:tgtEl>
                                        <p:attrNameLst>
                                          <p:attrName>ppt_x</p:attrName>
                                          <p:attrName>ppt_y</p:attrName>
                                        </p:attrNameLst>
                                      </p:cBhvr>
                                    </p:animMotion>
                                    <p:animEffect transition="in" filter="fade">
                                      <p:cBhvr>
                                        <p:cTn id="9" dur="1000"/>
                                        <p:tgtEl>
                                          <p:spTgt spid="8704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7043">
                                            <p:txEl>
                                              <p:pRg st="3" end="3"/>
                                            </p:txEl>
                                          </p:spTgt>
                                        </p:tgtEl>
                                        <p:attrNameLst>
                                          <p:attrName>style.visibility</p:attrName>
                                        </p:attrNameLst>
                                      </p:cBhvr>
                                      <p:to>
                                        <p:strVal val="visible"/>
                                      </p:to>
                                    </p:set>
                                    <p:animScale>
                                      <p:cBhvr>
                                        <p:cTn id="14" dur="1000" decel="50000" fill="hold">
                                          <p:stCondLst>
                                            <p:cond delay="0"/>
                                          </p:stCondLst>
                                        </p:cTn>
                                        <p:tgtEl>
                                          <p:spTgt spid="8704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7043">
                                            <p:txEl>
                                              <p:pRg st="3" end="3"/>
                                            </p:txEl>
                                          </p:spTgt>
                                        </p:tgtEl>
                                        <p:attrNameLst>
                                          <p:attrName>ppt_x</p:attrName>
                                          <p:attrName>ppt_y</p:attrName>
                                        </p:attrNameLst>
                                      </p:cBhvr>
                                    </p:animMotion>
                                    <p:animEffect transition="in" filter="fade">
                                      <p:cBhvr>
                                        <p:cTn id="16" dur="1000"/>
                                        <p:tgtEl>
                                          <p:spTgt spid="870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88067" name="Text Box 3"/>
          <p:cNvSpPr txBox="1">
            <a:spLocks noChangeArrowheads="1"/>
          </p:cNvSpPr>
          <p:nvPr/>
        </p:nvSpPr>
        <p:spPr bwMode="auto">
          <a:xfrm>
            <a:off x="533400" y="1905000"/>
            <a:ext cx="8229600" cy="2443163"/>
          </a:xfrm>
          <a:prstGeom prst="rect">
            <a:avLst/>
          </a:prstGeom>
          <a:noFill/>
          <a:ln w="9525">
            <a:noFill/>
            <a:miter lim="800000"/>
            <a:headEnd/>
            <a:tailEnd/>
          </a:ln>
        </p:spPr>
        <p:txBody>
          <a:bodyPr>
            <a:spAutoFit/>
          </a:bodyPr>
          <a:lstStyle/>
          <a:p>
            <a:pPr defTabSz="517525">
              <a:spcBef>
                <a:spcPct val="50000"/>
              </a:spcBef>
            </a:pPr>
            <a:r>
              <a:rPr lang="en-US"/>
              <a:t>A. The Order of Authority </a:t>
            </a:r>
            <a:r>
              <a:rPr lang="en-US">
                <a:solidFill>
                  <a:srgbClr val="FFFF00"/>
                </a:solidFill>
              </a:rPr>
              <a:t>(1 Cor. 11:3)</a:t>
            </a:r>
          </a:p>
          <a:p>
            <a:pPr defTabSz="517525">
              <a:spcBef>
                <a:spcPct val="50000"/>
              </a:spcBef>
            </a:pPr>
            <a:r>
              <a:rPr lang="en-US"/>
              <a:t>B. Man Is Not His Own Authority</a:t>
            </a:r>
          </a:p>
          <a:p>
            <a:pPr defTabSz="517525">
              <a:spcBef>
                <a:spcPct val="50000"/>
              </a:spcBef>
            </a:pPr>
            <a:r>
              <a:rPr lang="en-US"/>
              <a:t>C. Following Authority</a:t>
            </a:r>
          </a:p>
          <a:p>
            <a:pPr defTabSz="517525">
              <a:spcBef>
                <a:spcPct val="50000"/>
              </a:spcBef>
            </a:pPr>
            <a:r>
              <a:rPr lang="en-US"/>
              <a:t>	1. Cain &amp; Abel </a:t>
            </a:r>
            <a:r>
              <a:rPr lang="en-US">
                <a:solidFill>
                  <a:srgbClr val="FFFF00"/>
                </a:solidFill>
              </a:rPr>
              <a:t>(Gen. 4)</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8067">
                                            <p:txEl>
                                              <p:pRg st="3" end="3"/>
                                            </p:txEl>
                                          </p:spTgt>
                                        </p:tgtEl>
                                        <p:attrNameLst>
                                          <p:attrName>style.visibility</p:attrName>
                                        </p:attrNameLst>
                                      </p:cBhvr>
                                      <p:to>
                                        <p:strVal val="visible"/>
                                      </p:to>
                                    </p:set>
                                    <p:animScale>
                                      <p:cBhvr>
                                        <p:cTn id="7" dur="1000" decel="50000" fill="hold">
                                          <p:stCondLst>
                                            <p:cond delay="0"/>
                                          </p:stCondLst>
                                        </p:cTn>
                                        <p:tgtEl>
                                          <p:spTgt spid="8806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8067">
                                            <p:txEl>
                                              <p:pRg st="3" end="3"/>
                                            </p:txEl>
                                          </p:spTgt>
                                        </p:tgtEl>
                                        <p:attrNameLst>
                                          <p:attrName>ppt_x</p:attrName>
                                          <p:attrName>ppt_y</p:attrName>
                                        </p:attrNameLst>
                                      </p:cBhvr>
                                    </p:animMotion>
                                    <p:animEffect transition="in" filter="fade">
                                      <p:cBhvr>
                                        <p:cTn id="9" dur="10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533400" y="457200"/>
            <a:ext cx="8077200" cy="3875088"/>
          </a:xfrm>
          <a:prstGeom prst="rect">
            <a:avLst/>
          </a:prstGeom>
          <a:solidFill>
            <a:schemeClr val="tx1"/>
          </a:solidFill>
          <a:ln w="9525">
            <a:solidFill>
              <a:srgbClr val="000000"/>
            </a:solidFill>
            <a:miter lim="800000"/>
            <a:headEnd/>
            <a:tailEnd/>
          </a:ln>
        </p:spPr>
        <p:txBody>
          <a:bodyPr>
            <a:spAutoFit/>
          </a:bodyPr>
          <a:lstStyle/>
          <a:p>
            <a:pPr algn="ctr"/>
            <a:r>
              <a:rPr lang="en-US" sz="3200" b="1" u="sng">
                <a:solidFill>
                  <a:srgbClr val="000000"/>
                </a:solidFill>
                <a:latin typeface="Times New Roman" pitchFamily="18" charset="0"/>
              </a:rPr>
              <a:t>Gen 4:3-5</a:t>
            </a:r>
          </a:p>
          <a:p>
            <a:endParaRPr lang="en-US" sz="2400">
              <a:solidFill>
                <a:srgbClr val="000000"/>
              </a:solidFill>
              <a:latin typeface="Times New Roman" pitchFamily="18" charset="0"/>
            </a:endParaRPr>
          </a:p>
          <a:p>
            <a:r>
              <a:rPr lang="en-US" sz="2400">
                <a:solidFill>
                  <a:srgbClr val="000000"/>
                </a:solidFill>
                <a:latin typeface="Times New Roman" pitchFamily="18" charset="0"/>
              </a:rPr>
              <a:t>3 And in the process of time it came to pass that Cain brought an offering of the fruit of the ground to the LORD. </a:t>
            </a:r>
          </a:p>
          <a:p>
            <a:endParaRPr lang="en-US" sz="2400">
              <a:solidFill>
                <a:srgbClr val="000000"/>
              </a:solidFill>
              <a:latin typeface="Times New Roman" pitchFamily="18" charset="0"/>
            </a:endParaRPr>
          </a:p>
          <a:p>
            <a:r>
              <a:rPr lang="en-US" sz="2400">
                <a:solidFill>
                  <a:srgbClr val="000000"/>
                </a:solidFill>
                <a:latin typeface="Times New Roman" pitchFamily="18" charset="0"/>
              </a:rPr>
              <a:t>4 Abel also brought of the firstborn of his flock and of their fat. And the LORD respected Abel and his offering, </a:t>
            </a:r>
          </a:p>
          <a:p>
            <a:endParaRPr lang="en-US" sz="2400">
              <a:solidFill>
                <a:srgbClr val="000000"/>
              </a:solidFill>
              <a:latin typeface="Times New Roman" pitchFamily="18" charset="0"/>
            </a:endParaRPr>
          </a:p>
          <a:p>
            <a:r>
              <a:rPr lang="en-US" sz="2400">
                <a:solidFill>
                  <a:srgbClr val="000000"/>
                </a:solidFill>
                <a:latin typeface="Times New Roman" pitchFamily="18" charset="0"/>
              </a:rPr>
              <a:t>5 but He did not respect Cain and his offering. And Cain was very angry, and his countenance fell. </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2"/>
          <p:cNvSpPr>
            <a:spLocks noChangeShapeType="1"/>
          </p:cNvSpPr>
          <p:nvPr/>
        </p:nvSpPr>
        <p:spPr bwMode="auto">
          <a:xfrm>
            <a:off x="4572000" y="152400"/>
            <a:ext cx="0" cy="3810000"/>
          </a:xfrm>
          <a:prstGeom prst="line">
            <a:avLst/>
          </a:prstGeom>
          <a:noFill/>
          <a:ln w="28575">
            <a:solidFill>
              <a:schemeClr val="tx1"/>
            </a:solidFill>
            <a:round/>
            <a:headEnd/>
            <a:tailEnd/>
          </a:ln>
        </p:spPr>
        <p:txBody>
          <a:bodyPr/>
          <a:lstStyle/>
          <a:p>
            <a:endParaRPr lang="en-US"/>
          </a:p>
        </p:txBody>
      </p:sp>
      <p:sp>
        <p:nvSpPr>
          <p:cNvPr id="90115" name="Text Box 3"/>
          <p:cNvSpPr txBox="1">
            <a:spLocks noChangeArrowheads="1"/>
          </p:cNvSpPr>
          <p:nvPr/>
        </p:nvSpPr>
        <p:spPr bwMode="auto">
          <a:xfrm>
            <a:off x="762000" y="304800"/>
            <a:ext cx="3124200" cy="641350"/>
          </a:xfrm>
          <a:prstGeom prst="rect">
            <a:avLst/>
          </a:prstGeom>
          <a:noFill/>
          <a:ln w="9525">
            <a:noFill/>
            <a:miter lim="800000"/>
            <a:headEnd/>
            <a:tailEnd/>
          </a:ln>
          <a:effectLst/>
        </p:spPr>
        <p:txBody>
          <a:bodyPr>
            <a:spAutoFit/>
          </a:bodyPr>
          <a:lstStyle/>
          <a:p>
            <a:pPr algn="ctr">
              <a:spcBef>
                <a:spcPct val="50000"/>
              </a:spcBef>
              <a:defRPr/>
            </a:pPr>
            <a:r>
              <a:rPr lang="en-US" sz="3600" b="1" u="sng">
                <a:solidFill>
                  <a:srgbClr val="FFFF00"/>
                </a:solidFill>
                <a:effectLst>
                  <a:outerShdw blurRad="38100" dist="38100" dir="2700000" algn="tl">
                    <a:srgbClr val="000000"/>
                  </a:outerShdw>
                </a:effectLst>
                <a:latin typeface="Times New Roman" pitchFamily="18" charset="0"/>
              </a:rPr>
              <a:t>Cain</a:t>
            </a:r>
          </a:p>
        </p:txBody>
      </p:sp>
      <p:sp>
        <p:nvSpPr>
          <p:cNvPr id="90116" name="Text Box 4"/>
          <p:cNvSpPr txBox="1">
            <a:spLocks noChangeArrowheads="1"/>
          </p:cNvSpPr>
          <p:nvPr/>
        </p:nvSpPr>
        <p:spPr bwMode="auto">
          <a:xfrm>
            <a:off x="5334000" y="304800"/>
            <a:ext cx="3124200" cy="641350"/>
          </a:xfrm>
          <a:prstGeom prst="rect">
            <a:avLst/>
          </a:prstGeom>
          <a:noFill/>
          <a:ln w="9525">
            <a:noFill/>
            <a:miter lim="800000"/>
            <a:headEnd/>
            <a:tailEnd/>
          </a:ln>
          <a:effectLst/>
        </p:spPr>
        <p:txBody>
          <a:bodyPr>
            <a:spAutoFit/>
          </a:bodyPr>
          <a:lstStyle/>
          <a:p>
            <a:pPr algn="ctr">
              <a:spcBef>
                <a:spcPct val="50000"/>
              </a:spcBef>
              <a:defRPr/>
            </a:pPr>
            <a:r>
              <a:rPr lang="en-US" sz="3600" b="1" u="sng">
                <a:solidFill>
                  <a:srgbClr val="FFFF00"/>
                </a:solidFill>
                <a:effectLst>
                  <a:outerShdw blurRad="38100" dist="38100" dir="2700000" algn="tl">
                    <a:srgbClr val="000000"/>
                  </a:outerShdw>
                </a:effectLst>
                <a:latin typeface="Times New Roman" pitchFamily="18" charset="0"/>
              </a:rPr>
              <a:t>Abel</a:t>
            </a:r>
          </a:p>
        </p:txBody>
      </p:sp>
      <p:sp>
        <p:nvSpPr>
          <p:cNvPr id="16389" name="Text Box 7"/>
          <p:cNvSpPr txBox="1">
            <a:spLocks noChangeArrowheads="1"/>
          </p:cNvSpPr>
          <p:nvPr/>
        </p:nvSpPr>
        <p:spPr bwMode="auto">
          <a:xfrm>
            <a:off x="914400" y="1371600"/>
            <a:ext cx="3124200" cy="989013"/>
          </a:xfrm>
          <a:prstGeom prst="rect">
            <a:avLst/>
          </a:prstGeom>
          <a:noFill/>
          <a:ln w="9525">
            <a:noFill/>
            <a:miter lim="800000"/>
            <a:headEnd/>
            <a:tailEnd/>
          </a:ln>
        </p:spPr>
        <p:txBody>
          <a:bodyPr>
            <a:spAutoFit/>
          </a:bodyPr>
          <a:lstStyle/>
          <a:p>
            <a:pPr algn="ctr">
              <a:lnSpc>
                <a:spcPct val="80000"/>
              </a:lnSpc>
              <a:spcBef>
                <a:spcPct val="50000"/>
              </a:spcBef>
            </a:pPr>
            <a:r>
              <a:rPr lang="en-US">
                <a:latin typeface="Times New Roman" pitchFamily="18" charset="0"/>
              </a:rPr>
              <a:t>Offering:</a:t>
            </a:r>
          </a:p>
          <a:p>
            <a:pPr algn="ctr">
              <a:lnSpc>
                <a:spcPct val="80000"/>
              </a:lnSpc>
              <a:spcBef>
                <a:spcPct val="50000"/>
              </a:spcBef>
            </a:pPr>
            <a:r>
              <a:rPr lang="en-US">
                <a:latin typeface="Times New Roman" pitchFamily="18" charset="0"/>
              </a:rPr>
              <a:t>“Fruit of ground”</a:t>
            </a:r>
          </a:p>
        </p:txBody>
      </p:sp>
      <p:sp>
        <p:nvSpPr>
          <p:cNvPr id="16390" name="Text Box 8"/>
          <p:cNvSpPr txBox="1">
            <a:spLocks noChangeArrowheads="1"/>
          </p:cNvSpPr>
          <p:nvPr/>
        </p:nvSpPr>
        <p:spPr bwMode="auto">
          <a:xfrm>
            <a:off x="5029200" y="1371600"/>
            <a:ext cx="3886200" cy="989013"/>
          </a:xfrm>
          <a:prstGeom prst="rect">
            <a:avLst/>
          </a:prstGeom>
          <a:noFill/>
          <a:ln w="9525">
            <a:noFill/>
            <a:miter lim="800000"/>
            <a:headEnd/>
            <a:tailEnd/>
          </a:ln>
        </p:spPr>
        <p:txBody>
          <a:bodyPr>
            <a:spAutoFit/>
          </a:bodyPr>
          <a:lstStyle/>
          <a:p>
            <a:pPr algn="ctr">
              <a:lnSpc>
                <a:spcPct val="80000"/>
              </a:lnSpc>
              <a:spcBef>
                <a:spcPct val="50000"/>
              </a:spcBef>
            </a:pPr>
            <a:r>
              <a:rPr lang="en-US">
                <a:latin typeface="Times New Roman" pitchFamily="18" charset="0"/>
              </a:rPr>
              <a:t>Offering:</a:t>
            </a:r>
          </a:p>
          <a:p>
            <a:pPr algn="ctr">
              <a:lnSpc>
                <a:spcPct val="80000"/>
              </a:lnSpc>
              <a:spcBef>
                <a:spcPct val="50000"/>
              </a:spcBef>
            </a:pPr>
            <a:r>
              <a:rPr lang="en-US">
                <a:latin typeface="Times New Roman" pitchFamily="18" charset="0"/>
              </a:rPr>
              <a:t>“firstborn of his flock”</a:t>
            </a:r>
          </a:p>
        </p:txBody>
      </p:sp>
      <p:sp>
        <p:nvSpPr>
          <p:cNvPr id="90123" name="Rectangle 11"/>
          <p:cNvSpPr>
            <a:spLocks noChangeArrowheads="1"/>
          </p:cNvSpPr>
          <p:nvPr/>
        </p:nvSpPr>
        <p:spPr bwMode="auto">
          <a:xfrm>
            <a:off x="4953000" y="2743200"/>
            <a:ext cx="3810000" cy="1143000"/>
          </a:xfrm>
          <a:prstGeom prst="rect">
            <a:avLst/>
          </a:prstGeom>
          <a:solidFill>
            <a:srgbClr val="CC000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sz="3200" b="1">
                <a:solidFill>
                  <a:schemeClr val="tx2"/>
                </a:solidFill>
                <a:effectLst>
                  <a:outerShdw blurRad="38100" dist="38100" dir="2700000" algn="tl">
                    <a:srgbClr val="000000"/>
                  </a:outerShdw>
                </a:effectLst>
                <a:latin typeface="Times New Roman" pitchFamily="18" charset="0"/>
              </a:rPr>
              <a:t>Lord</a:t>
            </a:r>
          </a:p>
          <a:p>
            <a:pPr algn="ctr">
              <a:defRPr/>
            </a:pPr>
            <a:r>
              <a:rPr lang="en-US" sz="3200" b="1">
                <a:solidFill>
                  <a:schemeClr val="tx2"/>
                </a:solidFill>
                <a:effectLst>
                  <a:outerShdw blurRad="38100" dist="38100" dir="2700000" algn="tl">
                    <a:srgbClr val="000000"/>
                  </a:outerShdw>
                </a:effectLst>
                <a:latin typeface="Times New Roman" pitchFamily="18" charset="0"/>
              </a:rPr>
              <a:t>Respected</a:t>
            </a:r>
          </a:p>
        </p:txBody>
      </p:sp>
      <p:sp>
        <p:nvSpPr>
          <p:cNvPr id="90124" name="Rectangle 12"/>
          <p:cNvSpPr>
            <a:spLocks noChangeArrowheads="1"/>
          </p:cNvSpPr>
          <p:nvPr/>
        </p:nvSpPr>
        <p:spPr bwMode="auto">
          <a:xfrm>
            <a:off x="381000" y="2743200"/>
            <a:ext cx="3810000" cy="1143000"/>
          </a:xfrm>
          <a:prstGeom prst="rect">
            <a:avLst/>
          </a:prstGeom>
          <a:solidFill>
            <a:srgbClr val="CC000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sz="3200" b="1">
                <a:solidFill>
                  <a:schemeClr val="tx2"/>
                </a:solidFill>
                <a:effectLst>
                  <a:outerShdw blurRad="38100" dist="38100" dir="2700000" algn="tl">
                    <a:srgbClr val="000000"/>
                  </a:outerShdw>
                </a:effectLst>
                <a:latin typeface="Times New Roman" pitchFamily="18" charset="0"/>
              </a:rPr>
              <a:t>Lord</a:t>
            </a:r>
          </a:p>
          <a:p>
            <a:pPr algn="ctr">
              <a:defRPr/>
            </a:pPr>
            <a:r>
              <a:rPr lang="en-US" sz="3200" b="1">
                <a:solidFill>
                  <a:schemeClr val="tx2"/>
                </a:solidFill>
                <a:effectLst>
                  <a:outerShdw blurRad="38100" dist="38100" dir="2700000" algn="tl">
                    <a:srgbClr val="000000"/>
                  </a:outerShdw>
                </a:effectLst>
                <a:latin typeface="Times New Roman" pitchFamily="18" charset="0"/>
              </a:rPr>
              <a:t>Did Not Respect</a:t>
            </a:r>
          </a:p>
        </p:txBody>
      </p:sp>
      <p:pic>
        <p:nvPicPr>
          <p:cNvPr id="16397" name="Picture 15" descr="MCj01992520000[1]"/>
          <p:cNvPicPr>
            <a:picLocks noChangeAspect="1" noChangeArrowheads="1"/>
          </p:cNvPicPr>
          <p:nvPr/>
        </p:nvPicPr>
        <p:blipFill>
          <a:blip r:embed="rId2" cstate="print"/>
          <a:srcRect/>
          <a:stretch>
            <a:fillRect/>
          </a:stretch>
        </p:blipFill>
        <p:spPr bwMode="auto">
          <a:xfrm>
            <a:off x="533400" y="533400"/>
            <a:ext cx="1143000" cy="1909763"/>
          </a:xfrm>
          <a:prstGeom prst="rect">
            <a:avLst/>
          </a:prstGeom>
          <a:noFill/>
          <a:ln w="9525">
            <a:noFill/>
            <a:miter lim="800000"/>
            <a:headEnd/>
            <a:tailEnd/>
          </a:ln>
        </p:spPr>
      </p:pic>
      <p:sp>
        <p:nvSpPr>
          <p:cNvPr id="90129" name="Text Box 17"/>
          <p:cNvSpPr txBox="1">
            <a:spLocks noChangeArrowheads="1"/>
          </p:cNvSpPr>
          <p:nvPr/>
        </p:nvSpPr>
        <p:spPr bwMode="auto">
          <a:xfrm>
            <a:off x="5638800" y="4267200"/>
            <a:ext cx="2514600" cy="920750"/>
          </a:xfrm>
          <a:prstGeom prst="rect">
            <a:avLst/>
          </a:prstGeom>
          <a:noFill/>
          <a:ln w="9525">
            <a:noFill/>
            <a:miter lim="800000"/>
            <a:headEnd/>
            <a:tailEnd/>
          </a:ln>
        </p:spPr>
        <p:txBody>
          <a:bodyPr>
            <a:spAutoFit/>
          </a:bodyPr>
          <a:lstStyle/>
          <a:p>
            <a:pPr algn="ctr">
              <a:lnSpc>
                <a:spcPct val="60000"/>
              </a:lnSpc>
              <a:spcBef>
                <a:spcPct val="50000"/>
              </a:spcBef>
            </a:pPr>
            <a:r>
              <a:rPr lang="en-US" sz="3200" b="1">
                <a:latin typeface="Times New Roman" pitchFamily="18" charset="0"/>
              </a:rPr>
              <a:t>“By Faith”</a:t>
            </a:r>
          </a:p>
          <a:p>
            <a:pPr algn="ctr">
              <a:lnSpc>
                <a:spcPct val="60000"/>
              </a:lnSpc>
              <a:spcBef>
                <a:spcPct val="50000"/>
              </a:spcBef>
            </a:pPr>
            <a:r>
              <a:rPr lang="en-US" sz="3200">
                <a:latin typeface="Times New Roman" pitchFamily="18" charset="0"/>
              </a:rPr>
              <a:t>(Heb. 11:4)</a:t>
            </a:r>
          </a:p>
        </p:txBody>
      </p:sp>
      <p:pic>
        <p:nvPicPr>
          <p:cNvPr id="16399" name="Picture 18" descr="MCAN03708_0000[1]"/>
          <p:cNvPicPr>
            <a:picLocks noChangeAspect="1" noChangeArrowheads="1"/>
          </p:cNvPicPr>
          <p:nvPr/>
        </p:nvPicPr>
        <p:blipFill>
          <a:blip r:embed="rId3" cstate="print"/>
          <a:srcRect/>
          <a:stretch>
            <a:fillRect/>
          </a:stretch>
        </p:blipFill>
        <p:spPr bwMode="auto">
          <a:xfrm flipH="1">
            <a:off x="7696200" y="457200"/>
            <a:ext cx="1022350" cy="1371600"/>
          </a:xfrm>
          <a:prstGeom prst="rect">
            <a:avLst/>
          </a:prstGeom>
          <a:noFill/>
          <a:ln w="9525">
            <a:noFill/>
            <a:miter lim="800000"/>
            <a:headEnd/>
            <a:tailEnd/>
          </a:ln>
        </p:spPr>
      </p:pic>
      <p:sp>
        <p:nvSpPr>
          <p:cNvPr id="90132" name="Text Box 20"/>
          <p:cNvSpPr txBox="1">
            <a:spLocks noChangeArrowheads="1"/>
          </p:cNvSpPr>
          <p:nvPr/>
        </p:nvSpPr>
        <p:spPr bwMode="auto">
          <a:xfrm>
            <a:off x="762000" y="4267200"/>
            <a:ext cx="3048000" cy="384175"/>
          </a:xfrm>
          <a:prstGeom prst="rect">
            <a:avLst/>
          </a:prstGeom>
          <a:noFill/>
          <a:ln w="9525">
            <a:noFill/>
            <a:miter lim="800000"/>
            <a:headEnd/>
            <a:tailEnd/>
          </a:ln>
        </p:spPr>
        <p:txBody>
          <a:bodyPr>
            <a:spAutoFit/>
          </a:bodyPr>
          <a:lstStyle/>
          <a:p>
            <a:pPr algn="ctr">
              <a:lnSpc>
                <a:spcPct val="60000"/>
              </a:lnSpc>
              <a:spcBef>
                <a:spcPct val="50000"/>
              </a:spcBef>
            </a:pPr>
            <a:r>
              <a:rPr lang="en-US" sz="3200" b="1">
                <a:latin typeface="Times New Roman" pitchFamily="18" charset="0"/>
              </a:rPr>
              <a:t>Not: “By Faith”</a:t>
            </a:r>
          </a:p>
        </p:txBody>
      </p:sp>
      <p:grpSp>
        <p:nvGrpSpPr>
          <p:cNvPr id="2" name="Group 25"/>
          <p:cNvGrpSpPr>
            <a:grpSpLocks/>
          </p:cNvGrpSpPr>
          <p:nvPr/>
        </p:nvGrpSpPr>
        <p:grpSpPr bwMode="auto">
          <a:xfrm>
            <a:off x="4876800" y="4724400"/>
            <a:ext cx="3438525" cy="2133600"/>
            <a:chOff x="1574" y="3053"/>
            <a:chExt cx="2166" cy="1344"/>
          </a:xfrm>
        </p:grpSpPr>
        <p:pic>
          <p:nvPicPr>
            <p:cNvPr id="16402" name="Picture 23" descr="MCj04046470000[1]"/>
            <p:cNvPicPr>
              <a:picLocks noChangeAspect="1" noChangeArrowheads="1"/>
            </p:cNvPicPr>
            <p:nvPr/>
          </p:nvPicPr>
          <p:blipFill>
            <a:blip r:embed="rId4" cstate="print"/>
            <a:srcRect/>
            <a:stretch>
              <a:fillRect/>
            </a:stretch>
          </p:blipFill>
          <p:spPr bwMode="auto">
            <a:xfrm rot="761403">
              <a:off x="1574" y="3053"/>
              <a:ext cx="2166" cy="1344"/>
            </a:xfrm>
            <a:prstGeom prst="rect">
              <a:avLst/>
            </a:prstGeom>
            <a:noFill/>
            <a:ln w="9525">
              <a:noFill/>
              <a:miter lim="800000"/>
              <a:headEnd/>
              <a:tailEnd/>
            </a:ln>
          </p:spPr>
        </p:pic>
        <p:sp>
          <p:nvSpPr>
            <p:cNvPr id="16403" name="Text Box 24"/>
            <p:cNvSpPr txBox="1">
              <a:spLocks noChangeArrowheads="1"/>
            </p:cNvSpPr>
            <p:nvPr/>
          </p:nvSpPr>
          <p:spPr bwMode="auto">
            <a:xfrm>
              <a:off x="2112" y="3556"/>
              <a:ext cx="1296" cy="380"/>
            </a:xfrm>
            <a:prstGeom prst="rect">
              <a:avLst/>
            </a:prstGeom>
            <a:noFill/>
            <a:ln w="9525">
              <a:noFill/>
              <a:miter lim="800000"/>
              <a:headEnd/>
              <a:tailEnd/>
            </a:ln>
          </p:spPr>
          <p:txBody>
            <a:bodyPr>
              <a:spAutoFit/>
            </a:bodyPr>
            <a:lstStyle/>
            <a:p>
              <a:pPr algn="ctr">
                <a:lnSpc>
                  <a:spcPct val="70000"/>
                </a:lnSpc>
              </a:pPr>
              <a:r>
                <a:rPr lang="en-US" sz="2400" b="1">
                  <a:solidFill>
                    <a:srgbClr val="000000"/>
                  </a:solidFill>
                  <a:latin typeface="Times New Roman" pitchFamily="18" charset="0"/>
                </a:rPr>
                <a:t>Word</a:t>
              </a:r>
            </a:p>
            <a:p>
              <a:pPr algn="ctr">
                <a:lnSpc>
                  <a:spcPct val="70000"/>
                </a:lnSpc>
              </a:pPr>
              <a:r>
                <a:rPr lang="en-US" sz="2400" b="1">
                  <a:solidFill>
                    <a:srgbClr val="000000"/>
                  </a:solidFill>
                  <a:latin typeface="Times New Roman" pitchFamily="18" charset="0"/>
                </a:rPr>
                <a:t>Rom. 10:17</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0123"/>
                                        </p:tgtEl>
                                        <p:attrNameLst>
                                          <p:attrName>style.visibility</p:attrName>
                                        </p:attrNameLst>
                                      </p:cBhvr>
                                      <p:to>
                                        <p:strVal val="visible"/>
                                      </p:to>
                                    </p:set>
                                    <p:anim calcmode="lin" valueType="num">
                                      <p:cBhvr>
                                        <p:cTn id="7" dur="1000" fill="hold"/>
                                        <p:tgtEl>
                                          <p:spTgt spid="90123"/>
                                        </p:tgtEl>
                                        <p:attrNameLst>
                                          <p:attrName>ppt_x</p:attrName>
                                        </p:attrNameLst>
                                      </p:cBhvr>
                                      <p:tavLst>
                                        <p:tav tm="0">
                                          <p:val>
                                            <p:strVal val="#ppt_x-.2"/>
                                          </p:val>
                                        </p:tav>
                                        <p:tav tm="100000">
                                          <p:val>
                                            <p:strVal val="#ppt_x"/>
                                          </p:val>
                                        </p:tav>
                                      </p:tavLst>
                                    </p:anim>
                                    <p:anim calcmode="lin" valueType="num">
                                      <p:cBhvr>
                                        <p:cTn id="8" dur="1000" fill="hold"/>
                                        <p:tgtEl>
                                          <p:spTgt spid="90123"/>
                                        </p:tgtEl>
                                        <p:attrNameLst>
                                          <p:attrName>ppt_y</p:attrName>
                                        </p:attrNameLst>
                                      </p:cBhvr>
                                      <p:tavLst>
                                        <p:tav tm="0">
                                          <p:val>
                                            <p:strVal val="#ppt_y"/>
                                          </p:val>
                                        </p:tav>
                                        <p:tav tm="100000">
                                          <p:val>
                                            <p:strVal val="#ppt_y"/>
                                          </p:val>
                                        </p:tav>
                                      </p:tavLst>
                                    </p:anim>
                                    <p:animEffect transition="in" filter="wipe(right)" prLst="gradientSize: 0.1">
                                      <p:cBhvr>
                                        <p:cTn id="9" dur="1000"/>
                                        <p:tgtEl>
                                          <p:spTgt spid="9012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0124"/>
                                        </p:tgtEl>
                                        <p:attrNameLst>
                                          <p:attrName>style.visibility</p:attrName>
                                        </p:attrNameLst>
                                      </p:cBhvr>
                                      <p:to>
                                        <p:strVal val="visible"/>
                                      </p:to>
                                    </p:set>
                                    <p:anim calcmode="lin" valueType="num">
                                      <p:cBhvr>
                                        <p:cTn id="14" dur="1000" fill="hold"/>
                                        <p:tgtEl>
                                          <p:spTgt spid="90124"/>
                                        </p:tgtEl>
                                        <p:attrNameLst>
                                          <p:attrName>ppt_x</p:attrName>
                                        </p:attrNameLst>
                                      </p:cBhvr>
                                      <p:tavLst>
                                        <p:tav tm="0">
                                          <p:val>
                                            <p:strVal val="#ppt_x-.2"/>
                                          </p:val>
                                        </p:tav>
                                        <p:tav tm="100000">
                                          <p:val>
                                            <p:strVal val="#ppt_x"/>
                                          </p:val>
                                        </p:tav>
                                      </p:tavLst>
                                    </p:anim>
                                    <p:anim calcmode="lin" valueType="num">
                                      <p:cBhvr>
                                        <p:cTn id="15" dur="1000" fill="hold"/>
                                        <p:tgtEl>
                                          <p:spTgt spid="901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012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90129"/>
                                        </p:tgtEl>
                                        <p:attrNameLst>
                                          <p:attrName>style.visibility</p:attrName>
                                        </p:attrNameLst>
                                      </p:cBhvr>
                                      <p:to>
                                        <p:strVal val="visible"/>
                                      </p:to>
                                    </p:set>
                                    <p:animEffect transition="in" filter="wipe(right)">
                                      <p:cBhvr>
                                        <p:cTn id="21" dur="500"/>
                                        <p:tgtEl>
                                          <p:spTgt spid="901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90132"/>
                                        </p:tgtEl>
                                        <p:attrNameLst>
                                          <p:attrName>style.visibility</p:attrName>
                                        </p:attrNameLst>
                                      </p:cBhvr>
                                      <p:to>
                                        <p:strVal val="visible"/>
                                      </p:to>
                                    </p:set>
                                    <p:animEffect transition="in" filter="wipe(right)">
                                      <p:cBhvr>
                                        <p:cTn id="26" dur="500"/>
                                        <p:tgtEl>
                                          <p:spTgt spid="901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P spid="901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III. The Need For Authority</a:t>
            </a:r>
          </a:p>
        </p:txBody>
      </p:sp>
      <p:sp>
        <p:nvSpPr>
          <p:cNvPr id="17413" name="Text Box 3"/>
          <p:cNvSpPr txBox="1">
            <a:spLocks noChangeArrowheads="1"/>
          </p:cNvSpPr>
          <p:nvPr/>
        </p:nvSpPr>
        <p:spPr bwMode="auto">
          <a:xfrm>
            <a:off x="533400" y="1905000"/>
            <a:ext cx="8229600" cy="3084513"/>
          </a:xfrm>
          <a:prstGeom prst="rect">
            <a:avLst/>
          </a:prstGeom>
          <a:noFill/>
          <a:ln w="9525">
            <a:noFill/>
            <a:miter lim="800000"/>
            <a:headEnd/>
            <a:tailEnd/>
          </a:ln>
        </p:spPr>
        <p:txBody>
          <a:bodyPr>
            <a:spAutoFit/>
          </a:bodyPr>
          <a:lstStyle/>
          <a:p>
            <a:pPr defTabSz="517525">
              <a:spcBef>
                <a:spcPct val="50000"/>
              </a:spcBef>
            </a:pPr>
            <a:r>
              <a:rPr lang="en-US"/>
              <a:t>A. The Order of Authority </a:t>
            </a:r>
            <a:r>
              <a:rPr lang="en-US">
                <a:solidFill>
                  <a:srgbClr val="FFFF00"/>
                </a:solidFill>
              </a:rPr>
              <a:t>(1 Cor. 11:3)</a:t>
            </a:r>
          </a:p>
          <a:p>
            <a:pPr defTabSz="517525">
              <a:spcBef>
                <a:spcPct val="50000"/>
              </a:spcBef>
            </a:pPr>
            <a:r>
              <a:rPr lang="en-US"/>
              <a:t>B. Man Is Not His Own Authority</a:t>
            </a:r>
          </a:p>
          <a:p>
            <a:pPr defTabSz="517525">
              <a:spcBef>
                <a:spcPct val="50000"/>
              </a:spcBef>
            </a:pPr>
            <a:r>
              <a:rPr lang="en-US"/>
              <a:t>C. Following Authority</a:t>
            </a:r>
          </a:p>
          <a:p>
            <a:pPr defTabSz="517525">
              <a:spcBef>
                <a:spcPct val="50000"/>
              </a:spcBef>
            </a:pPr>
            <a:r>
              <a:rPr lang="en-US"/>
              <a:t>	1. Cain &amp; Abel </a:t>
            </a:r>
            <a:r>
              <a:rPr lang="en-US">
                <a:solidFill>
                  <a:srgbClr val="FFFF00"/>
                </a:solidFill>
              </a:rPr>
              <a:t>(Gen. 4)</a:t>
            </a:r>
          </a:p>
          <a:p>
            <a:pPr defTabSz="517525">
              <a:spcBef>
                <a:spcPct val="50000"/>
              </a:spcBef>
            </a:pPr>
            <a:r>
              <a:rPr lang="en-US"/>
              <a:t>	2. Nadab &amp; Abihu </a:t>
            </a:r>
            <a:r>
              <a:rPr lang="en-US">
                <a:solidFill>
                  <a:srgbClr val="FFFF00"/>
                </a:solidFill>
              </a:rPr>
              <a:t>(Lev. 10:1-2)</a:t>
            </a:r>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09600" y="457200"/>
            <a:ext cx="8001000" cy="4065588"/>
          </a:xfrm>
          <a:prstGeom prst="rect">
            <a:avLst/>
          </a:prstGeom>
          <a:solidFill>
            <a:schemeClr val="tx1"/>
          </a:solidFill>
          <a:ln w="9525">
            <a:solidFill>
              <a:srgbClr val="000000"/>
            </a:solidFill>
            <a:miter lim="800000"/>
            <a:headEnd/>
            <a:tailEnd/>
          </a:ln>
        </p:spPr>
        <p:txBody>
          <a:bodyPr>
            <a:spAutoFit/>
          </a:bodyPr>
          <a:lstStyle/>
          <a:p>
            <a:pPr algn="ctr"/>
            <a:r>
              <a:rPr lang="en-US" sz="3200" b="1" u="sng">
                <a:solidFill>
                  <a:srgbClr val="000000"/>
                </a:solidFill>
                <a:latin typeface="Times New Roman" pitchFamily="18" charset="0"/>
              </a:rPr>
              <a:t>Lev 10:1-2</a:t>
            </a:r>
          </a:p>
          <a:p>
            <a:pPr algn="ctr"/>
            <a:endParaRPr lang="en-US" sz="3200" b="1" u="sng">
              <a:solidFill>
                <a:srgbClr val="000000"/>
              </a:solidFill>
              <a:latin typeface="Times New Roman" pitchFamily="18" charset="0"/>
            </a:endParaRPr>
          </a:p>
          <a:p>
            <a:r>
              <a:rPr lang="en-US">
                <a:solidFill>
                  <a:srgbClr val="000000"/>
                </a:solidFill>
                <a:latin typeface="Times New Roman" pitchFamily="18" charset="0"/>
              </a:rPr>
              <a:t>1 Then Nadab and Abihu, the sons of Aaron, each took his censer and put fire in it, put incense on it, and offered profane fire before the LORD, which He had not commanded them. </a:t>
            </a:r>
          </a:p>
          <a:p>
            <a:endParaRPr lang="en-US">
              <a:solidFill>
                <a:srgbClr val="000000"/>
              </a:solidFill>
              <a:latin typeface="Times New Roman" pitchFamily="18" charset="0"/>
            </a:endParaRPr>
          </a:p>
          <a:p>
            <a:r>
              <a:rPr lang="en-US">
                <a:solidFill>
                  <a:srgbClr val="000000"/>
                </a:solidFill>
                <a:latin typeface="Times New Roman" pitchFamily="18" charset="0"/>
              </a:rPr>
              <a:t>2 So fire went out from the LORD and devoured them, and they died before the LORD. </a:t>
            </a:r>
          </a:p>
        </p:txBody>
      </p:sp>
      <p:sp>
        <p:nvSpPr>
          <p:cNvPr id="92165" name="Text Box 5"/>
          <p:cNvSpPr txBox="1">
            <a:spLocks noChangeArrowheads="1"/>
          </p:cNvSpPr>
          <p:nvPr/>
        </p:nvSpPr>
        <p:spPr bwMode="auto">
          <a:xfrm>
            <a:off x="990600" y="5029200"/>
            <a:ext cx="7315200" cy="579438"/>
          </a:xfrm>
          <a:prstGeom prst="rect">
            <a:avLst/>
          </a:prstGeom>
          <a:noFill/>
          <a:ln w="9525">
            <a:noFill/>
            <a:miter lim="800000"/>
            <a:headEnd/>
            <a:tailEnd/>
          </a:ln>
          <a:effectLst/>
        </p:spPr>
        <p:txBody>
          <a:bodyPr>
            <a:spAutoFit/>
          </a:bodyPr>
          <a:lstStyle/>
          <a:p>
            <a:pPr algn="ctr">
              <a:spcBef>
                <a:spcPct val="50000"/>
              </a:spcBef>
              <a:defRPr/>
            </a:pPr>
            <a:r>
              <a:rPr lang="en-US" sz="3200">
                <a:effectLst>
                  <a:outerShdw blurRad="38100" dist="38100" dir="2700000" algn="tl">
                    <a:srgbClr val="000000"/>
                  </a:outerShdw>
                </a:effectLst>
                <a:latin typeface="Times New Roman" pitchFamily="18" charset="0"/>
              </a:rPr>
              <a:t>“…offered unauthorized fire…” (NIV)</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strVal val="#ppt_w*0.70"/>
                                          </p:val>
                                        </p:tav>
                                        <p:tav tm="100000">
                                          <p:val>
                                            <p:strVal val="#ppt_w"/>
                                          </p:val>
                                        </p:tav>
                                      </p:tavLst>
                                    </p:anim>
                                    <p:anim calcmode="lin" valueType="num">
                                      <p:cBhvr>
                                        <p:cTn id="8" dur="1000" fill="hold"/>
                                        <p:tgtEl>
                                          <p:spTgt spid="92165"/>
                                        </p:tgtEl>
                                        <p:attrNameLst>
                                          <p:attrName>ppt_h</p:attrName>
                                        </p:attrNameLst>
                                      </p:cBhvr>
                                      <p:tavLst>
                                        <p:tav tm="0">
                                          <p:val>
                                            <p:strVal val="#ppt_h"/>
                                          </p:val>
                                        </p:tav>
                                        <p:tav tm="100000">
                                          <p:val>
                                            <p:strVal val="#ppt_h"/>
                                          </p:val>
                                        </p:tav>
                                      </p:tavLst>
                                    </p:anim>
                                    <p:animEffect transition="in" filter="fade">
                                      <p:cBhvr>
                                        <p:cTn id="9"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a:solidFill>
                  <a:srgbClr val="FFFF00"/>
                </a:solidFill>
                <a:effectLst>
                  <a:outerShdw blurRad="38100" dist="38100" dir="2700000" algn="tl">
                    <a:srgbClr val="000000"/>
                  </a:outerShdw>
                </a:effectLst>
                <a:latin typeface="Times New Roman" pitchFamily="18" charset="0"/>
              </a:rPr>
              <a:t>Authority</a:t>
            </a:r>
          </a:p>
        </p:txBody>
      </p:sp>
      <p:sp>
        <p:nvSpPr>
          <p:cNvPr id="19459" name="AutoShape 3"/>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19460"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19461" name="AutoShape 5"/>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19462" name="AutoShape 6"/>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19463" name="AutoShape 7"/>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19464" name="AutoShape 8"/>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83978" name="AutoShape 10"/>
          <p:cNvSpPr>
            <a:spLocks noChangeArrowheads="1"/>
          </p:cNvSpPr>
          <p:nvPr/>
        </p:nvSpPr>
        <p:spPr bwMode="auto">
          <a:xfrm>
            <a:off x="685800" y="5105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83979" name="AutoShape 11"/>
          <p:cNvSpPr>
            <a:spLocks noChangeArrowheads="1"/>
          </p:cNvSpPr>
          <p:nvPr/>
        </p:nvSpPr>
        <p:spPr bwMode="auto">
          <a:xfrm>
            <a:off x="685800" y="5105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3978"/>
                                        </p:tgtEl>
                                        <p:attrNameLst>
                                          <p:attrName>style.visibility</p:attrName>
                                        </p:attrNameLst>
                                      </p:cBhvr>
                                      <p:to>
                                        <p:strVal val="visible"/>
                                      </p:to>
                                    </p:set>
                                    <p:animEffect transition="in" filter="wipe(left)">
                                      <p:cBhvr>
                                        <p:cTn id="7" dur="2000"/>
                                        <p:tgtEl>
                                          <p:spTgt spid="83978"/>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3979"/>
                                        </p:tgtEl>
                                        <p:attrNameLst>
                                          <p:attrName>style.visibility</p:attrName>
                                        </p:attrNameLst>
                                      </p:cBhvr>
                                      <p:to>
                                        <p:strVal val="visible"/>
                                      </p:to>
                                    </p:set>
                                    <p:animEffect transition="in" filter="wipe(right)">
                                      <p:cBhvr>
                                        <p:cTn id="10" dur="2000"/>
                                        <p:tgtEl>
                                          <p:spTgt spid="83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8" grpId="0" animBg="1"/>
      <p:bldP spid="8397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32788" name="Text Box 20"/>
          <p:cNvSpPr txBox="1">
            <a:spLocks noChangeArrowheads="1"/>
          </p:cNvSpPr>
          <p:nvPr/>
        </p:nvSpPr>
        <p:spPr bwMode="auto">
          <a:xfrm>
            <a:off x="990600" y="1676400"/>
            <a:ext cx="7010400" cy="817563"/>
          </a:xfrm>
          <a:prstGeom prst="rect">
            <a:avLst/>
          </a:prstGeom>
          <a:noFill/>
          <a:ln w="9525">
            <a:noFill/>
            <a:miter lim="800000"/>
            <a:headEnd/>
            <a:tailEnd/>
          </a:ln>
          <a:effectLst/>
        </p:spPr>
        <p:txBody>
          <a:bodyPr>
            <a:spAutoFit/>
          </a:bodyPr>
          <a:lstStyle/>
          <a:p>
            <a:pPr algn="ctr">
              <a:lnSpc>
                <a:spcPct val="60000"/>
              </a:lnSpc>
              <a:spcBef>
                <a:spcPct val="50000"/>
              </a:spcBef>
              <a:defRPr/>
            </a:pPr>
            <a:r>
              <a:rPr lang="en-US" b="1">
                <a:effectLst>
                  <a:outerShdw blurRad="38100" dist="38100" dir="2700000" algn="tl">
                    <a:srgbClr val="000000"/>
                  </a:outerShdw>
                </a:effectLst>
              </a:rPr>
              <a:t>God Has A Pattern</a:t>
            </a:r>
          </a:p>
          <a:p>
            <a:pPr algn="ctr">
              <a:lnSpc>
                <a:spcPct val="60000"/>
              </a:lnSpc>
              <a:spcBef>
                <a:spcPct val="50000"/>
              </a:spcBef>
              <a:defRPr/>
            </a:pPr>
            <a:r>
              <a:rPr lang="en-US" b="1">
                <a:solidFill>
                  <a:srgbClr val="FFFF00"/>
                </a:solidFill>
                <a:effectLst>
                  <a:outerShdw blurRad="38100" dist="38100" dir="2700000" algn="tl">
                    <a:srgbClr val="000000"/>
                  </a:outerShdw>
                </a:effectLst>
              </a:rPr>
              <a:t>Hebrews 8:5</a:t>
            </a:r>
          </a:p>
        </p:txBody>
      </p:sp>
      <p:grpSp>
        <p:nvGrpSpPr>
          <p:cNvPr id="2" name="Group 25"/>
          <p:cNvGrpSpPr>
            <a:grpSpLocks/>
          </p:cNvGrpSpPr>
          <p:nvPr/>
        </p:nvGrpSpPr>
        <p:grpSpPr bwMode="auto">
          <a:xfrm>
            <a:off x="228600" y="2743200"/>
            <a:ext cx="2743200" cy="2454275"/>
            <a:chOff x="144" y="1728"/>
            <a:chExt cx="1728" cy="1546"/>
          </a:xfrm>
        </p:grpSpPr>
        <p:pic>
          <p:nvPicPr>
            <p:cNvPr id="20495" name="Picture 18" descr="j0182825"/>
            <p:cNvPicPr>
              <a:picLocks noChangeAspect="1" noChangeArrowheads="1"/>
            </p:cNvPicPr>
            <p:nvPr/>
          </p:nvPicPr>
          <p:blipFill>
            <a:blip r:embed="rId2" cstate="print"/>
            <a:srcRect l="10001"/>
            <a:stretch>
              <a:fillRect/>
            </a:stretch>
          </p:blipFill>
          <p:spPr bwMode="auto">
            <a:xfrm>
              <a:off x="144" y="1728"/>
              <a:ext cx="1728" cy="1546"/>
            </a:xfrm>
            <a:prstGeom prst="rect">
              <a:avLst/>
            </a:prstGeom>
            <a:noFill/>
            <a:ln w="38100">
              <a:solidFill>
                <a:srgbClr val="000000"/>
              </a:solidFill>
              <a:miter lim="800000"/>
              <a:headEnd/>
              <a:tailEnd/>
            </a:ln>
          </p:spPr>
        </p:pic>
        <p:sp>
          <p:nvSpPr>
            <p:cNvPr id="20496" name="Text Box 22"/>
            <p:cNvSpPr txBox="1">
              <a:spLocks noChangeArrowheads="1"/>
            </p:cNvSpPr>
            <p:nvPr/>
          </p:nvSpPr>
          <p:spPr bwMode="auto">
            <a:xfrm>
              <a:off x="240" y="3024"/>
              <a:ext cx="1344" cy="231"/>
            </a:xfrm>
            <a:prstGeom prst="rect">
              <a:avLst/>
            </a:prstGeom>
            <a:noFill/>
            <a:ln w="9525">
              <a:noFill/>
              <a:miter lim="800000"/>
              <a:headEnd/>
              <a:tailEnd/>
            </a:ln>
          </p:spPr>
          <p:txBody>
            <a:bodyPr>
              <a:spAutoFit/>
            </a:bodyPr>
            <a:lstStyle/>
            <a:p>
              <a:pPr algn="ctr">
                <a:spcBef>
                  <a:spcPct val="50000"/>
                </a:spcBef>
              </a:pPr>
              <a:r>
                <a:rPr lang="en-US" sz="1800" b="1">
                  <a:solidFill>
                    <a:srgbClr val="000000"/>
                  </a:solidFill>
                </a:rPr>
                <a:t>Pattern</a:t>
              </a:r>
            </a:p>
          </p:txBody>
        </p:sp>
      </p:grpSp>
      <p:grpSp>
        <p:nvGrpSpPr>
          <p:cNvPr id="3" name="Group 26"/>
          <p:cNvGrpSpPr>
            <a:grpSpLocks/>
          </p:cNvGrpSpPr>
          <p:nvPr/>
        </p:nvGrpSpPr>
        <p:grpSpPr bwMode="auto">
          <a:xfrm>
            <a:off x="3276600" y="2743200"/>
            <a:ext cx="3021013" cy="2473325"/>
            <a:chOff x="2064" y="1728"/>
            <a:chExt cx="1903" cy="1558"/>
          </a:xfrm>
        </p:grpSpPr>
        <p:pic>
          <p:nvPicPr>
            <p:cNvPr id="20493" name="Picture 19" descr="MPj04100410000[1]"/>
            <p:cNvPicPr>
              <a:picLocks noChangeAspect="1" noChangeArrowheads="1"/>
            </p:cNvPicPr>
            <p:nvPr/>
          </p:nvPicPr>
          <p:blipFill>
            <a:blip r:embed="rId3" cstate="print"/>
            <a:srcRect b="45070"/>
            <a:stretch>
              <a:fillRect/>
            </a:stretch>
          </p:blipFill>
          <p:spPr bwMode="auto">
            <a:xfrm>
              <a:off x="2064" y="1728"/>
              <a:ext cx="1903" cy="1558"/>
            </a:xfrm>
            <a:prstGeom prst="rect">
              <a:avLst/>
            </a:prstGeom>
            <a:noFill/>
            <a:ln w="38100">
              <a:solidFill>
                <a:srgbClr val="000000"/>
              </a:solidFill>
              <a:miter lim="800000"/>
              <a:headEnd/>
              <a:tailEnd/>
            </a:ln>
          </p:spPr>
        </p:pic>
        <p:sp>
          <p:nvSpPr>
            <p:cNvPr id="20494" name="Text Box 23"/>
            <p:cNvSpPr txBox="1">
              <a:spLocks noChangeArrowheads="1"/>
            </p:cNvSpPr>
            <p:nvPr/>
          </p:nvSpPr>
          <p:spPr bwMode="auto">
            <a:xfrm>
              <a:off x="2352" y="3024"/>
              <a:ext cx="1344" cy="231"/>
            </a:xfrm>
            <a:prstGeom prst="rect">
              <a:avLst/>
            </a:prstGeom>
            <a:noFill/>
            <a:ln w="9525">
              <a:noFill/>
              <a:miter lim="800000"/>
              <a:headEnd/>
              <a:tailEnd/>
            </a:ln>
          </p:spPr>
          <p:txBody>
            <a:bodyPr>
              <a:spAutoFit/>
            </a:bodyPr>
            <a:lstStyle/>
            <a:p>
              <a:pPr algn="ctr">
                <a:spcBef>
                  <a:spcPct val="50000"/>
                </a:spcBef>
              </a:pPr>
              <a:r>
                <a:rPr lang="en-US" sz="1800" b="1">
                  <a:solidFill>
                    <a:srgbClr val="000000"/>
                  </a:solidFill>
                </a:rPr>
                <a:t>Model</a:t>
              </a:r>
            </a:p>
          </p:txBody>
        </p:sp>
      </p:grpSp>
      <p:grpSp>
        <p:nvGrpSpPr>
          <p:cNvPr id="4" name="Group 27"/>
          <p:cNvGrpSpPr>
            <a:grpSpLocks/>
          </p:cNvGrpSpPr>
          <p:nvPr/>
        </p:nvGrpSpPr>
        <p:grpSpPr bwMode="auto">
          <a:xfrm>
            <a:off x="6553200" y="2743200"/>
            <a:ext cx="2501900" cy="2438400"/>
            <a:chOff x="4128" y="1728"/>
            <a:chExt cx="1576" cy="1536"/>
          </a:xfrm>
        </p:grpSpPr>
        <p:pic>
          <p:nvPicPr>
            <p:cNvPr id="20491" name="Picture 6" descr="j0216049"/>
            <p:cNvPicPr>
              <a:picLocks noChangeAspect="1" noChangeArrowheads="1"/>
            </p:cNvPicPr>
            <p:nvPr/>
          </p:nvPicPr>
          <p:blipFill>
            <a:blip r:embed="rId4" cstate="print"/>
            <a:srcRect/>
            <a:stretch>
              <a:fillRect/>
            </a:stretch>
          </p:blipFill>
          <p:spPr bwMode="auto">
            <a:xfrm>
              <a:off x="4128" y="1728"/>
              <a:ext cx="1576" cy="1536"/>
            </a:xfrm>
            <a:prstGeom prst="rect">
              <a:avLst/>
            </a:prstGeom>
            <a:noFill/>
            <a:ln w="38100">
              <a:solidFill>
                <a:srgbClr val="000000"/>
              </a:solidFill>
              <a:miter lim="800000"/>
              <a:headEnd/>
              <a:tailEnd/>
            </a:ln>
          </p:spPr>
        </p:pic>
        <p:sp>
          <p:nvSpPr>
            <p:cNvPr id="32792" name="Text Box 24"/>
            <p:cNvSpPr txBox="1">
              <a:spLocks noChangeArrowheads="1"/>
            </p:cNvSpPr>
            <p:nvPr/>
          </p:nvSpPr>
          <p:spPr bwMode="auto">
            <a:xfrm>
              <a:off x="4176" y="2976"/>
              <a:ext cx="1344" cy="231"/>
            </a:xfrm>
            <a:prstGeom prst="rect">
              <a:avLst/>
            </a:prstGeom>
            <a:noFill/>
            <a:ln w="9525">
              <a:noFill/>
              <a:miter lim="800000"/>
              <a:headEnd/>
              <a:tailEnd/>
            </a:ln>
            <a:effectLst/>
          </p:spPr>
          <p:txBody>
            <a:bodyPr>
              <a:spAutoFit/>
            </a:bodyPr>
            <a:lstStyle/>
            <a:p>
              <a:pPr algn="ctr">
                <a:spcBef>
                  <a:spcPct val="50000"/>
                </a:spcBef>
                <a:defRPr/>
              </a:pPr>
              <a:r>
                <a:rPr lang="en-US" sz="1800" b="1">
                  <a:effectLst>
                    <a:outerShdw blurRad="38100" dist="38100" dir="2700000" algn="tl">
                      <a:srgbClr val="000000"/>
                    </a:outerShdw>
                  </a:effectLst>
                </a:rPr>
                <a:t>Real</a:t>
              </a:r>
            </a:p>
          </p:txBody>
        </p:sp>
      </p:grpSp>
      <p:sp>
        <p:nvSpPr>
          <p:cNvPr id="32797" name="AutoShape 29"/>
          <p:cNvSpPr>
            <a:spLocks noChangeArrowheads="1"/>
          </p:cNvSpPr>
          <p:nvPr/>
        </p:nvSpPr>
        <p:spPr bwMode="auto">
          <a:xfrm>
            <a:off x="1676400" y="3352800"/>
            <a:ext cx="5486400" cy="762000"/>
          </a:xfrm>
          <a:prstGeom prst="leftArrow">
            <a:avLst>
              <a:gd name="adj1" fmla="val 50000"/>
              <a:gd name="adj2" fmla="val 180000"/>
            </a:avLst>
          </a:prstGeom>
          <a:solidFill>
            <a:schemeClr val="accent1"/>
          </a:solidFill>
          <a:ln w="9525">
            <a:solidFill>
              <a:schemeClr val="tx1"/>
            </a:solidFill>
            <a:miter lim="800000"/>
            <a:headEnd/>
            <a:tailEnd/>
          </a:ln>
          <a:effectLst/>
        </p:spPr>
        <p:txBody>
          <a:bodyPr wrap="none" anchor="ctr"/>
          <a:lstStyle/>
          <a:p>
            <a:pPr algn="ctr">
              <a:defRPr/>
            </a:pPr>
            <a:r>
              <a:rPr lang="en-US" sz="1800" b="1">
                <a:effectLst>
                  <a:outerShdw blurRad="38100" dist="38100" dir="2700000" algn="tl">
                    <a:srgbClr val="000000"/>
                  </a:outerShdw>
                </a:effectLst>
              </a:rPr>
              <a:t>Then This</a:t>
            </a:r>
          </a:p>
        </p:txBody>
      </p:sp>
      <p:sp>
        <p:nvSpPr>
          <p:cNvPr id="32798" name="AutoShape 30"/>
          <p:cNvSpPr>
            <a:spLocks noChangeArrowheads="1"/>
          </p:cNvSpPr>
          <p:nvPr/>
        </p:nvSpPr>
        <p:spPr bwMode="auto">
          <a:xfrm>
            <a:off x="1828800" y="4191000"/>
            <a:ext cx="2590800" cy="762000"/>
          </a:xfrm>
          <a:prstGeom prst="leftArrow">
            <a:avLst>
              <a:gd name="adj1" fmla="val 50000"/>
              <a:gd name="adj2" fmla="val 85000"/>
            </a:avLst>
          </a:prstGeom>
          <a:solidFill>
            <a:schemeClr val="accent1"/>
          </a:solidFill>
          <a:ln w="9525">
            <a:solidFill>
              <a:schemeClr val="tx1"/>
            </a:solidFill>
            <a:miter lim="800000"/>
            <a:headEnd/>
            <a:tailEnd/>
          </a:ln>
          <a:effectLst/>
        </p:spPr>
        <p:txBody>
          <a:bodyPr wrap="none" anchor="ctr"/>
          <a:lstStyle/>
          <a:p>
            <a:pPr algn="ctr">
              <a:defRPr/>
            </a:pPr>
            <a:r>
              <a:rPr lang="en-US" sz="1800" b="1">
                <a:effectLst>
                  <a:outerShdw blurRad="38100" dist="38100" dir="2700000" algn="tl">
                    <a:srgbClr val="000000"/>
                  </a:outerShdw>
                </a:effectLst>
              </a:rPr>
              <a:t>If This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2798"/>
                                        </p:tgtEl>
                                        <p:attrNameLst>
                                          <p:attrName>style.visibility</p:attrName>
                                        </p:attrNameLst>
                                      </p:cBhvr>
                                      <p:to>
                                        <p:strVal val="visible"/>
                                      </p:to>
                                    </p:set>
                                    <p:animEffect transition="in" filter="wipe(right)">
                                      <p:cBhvr>
                                        <p:cTn id="22" dur="1000"/>
                                        <p:tgtEl>
                                          <p:spTgt spid="327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32797"/>
                                        </p:tgtEl>
                                        <p:attrNameLst>
                                          <p:attrName>style.visibility</p:attrName>
                                        </p:attrNameLst>
                                      </p:cBhvr>
                                      <p:to>
                                        <p:strVal val="visible"/>
                                      </p:to>
                                    </p:set>
                                    <p:animEffect transition="in" filter="wipe(right)">
                                      <p:cBhvr>
                                        <p:cTn id="27" dur="1000"/>
                                        <p:tgtEl>
                                          <p:spTgt spid="32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97" grpId="0" animBg="1"/>
      <p:bldP spid="3279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189048" y="425836"/>
            <a:ext cx="3581400" cy="2182623"/>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dirty="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p:cNvSpPr txBox="1">
            <a:spLocks noChangeArrowheads="1"/>
          </p:cNvSpPr>
          <p:nvPr/>
        </p:nvSpPr>
        <p:spPr bwMode="auto">
          <a:xfrm>
            <a:off x="327804" y="2707374"/>
            <a:ext cx="8496649" cy="243143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Tuesday: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Blood of Christ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Wednesday</a:t>
            </a:r>
            <a:r>
              <a:rPr kumimoji="0" lang="en-US" altLang="en-US" sz="2800" b="1" i="1"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r>
              <a:rPr kumimoji="0" lang="en-US" altLang="en-US" sz="2800" b="1"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Will Christ Reign on Earth for 1000 </a:t>
            </a:r>
            <a:r>
              <a:rPr kumimoji="0" lang="en-US" altLang="en-US" sz="2800" b="0" i="1" u="none" strike="noStrike" kern="0" cap="none" spc="0" normalizeH="0" baseline="0" noProof="0" dirty="0" err="1">
                <a:ln>
                  <a:noFill/>
                </a:ln>
                <a:solidFill>
                  <a:srgbClr val="000000"/>
                </a:solidFill>
                <a:effectLst/>
                <a:uLnTx/>
                <a:uFillTx/>
                <a:latin typeface="Times New Roman" panose="02020603050405020304" pitchFamily="18" charset="0"/>
                <a:ea typeface="+mn-ea"/>
                <a:cs typeface="Arial" panose="020B0604020202020204" pitchFamily="34" charset="0"/>
              </a:rPr>
              <a:t>Yrs</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Selling and Stirring</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en-US" altLang="en-US" sz="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7082210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84999" name="Text Box 7"/>
          <p:cNvSpPr txBox="1">
            <a:spLocks noChangeArrowheads="1"/>
          </p:cNvSpPr>
          <p:nvPr/>
        </p:nvSpPr>
        <p:spPr bwMode="auto">
          <a:xfrm>
            <a:off x="381000" y="2133600"/>
            <a:ext cx="8763000" cy="604838"/>
          </a:xfrm>
          <a:prstGeom prst="rect">
            <a:avLst/>
          </a:prstGeom>
          <a:noFill/>
          <a:ln w="9525">
            <a:noFill/>
            <a:miter lim="800000"/>
            <a:headEnd/>
            <a:tailEnd/>
          </a:ln>
          <a:effectLst/>
        </p:spPr>
        <p:txBody>
          <a:bodyPr>
            <a:spAutoFit/>
          </a:bodyPr>
          <a:lstStyle/>
          <a:p>
            <a:pPr>
              <a:lnSpc>
                <a:spcPct val="120000"/>
              </a:lnSpc>
              <a:spcBef>
                <a:spcPct val="50000"/>
              </a:spcBef>
              <a:buFontTx/>
              <a:buChar char="•"/>
              <a:tabLst>
                <a:tab pos="288925" algn="l"/>
              </a:tabLst>
              <a:defRPr/>
            </a:pPr>
            <a:r>
              <a:rPr lang="en-US">
                <a:effectLst>
                  <a:outerShdw blurRad="38100" dist="38100" dir="2700000" algn="tl">
                    <a:srgbClr val="000000"/>
                  </a:outerShdw>
                </a:effectLst>
              </a:rPr>
              <a:t> Do all in name of Christ </a:t>
            </a:r>
            <a:r>
              <a:rPr lang="en-US">
                <a:solidFill>
                  <a:schemeClr val="folHlink"/>
                </a:solidFill>
                <a:effectLst>
                  <a:outerShdw blurRad="38100" dist="38100" dir="2700000" algn="tl">
                    <a:srgbClr val="000000"/>
                  </a:outerShdw>
                </a:effectLst>
              </a:rPr>
              <a:t>(Col. 3:17)</a:t>
            </a:r>
            <a:endParaRPr lang="en-US">
              <a:effectLst>
                <a:outerShdw blurRad="38100" dist="38100" dir="2700000" algn="tl">
                  <a:srgbClr val="000000"/>
                </a:outerShdw>
              </a:effectLst>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9" name="Picture 11" descr="MPj01850650000[1]"/>
          <p:cNvPicPr>
            <a:picLocks noChangeAspect="1" noChangeArrowheads="1"/>
          </p:cNvPicPr>
          <p:nvPr/>
        </p:nvPicPr>
        <p:blipFill>
          <a:blip r:embed="rId2" cstate="print"/>
          <a:srcRect l="8333" r="45833" b="34375"/>
          <a:stretch>
            <a:fillRect/>
          </a:stretch>
        </p:blipFill>
        <p:spPr bwMode="auto">
          <a:xfrm>
            <a:off x="-228600" y="3657600"/>
            <a:ext cx="1676400" cy="1600200"/>
          </a:xfrm>
          <a:prstGeom prst="rect">
            <a:avLst/>
          </a:prstGeom>
          <a:noFill/>
          <a:ln w="9525">
            <a:noFill/>
            <a:miter lim="800000"/>
            <a:headEnd/>
            <a:tailEnd/>
          </a:ln>
        </p:spPr>
      </p:pic>
      <p:sp>
        <p:nvSpPr>
          <p:cNvPr id="94212" name="Text Box 4"/>
          <p:cNvSpPr txBox="1">
            <a:spLocks noChangeArrowheads="1"/>
          </p:cNvSpPr>
          <p:nvPr/>
        </p:nvSpPr>
        <p:spPr bwMode="auto">
          <a:xfrm>
            <a:off x="533400" y="304800"/>
            <a:ext cx="8229600" cy="1562100"/>
          </a:xfrm>
          <a:prstGeom prst="rect">
            <a:avLst/>
          </a:prstGeom>
          <a:solidFill>
            <a:schemeClr val="tx1"/>
          </a:solidFill>
          <a:ln w="9525">
            <a:solidFill>
              <a:srgbClr val="000000"/>
            </a:solidFill>
            <a:miter lim="800000"/>
            <a:headEnd/>
            <a:tailEnd/>
          </a:ln>
          <a:effectLst>
            <a:outerShdw dist="125724" dir="2700000" algn="ctr" rotWithShape="0">
              <a:srgbClr val="000000">
                <a:alpha val="50000"/>
              </a:srgbClr>
            </a:outerShdw>
          </a:effectLst>
        </p:spPr>
        <p:txBody>
          <a:bodyPr>
            <a:spAutoFit/>
          </a:bodyPr>
          <a:lstStyle/>
          <a:p>
            <a:pPr algn="ctr">
              <a:defRPr/>
            </a:pPr>
            <a:r>
              <a:rPr lang="en-US" sz="2400" b="1" u="sng">
                <a:solidFill>
                  <a:srgbClr val="000000"/>
                </a:solidFill>
                <a:latin typeface="Times New Roman" pitchFamily="18" charset="0"/>
              </a:rPr>
              <a:t>Col 3:17</a:t>
            </a:r>
          </a:p>
          <a:p>
            <a:pPr>
              <a:defRPr/>
            </a:pPr>
            <a:endParaRPr lang="en-US" sz="2400">
              <a:solidFill>
                <a:srgbClr val="000000"/>
              </a:solidFill>
              <a:latin typeface="Times New Roman" pitchFamily="18" charset="0"/>
            </a:endParaRPr>
          </a:p>
          <a:p>
            <a:pPr>
              <a:defRPr/>
            </a:pPr>
            <a:r>
              <a:rPr lang="en-US" sz="2400">
                <a:solidFill>
                  <a:srgbClr val="000000"/>
                </a:solidFill>
                <a:latin typeface="Times New Roman" pitchFamily="18" charset="0"/>
              </a:rPr>
              <a:t>17 And whatever you do in word or deed, do all in the name of the Lord Jesus, giving thanks to God the Father through Him. </a:t>
            </a:r>
          </a:p>
        </p:txBody>
      </p:sp>
      <p:grpSp>
        <p:nvGrpSpPr>
          <p:cNvPr id="2" name="Group 8"/>
          <p:cNvGrpSpPr>
            <a:grpSpLocks/>
          </p:cNvGrpSpPr>
          <p:nvPr/>
        </p:nvGrpSpPr>
        <p:grpSpPr bwMode="auto">
          <a:xfrm>
            <a:off x="5105400" y="1447800"/>
            <a:ext cx="3657600" cy="3771900"/>
            <a:chOff x="3216" y="1392"/>
            <a:chExt cx="2304" cy="2376"/>
          </a:xfrm>
        </p:grpSpPr>
        <p:sp>
          <p:nvSpPr>
            <p:cNvPr id="22536" name="Text Box 5"/>
            <p:cNvSpPr txBox="1">
              <a:spLocks noChangeArrowheads="1"/>
            </p:cNvSpPr>
            <p:nvPr/>
          </p:nvSpPr>
          <p:spPr bwMode="auto">
            <a:xfrm>
              <a:off x="3216" y="2016"/>
              <a:ext cx="2304" cy="1752"/>
            </a:xfrm>
            <a:prstGeom prst="rect">
              <a:avLst/>
            </a:prstGeom>
            <a:solidFill>
              <a:srgbClr val="FFFFCC"/>
            </a:solidFill>
            <a:ln w="9525">
              <a:solidFill>
                <a:srgbClr val="000000"/>
              </a:solidFill>
              <a:miter lim="800000"/>
              <a:headEnd/>
              <a:tailEnd/>
            </a:ln>
          </p:spPr>
          <p:txBody>
            <a:bodyPr>
              <a:spAutoFit/>
            </a:bodyPr>
            <a:lstStyle/>
            <a:p>
              <a:pPr algn="ctr"/>
              <a:r>
                <a:rPr lang="en-US" b="1" u="sng">
                  <a:solidFill>
                    <a:srgbClr val="000000"/>
                  </a:solidFill>
                  <a:latin typeface="Times New Roman" pitchFamily="18" charset="0"/>
                </a:rPr>
                <a:t>Acts 4:7</a:t>
              </a:r>
            </a:p>
            <a:p>
              <a:endParaRPr lang="en-US" b="1" u="sng">
                <a:solidFill>
                  <a:srgbClr val="000000"/>
                </a:solidFill>
                <a:latin typeface="Times New Roman" pitchFamily="18" charset="0"/>
              </a:endParaRPr>
            </a:p>
            <a:p>
              <a:r>
                <a:rPr lang="en-US" sz="2400">
                  <a:solidFill>
                    <a:srgbClr val="000000"/>
                  </a:solidFill>
                  <a:latin typeface="Times New Roman" pitchFamily="18" charset="0"/>
                </a:rPr>
                <a:t>And when they had set them in the midst, they asked, "By what power or by what name have you done this?</a:t>
              </a:r>
            </a:p>
          </p:txBody>
        </p:sp>
        <p:sp>
          <p:nvSpPr>
            <p:cNvPr id="22537" name="AutoShape 6"/>
            <p:cNvSpPr>
              <a:spLocks noChangeArrowheads="1"/>
            </p:cNvSpPr>
            <p:nvPr/>
          </p:nvSpPr>
          <p:spPr bwMode="auto">
            <a:xfrm>
              <a:off x="4272" y="1392"/>
              <a:ext cx="528" cy="624"/>
            </a:xfrm>
            <a:prstGeom prst="downArrow">
              <a:avLst>
                <a:gd name="adj1" fmla="val 50000"/>
                <a:gd name="adj2" fmla="val 29545"/>
              </a:avLst>
            </a:prstGeom>
            <a:solidFill>
              <a:srgbClr val="FFFF00"/>
            </a:solidFill>
            <a:ln w="9525">
              <a:solidFill>
                <a:srgbClr val="000000"/>
              </a:solidFill>
              <a:miter lim="800000"/>
              <a:headEnd/>
              <a:tailEnd/>
            </a:ln>
          </p:spPr>
          <p:txBody>
            <a:bodyPr wrap="none" anchor="ctr"/>
            <a:lstStyle/>
            <a:p>
              <a:endParaRPr lang="en-US"/>
            </a:p>
          </p:txBody>
        </p:sp>
      </p:grpSp>
      <p:sp>
        <p:nvSpPr>
          <p:cNvPr id="22533" name="Line 7"/>
          <p:cNvSpPr>
            <a:spLocks noChangeShapeType="1"/>
          </p:cNvSpPr>
          <p:nvPr/>
        </p:nvSpPr>
        <p:spPr bwMode="auto">
          <a:xfrm>
            <a:off x="6629400" y="1447800"/>
            <a:ext cx="1676400" cy="0"/>
          </a:xfrm>
          <a:prstGeom prst="line">
            <a:avLst/>
          </a:prstGeom>
          <a:noFill/>
          <a:ln w="76200">
            <a:solidFill>
              <a:srgbClr val="CC0000"/>
            </a:solidFill>
            <a:round/>
            <a:headEnd/>
            <a:tailEnd/>
          </a:ln>
        </p:spPr>
        <p:txBody>
          <a:bodyPr/>
          <a:lstStyle/>
          <a:p>
            <a:endParaRPr lang="en-US"/>
          </a:p>
        </p:txBody>
      </p:sp>
      <p:sp>
        <p:nvSpPr>
          <p:cNvPr id="94217" name="Text Box 9"/>
          <p:cNvSpPr txBox="1">
            <a:spLocks noChangeArrowheads="1"/>
          </p:cNvSpPr>
          <p:nvPr/>
        </p:nvSpPr>
        <p:spPr bwMode="auto">
          <a:xfrm>
            <a:off x="5257800" y="5181600"/>
            <a:ext cx="3352800" cy="617538"/>
          </a:xfrm>
          <a:prstGeom prst="rect">
            <a:avLst/>
          </a:prstGeom>
          <a:noFill/>
          <a:ln w="38100">
            <a:solidFill>
              <a:srgbClr val="FFFFCC"/>
            </a:solidFill>
            <a:miter lim="800000"/>
            <a:headEnd/>
            <a:tailEnd/>
          </a:ln>
          <a:effectLst/>
        </p:spPr>
        <p:txBody>
          <a:bodyPr>
            <a:spAutoFit/>
          </a:bodyPr>
          <a:lstStyle/>
          <a:p>
            <a:pPr algn="ctr">
              <a:spcBef>
                <a:spcPct val="50000"/>
              </a:spcBef>
              <a:defRPr/>
            </a:pPr>
            <a:r>
              <a:rPr lang="en-US" sz="3200" b="1">
                <a:effectLst>
                  <a:outerShdw blurRad="38100" dist="38100" dir="2700000" algn="tl">
                    <a:srgbClr val="000000"/>
                  </a:outerShdw>
                </a:effectLst>
              </a:rPr>
              <a:t>Authority</a:t>
            </a:r>
          </a:p>
        </p:txBody>
      </p:sp>
      <p:sp>
        <p:nvSpPr>
          <p:cNvPr id="94218" name="AutoShape 10"/>
          <p:cNvSpPr>
            <a:spLocks noChangeArrowheads="1"/>
          </p:cNvSpPr>
          <p:nvPr/>
        </p:nvSpPr>
        <p:spPr bwMode="auto">
          <a:xfrm>
            <a:off x="762000" y="2514600"/>
            <a:ext cx="3810000" cy="990600"/>
          </a:xfrm>
          <a:prstGeom prst="wedgeRoundRectCallout">
            <a:avLst>
              <a:gd name="adj1" fmla="val -47750"/>
              <a:gd name="adj2" fmla="val 119231"/>
              <a:gd name="adj3" fmla="val 16667"/>
            </a:avLst>
          </a:prstGeom>
          <a:solidFill>
            <a:schemeClr val="hlink"/>
          </a:solidFill>
          <a:ln w="9525">
            <a:solidFill>
              <a:srgbClr val="000000"/>
            </a:solidFill>
            <a:miter lim="800000"/>
            <a:headEnd/>
            <a:tailEnd/>
          </a:ln>
        </p:spPr>
        <p:txBody>
          <a:bodyPr/>
          <a:lstStyle/>
          <a:p>
            <a:pPr algn="ctr"/>
            <a:r>
              <a:rPr lang="en-US" sz="2400">
                <a:solidFill>
                  <a:srgbClr val="000000"/>
                </a:solidFill>
              </a:rPr>
              <a:t>“Open up in the name of the law!”</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4217"/>
                                        </p:tgtEl>
                                        <p:attrNameLst>
                                          <p:attrName>style.visibility</p:attrName>
                                        </p:attrNameLst>
                                      </p:cBhvr>
                                      <p:to>
                                        <p:strVal val="visible"/>
                                      </p:to>
                                    </p:set>
                                    <p:animEffect transition="in" filter="wipe(up)">
                                      <p:cBhvr>
                                        <p:cTn id="10" dur="3000"/>
                                        <p:tgtEl>
                                          <p:spTgt spid="942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4218"/>
                                        </p:tgtEl>
                                        <p:attrNameLst>
                                          <p:attrName>style.visibility</p:attrName>
                                        </p:attrNameLst>
                                      </p:cBhvr>
                                      <p:to>
                                        <p:strVal val="visible"/>
                                      </p:to>
                                    </p:set>
                                    <p:animEffect transition="in" filter="fade">
                                      <p:cBhvr>
                                        <p:cTn id="15" dur="2000"/>
                                        <p:tgtEl>
                                          <p:spTgt spid="94218"/>
                                        </p:tgtEl>
                                      </p:cBhvr>
                                    </p:animEffect>
                                  </p:childTnLst>
                                </p:cTn>
                              </p:par>
                              <p:par>
                                <p:cTn id="16" presetID="6" presetClass="entr" presetSubtype="32" fill="hold" nodeType="withEffect">
                                  <p:stCondLst>
                                    <p:cond delay="0"/>
                                  </p:stCondLst>
                                  <p:childTnLst>
                                    <p:set>
                                      <p:cBhvr>
                                        <p:cTn id="17" dur="1" fill="hold">
                                          <p:stCondLst>
                                            <p:cond delay="0"/>
                                          </p:stCondLst>
                                        </p:cTn>
                                        <p:tgtEl>
                                          <p:spTgt spid="94219"/>
                                        </p:tgtEl>
                                        <p:attrNameLst>
                                          <p:attrName>style.visibility</p:attrName>
                                        </p:attrNameLst>
                                      </p:cBhvr>
                                      <p:to>
                                        <p:strVal val="visible"/>
                                      </p:to>
                                    </p:set>
                                    <p:animEffect transition="in" filter="circle(out)">
                                      <p:cBhvr>
                                        <p:cTn id="18" dur="2000"/>
                                        <p:tgtEl>
                                          <p:spTgt spid="94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7" grpId="0" animBg="1"/>
      <p:bldP spid="942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93187" name="Text Box 3"/>
          <p:cNvSpPr txBox="1">
            <a:spLocks noChangeArrowheads="1"/>
          </p:cNvSpPr>
          <p:nvPr/>
        </p:nvSpPr>
        <p:spPr bwMode="auto">
          <a:xfrm>
            <a:off x="381000" y="2133600"/>
            <a:ext cx="8763000" cy="1331913"/>
          </a:xfrm>
          <a:prstGeom prst="rect">
            <a:avLst/>
          </a:prstGeom>
          <a:noFill/>
          <a:ln w="9525">
            <a:noFill/>
            <a:miter lim="800000"/>
            <a:headEnd/>
            <a:tailEnd/>
          </a:ln>
          <a:effectLst/>
        </p:spPr>
        <p:txBody>
          <a:bodyPr>
            <a:spAutoFit/>
          </a:bodyPr>
          <a:lstStyle/>
          <a:p>
            <a:pPr>
              <a:lnSpc>
                <a:spcPct val="120000"/>
              </a:lnSpc>
              <a:spcBef>
                <a:spcPct val="50000"/>
              </a:spcBef>
              <a:buFontTx/>
              <a:buChar char="•"/>
              <a:tabLst>
                <a:tab pos="288925" algn="l"/>
              </a:tabLst>
              <a:defRPr/>
            </a:pPr>
            <a:r>
              <a:rPr lang="en-US">
                <a:effectLst>
                  <a:outerShdw blurRad="38100" dist="38100" dir="2700000" algn="tl">
                    <a:srgbClr val="000000"/>
                  </a:outerShdw>
                </a:effectLst>
              </a:rPr>
              <a:t> Do all in name of Christ </a:t>
            </a:r>
            <a:r>
              <a:rPr lang="en-US">
                <a:solidFill>
                  <a:schemeClr val="folHlink"/>
                </a:solidFill>
                <a:effectLst>
                  <a:outerShdw blurRad="38100" dist="38100" dir="2700000" algn="tl">
                    <a:srgbClr val="000000"/>
                  </a:outerShdw>
                </a:effectLst>
              </a:rPr>
              <a:t>(Col. 3:17)</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Abide within the doctrine of Christ </a:t>
            </a:r>
            <a:r>
              <a:rPr lang="en-US">
                <a:solidFill>
                  <a:schemeClr val="folHlink"/>
                </a:solidFill>
                <a:effectLst>
                  <a:outerShdw blurRad="38100" dist="38100" dir="2700000" algn="tl">
                    <a:srgbClr val="000000"/>
                  </a:outerShdw>
                </a:effectLst>
              </a:rPr>
              <a:t>(2 John 9)</a:t>
            </a:r>
            <a:endParaRPr lang="en-US">
              <a:effectLst>
                <a:outerShdw blurRad="38100" dist="38100" dir="2700000" algn="tl">
                  <a:srgbClr val="000000"/>
                </a:outerShdw>
              </a:effectLst>
            </a:endParaRPr>
          </a:p>
        </p:txBody>
      </p:sp>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6" name="AutoShape 10"/>
          <p:cNvSpPr>
            <a:spLocks noChangeArrowheads="1"/>
          </p:cNvSpPr>
          <p:nvPr/>
        </p:nvSpPr>
        <p:spPr bwMode="auto">
          <a:xfrm>
            <a:off x="4419600" y="2286000"/>
            <a:ext cx="3657600" cy="609600"/>
          </a:xfrm>
          <a:prstGeom prst="curvedDownArrow">
            <a:avLst>
              <a:gd name="adj1" fmla="val 120000"/>
              <a:gd name="adj2" fmla="val 240000"/>
              <a:gd name="adj3" fmla="val 33333"/>
            </a:avLst>
          </a:prstGeom>
          <a:solidFill>
            <a:srgbClr val="FFFF00"/>
          </a:solidFill>
          <a:ln w="9525">
            <a:solidFill>
              <a:schemeClr val="tx1"/>
            </a:solidFill>
            <a:miter lim="800000"/>
            <a:headEnd/>
            <a:tailEnd/>
          </a:ln>
        </p:spPr>
        <p:txBody>
          <a:bodyPr wrap="none" anchor="ctr"/>
          <a:lstStyle/>
          <a:p>
            <a:endParaRPr lang="en-US"/>
          </a:p>
        </p:txBody>
      </p:sp>
      <p:grpSp>
        <p:nvGrpSpPr>
          <p:cNvPr id="24579" name="Group 7"/>
          <p:cNvGrpSpPr>
            <a:grpSpLocks/>
          </p:cNvGrpSpPr>
          <p:nvPr/>
        </p:nvGrpSpPr>
        <p:grpSpPr bwMode="auto">
          <a:xfrm>
            <a:off x="3048000" y="2743200"/>
            <a:ext cx="3048000" cy="2362200"/>
            <a:chOff x="1776" y="1056"/>
            <a:chExt cx="1920" cy="1488"/>
          </a:xfrm>
        </p:grpSpPr>
        <p:pic>
          <p:nvPicPr>
            <p:cNvPr id="24583" name="Picture 5" descr="Bible"/>
            <p:cNvPicPr>
              <a:picLocks noChangeAspect="1" noChangeArrowheads="1"/>
            </p:cNvPicPr>
            <p:nvPr/>
          </p:nvPicPr>
          <p:blipFill>
            <a:blip r:embed="rId2" cstate="print"/>
            <a:srcRect/>
            <a:stretch>
              <a:fillRect/>
            </a:stretch>
          </p:blipFill>
          <p:spPr bwMode="auto">
            <a:xfrm>
              <a:off x="1776" y="1056"/>
              <a:ext cx="1920" cy="1488"/>
            </a:xfrm>
            <a:prstGeom prst="rect">
              <a:avLst/>
            </a:prstGeom>
            <a:noFill/>
            <a:ln w="28575">
              <a:solidFill>
                <a:srgbClr val="000000"/>
              </a:solidFill>
              <a:miter lim="800000"/>
              <a:headEnd/>
              <a:tailEnd/>
            </a:ln>
          </p:spPr>
        </p:pic>
        <p:sp>
          <p:nvSpPr>
            <p:cNvPr id="96262" name="Text Box 6"/>
            <p:cNvSpPr txBox="1">
              <a:spLocks noChangeArrowheads="1"/>
            </p:cNvSpPr>
            <p:nvPr/>
          </p:nvSpPr>
          <p:spPr bwMode="auto">
            <a:xfrm>
              <a:off x="2208" y="1248"/>
              <a:ext cx="1153" cy="979"/>
            </a:xfrm>
            <a:prstGeom prst="rect">
              <a:avLst/>
            </a:prstGeom>
            <a:noFill/>
            <a:ln w="9525">
              <a:noFill/>
              <a:miter lim="800000"/>
              <a:headEnd/>
              <a:tailEnd/>
            </a:ln>
            <a:effectLst/>
          </p:spPr>
          <p:txBody>
            <a:bodyPr wrap="none">
              <a:spAutoFit/>
            </a:bodyPr>
            <a:lstStyle/>
            <a:p>
              <a:pPr algn="ctr">
                <a:defRPr/>
              </a:pPr>
              <a:r>
                <a:rPr lang="en-US" sz="3200" b="1">
                  <a:solidFill>
                    <a:srgbClr val="000000"/>
                  </a:solidFill>
                  <a:effectLst>
                    <a:outerShdw blurRad="38100" dist="38100" dir="2700000" algn="tl">
                      <a:srgbClr val="FFFFFF"/>
                    </a:outerShdw>
                  </a:effectLst>
                </a:rPr>
                <a:t>Doctrine</a:t>
              </a:r>
            </a:p>
            <a:p>
              <a:pPr algn="ctr">
                <a:defRPr/>
              </a:pPr>
              <a:r>
                <a:rPr lang="en-US" sz="3200" b="1">
                  <a:solidFill>
                    <a:srgbClr val="000000"/>
                  </a:solidFill>
                  <a:effectLst>
                    <a:outerShdw blurRad="38100" dist="38100" dir="2700000" algn="tl">
                      <a:srgbClr val="FFFFFF"/>
                    </a:outerShdw>
                  </a:effectLst>
                </a:rPr>
                <a:t>of</a:t>
              </a:r>
            </a:p>
            <a:p>
              <a:pPr algn="ctr">
                <a:defRPr/>
              </a:pPr>
              <a:r>
                <a:rPr lang="en-US" sz="3200" b="1">
                  <a:solidFill>
                    <a:srgbClr val="000000"/>
                  </a:solidFill>
                  <a:effectLst>
                    <a:outerShdw blurRad="38100" dist="38100" dir="2700000" algn="tl">
                      <a:srgbClr val="FFFFFF"/>
                    </a:outerShdw>
                  </a:effectLst>
                </a:rPr>
                <a:t>Christ</a:t>
              </a:r>
            </a:p>
          </p:txBody>
        </p:sp>
      </p:grpSp>
      <p:sp>
        <p:nvSpPr>
          <p:cNvPr id="24580" name="Text Box 8"/>
          <p:cNvSpPr txBox="1">
            <a:spLocks noChangeArrowheads="1"/>
          </p:cNvSpPr>
          <p:nvPr/>
        </p:nvSpPr>
        <p:spPr bwMode="auto">
          <a:xfrm>
            <a:off x="457200" y="228600"/>
            <a:ext cx="8229600" cy="1927225"/>
          </a:xfrm>
          <a:prstGeom prst="rect">
            <a:avLst/>
          </a:prstGeom>
          <a:solidFill>
            <a:schemeClr val="tx1"/>
          </a:solidFill>
          <a:ln w="9525">
            <a:solidFill>
              <a:srgbClr val="000000"/>
            </a:solidFill>
            <a:miter lim="800000"/>
            <a:headEnd/>
            <a:tailEnd/>
          </a:ln>
        </p:spPr>
        <p:txBody>
          <a:bodyPr>
            <a:spAutoFit/>
          </a:bodyPr>
          <a:lstStyle/>
          <a:p>
            <a:pPr algn="ctr"/>
            <a:r>
              <a:rPr lang="en-US" sz="2400" u="sng">
                <a:solidFill>
                  <a:srgbClr val="000000"/>
                </a:solidFill>
                <a:latin typeface="Times New Roman" pitchFamily="18" charset="0"/>
              </a:rPr>
              <a:t>2 John 9</a:t>
            </a:r>
          </a:p>
          <a:p>
            <a:endParaRPr lang="en-US" sz="2400" u="sng">
              <a:solidFill>
                <a:srgbClr val="000000"/>
              </a:solidFill>
              <a:latin typeface="Times New Roman" pitchFamily="18" charset="0"/>
            </a:endParaRPr>
          </a:p>
          <a:p>
            <a:r>
              <a:rPr lang="en-US" sz="2400">
                <a:solidFill>
                  <a:srgbClr val="000000"/>
                </a:solidFill>
                <a:latin typeface="Times New Roman" pitchFamily="18" charset="0"/>
              </a:rPr>
              <a:t>Whoever transgresses and does not abide in the doctrine of Christ does not have God. He who abides in the doctrine of Christ has both the Father and the Son.</a:t>
            </a:r>
          </a:p>
        </p:txBody>
      </p:sp>
      <p:sp>
        <p:nvSpPr>
          <p:cNvPr id="96265" name="Text Box 9"/>
          <p:cNvSpPr txBox="1">
            <a:spLocks noChangeArrowheads="1"/>
          </p:cNvSpPr>
          <p:nvPr/>
        </p:nvSpPr>
        <p:spPr bwMode="auto">
          <a:xfrm>
            <a:off x="152400" y="5873750"/>
            <a:ext cx="8686800" cy="831850"/>
          </a:xfrm>
          <a:prstGeom prst="rect">
            <a:avLst/>
          </a:prstGeom>
          <a:solidFill>
            <a:schemeClr val="tx1"/>
          </a:solidFill>
          <a:ln w="9525">
            <a:solidFill>
              <a:srgbClr val="000000"/>
            </a:solidFill>
            <a:miter lim="800000"/>
            <a:headEnd/>
            <a:tailEnd/>
          </a:ln>
        </p:spPr>
        <p:txBody>
          <a:bodyPr>
            <a:spAutoFit/>
          </a:bodyPr>
          <a:lstStyle/>
          <a:p>
            <a:pPr algn="ctr"/>
            <a:r>
              <a:rPr lang="en-US" sz="2400" b="1" u="sng">
                <a:solidFill>
                  <a:srgbClr val="000000"/>
                </a:solidFill>
                <a:latin typeface="Times New Roman" pitchFamily="18" charset="0"/>
              </a:rPr>
              <a:t>ASV</a:t>
            </a:r>
          </a:p>
          <a:p>
            <a:r>
              <a:rPr lang="en-US" sz="2400">
                <a:solidFill>
                  <a:srgbClr val="000000"/>
                </a:solidFill>
                <a:latin typeface="Times New Roman" pitchFamily="18" charset="0"/>
              </a:rPr>
              <a:t>Whosoever goeth onward and abideth not in the teaching of Christ…</a:t>
            </a:r>
          </a:p>
        </p:txBody>
      </p:sp>
      <p:sp>
        <p:nvSpPr>
          <p:cNvPr id="96267" name="Text Box 11"/>
          <p:cNvSpPr txBox="1">
            <a:spLocks noChangeArrowheads="1"/>
          </p:cNvSpPr>
          <p:nvPr/>
        </p:nvSpPr>
        <p:spPr bwMode="auto">
          <a:xfrm>
            <a:off x="6705600" y="3124200"/>
            <a:ext cx="2209800" cy="1160463"/>
          </a:xfrm>
          <a:prstGeom prst="rect">
            <a:avLst/>
          </a:prstGeom>
          <a:noFill/>
          <a:ln w="9525">
            <a:noFill/>
            <a:miter lim="800000"/>
            <a:headEnd/>
            <a:tailEnd/>
          </a:ln>
          <a:effectLst/>
        </p:spPr>
        <p:txBody>
          <a:bodyPr>
            <a:spAutoFit/>
          </a:bodyPr>
          <a:lstStyle/>
          <a:p>
            <a:pPr>
              <a:spcBef>
                <a:spcPct val="50000"/>
              </a:spcBef>
              <a:buFontTx/>
              <a:buChar char="•"/>
              <a:defRPr/>
            </a:pPr>
            <a:r>
              <a:rPr lang="en-US">
                <a:solidFill>
                  <a:srgbClr val="FFFF00"/>
                </a:solidFill>
                <a:effectLst>
                  <a:outerShdw blurRad="38100" dist="38100" dir="2700000" algn="tl">
                    <a:srgbClr val="000000"/>
                  </a:outerShdw>
                </a:effectLst>
              </a:rPr>
              <a:t> Doctrine</a:t>
            </a:r>
          </a:p>
          <a:p>
            <a:pPr>
              <a:spcBef>
                <a:spcPct val="50000"/>
              </a:spcBef>
              <a:buFontTx/>
              <a:buChar char="•"/>
              <a:defRPr/>
            </a:pPr>
            <a:r>
              <a:rPr lang="en-US">
                <a:solidFill>
                  <a:srgbClr val="FFFF00"/>
                </a:solidFill>
                <a:effectLst>
                  <a:outerShdw blurRad="38100" dist="38100" dir="2700000" algn="tl">
                    <a:srgbClr val="000000"/>
                  </a:outerShdw>
                </a:effectLst>
              </a:rPr>
              <a:t> Practice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6265"/>
                                        </p:tgtEl>
                                        <p:attrNameLst>
                                          <p:attrName>style.visibility</p:attrName>
                                        </p:attrNameLst>
                                      </p:cBhvr>
                                      <p:to>
                                        <p:strVal val="visible"/>
                                      </p:to>
                                    </p:set>
                                    <p:animEffect transition="in" filter="box(out)">
                                      <p:cBhvr>
                                        <p:cTn id="7" dur="500"/>
                                        <p:tgtEl>
                                          <p:spTgt spid="962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266"/>
                                        </p:tgtEl>
                                        <p:attrNameLst>
                                          <p:attrName>style.visibility</p:attrName>
                                        </p:attrNameLst>
                                      </p:cBhvr>
                                      <p:to>
                                        <p:strVal val="visible"/>
                                      </p:to>
                                    </p:set>
                                    <p:animEffect transition="in" filter="wipe(left)">
                                      <p:cBhvr>
                                        <p:cTn id="12" dur="500"/>
                                        <p:tgtEl>
                                          <p:spTgt spid="9626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6267"/>
                                        </p:tgtEl>
                                        <p:attrNameLst>
                                          <p:attrName>style.visibility</p:attrName>
                                        </p:attrNameLst>
                                      </p:cBhvr>
                                      <p:to>
                                        <p:strVal val="visible"/>
                                      </p:to>
                                    </p:set>
                                    <p:animEffect transition="in" filter="wipe(up)">
                                      <p:cBhvr>
                                        <p:cTn id="15" dur="500"/>
                                        <p:tgtEl>
                                          <p:spTgt spid="96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6" grpId="0" animBg="1"/>
      <p:bldP spid="96265" grpId="0" animBg="1"/>
      <p:bldP spid="962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IV. We Must Have Bible Authority</a:t>
            </a:r>
          </a:p>
        </p:txBody>
      </p:sp>
      <p:sp>
        <p:nvSpPr>
          <p:cNvPr id="95235" name="Text Box 3"/>
          <p:cNvSpPr txBox="1">
            <a:spLocks noChangeArrowheads="1"/>
          </p:cNvSpPr>
          <p:nvPr/>
        </p:nvSpPr>
        <p:spPr bwMode="auto">
          <a:xfrm>
            <a:off x="381000" y="2133600"/>
            <a:ext cx="8763000" cy="2786063"/>
          </a:xfrm>
          <a:prstGeom prst="rect">
            <a:avLst/>
          </a:prstGeom>
          <a:noFill/>
          <a:ln w="9525">
            <a:noFill/>
            <a:miter lim="800000"/>
            <a:headEnd/>
            <a:tailEnd/>
          </a:ln>
          <a:effectLst/>
        </p:spPr>
        <p:txBody>
          <a:bodyPr>
            <a:spAutoFit/>
          </a:bodyPr>
          <a:lstStyle/>
          <a:p>
            <a:pPr>
              <a:lnSpc>
                <a:spcPct val="120000"/>
              </a:lnSpc>
              <a:spcBef>
                <a:spcPct val="50000"/>
              </a:spcBef>
              <a:buFontTx/>
              <a:buChar char="•"/>
              <a:tabLst>
                <a:tab pos="288925" algn="l"/>
              </a:tabLst>
              <a:defRPr/>
            </a:pPr>
            <a:r>
              <a:rPr lang="en-US">
                <a:effectLst>
                  <a:outerShdw blurRad="38100" dist="38100" dir="2700000" algn="tl">
                    <a:srgbClr val="000000"/>
                  </a:outerShdw>
                </a:effectLst>
              </a:rPr>
              <a:t> Do all in name of Christ </a:t>
            </a:r>
            <a:r>
              <a:rPr lang="en-US">
                <a:solidFill>
                  <a:schemeClr val="folHlink"/>
                </a:solidFill>
                <a:effectLst>
                  <a:outerShdw blurRad="38100" dist="38100" dir="2700000" algn="tl">
                    <a:srgbClr val="000000"/>
                  </a:outerShdw>
                </a:effectLst>
              </a:rPr>
              <a:t>(Col. 3:17)</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Abide within the doctrine of Christ </a:t>
            </a:r>
            <a:r>
              <a:rPr lang="en-US">
                <a:solidFill>
                  <a:schemeClr val="folHlink"/>
                </a:solidFill>
                <a:effectLst>
                  <a:outerShdw blurRad="38100" dist="38100" dir="2700000" algn="tl">
                    <a:srgbClr val="000000"/>
                  </a:outerShdw>
                </a:effectLst>
              </a:rPr>
              <a:t>(2 John 9)</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Christ is head of the church </a:t>
            </a:r>
            <a:r>
              <a:rPr lang="en-US">
                <a:solidFill>
                  <a:schemeClr val="folHlink"/>
                </a:solidFill>
                <a:effectLst>
                  <a:outerShdw blurRad="38100" dist="38100" dir="2700000" algn="tl">
                    <a:srgbClr val="000000"/>
                  </a:outerShdw>
                </a:effectLst>
              </a:rPr>
              <a:t>(Eph. 1:22-23; 5:23-24)</a:t>
            </a:r>
          </a:p>
          <a:p>
            <a:pPr>
              <a:lnSpc>
                <a:spcPct val="120000"/>
              </a:lnSpc>
              <a:spcBef>
                <a:spcPct val="50000"/>
              </a:spcBef>
              <a:buFontTx/>
              <a:buChar char="•"/>
              <a:tabLst>
                <a:tab pos="288925" algn="l"/>
              </a:tabLst>
              <a:defRPr/>
            </a:pPr>
            <a:r>
              <a:rPr lang="en-US">
                <a:effectLst>
                  <a:outerShdw blurRad="38100" dist="38100" dir="2700000" algn="tl">
                    <a:srgbClr val="000000"/>
                  </a:outerShdw>
                </a:effectLst>
              </a:rPr>
              <a:t> If not, can do anything!</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95235">
                                            <p:txEl>
                                              <p:pRg st="3" end="3"/>
                                            </p:txEl>
                                          </p:spTgt>
                                        </p:tgtEl>
                                        <p:attrNameLst>
                                          <p:attrName>style.visibility</p:attrName>
                                        </p:attrNameLst>
                                      </p:cBhvr>
                                      <p:to>
                                        <p:strVal val="visible"/>
                                      </p:to>
                                    </p:set>
                                    <p:anim calcmode="lin" valueType="num">
                                      <p:cBhvr additive="base">
                                        <p:cTn id="7" dur="1000" fill="hold"/>
                                        <p:tgtEl>
                                          <p:spTgt spid="95235">
                                            <p:txEl>
                                              <p:pRg st="3" end="3"/>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3810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a:solidFill>
                  <a:srgbClr val="FFFF00"/>
                </a:solidFill>
                <a:effectLst>
                  <a:outerShdw blurRad="38100" dist="38100" dir="2700000" algn="tl">
                    <a:srgbClr val="000000"/>
                  </a:outerShdw>
                </a:effectLst>
                <a:latin typeface="Times New Roman" pitchFamily="18" charset="0"/>
              </a:rPr>
              <a:t>Authority</a:t>
            </a:r>
          </a:p>
        </p:txBody>
      </p:sp>
      <p:sp>
        <p:nvSpPr>
          <p:cNvPr id="26627" name="AutoShape 3"/>
          <p:cNvSpPr>
            <a:spLocks noChangeArrowheads="1"/>
          </p:cNvSpPr>
          <p:nvPr/>
        </p:nvSpPr>
        <p:spPr bwMode="auto">
          <a:xfrm>
            <a:off x="685800" y="2362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26628" name="AutoShape 4"/>
          <p:cNvSpPr>
            <a:spLocks noChangeArrowheads="1"/>
          </p:cNvSpPr>
          <p:nvPr/>
        </p:nvSpPr>
        <p:spPr bwMode="auto">
          <a:xfrm>
            <a:off x="685800" y="2362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26629" name="AutoShape 5"/>
          <p:cNvSpPr>
            <a:spLocks noChangeArrowheads="1"/>
          </p:cNvSpPr>
          <p:nvPr/>
        </p:nvSpPr>
        <p:spPr bwMode="auto">
          <a:xfrm>
            <a:off x="685800" y="3200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26630" name="AutoShape 6"/>
          <p:cNvSpPr>
            <a:spLocks noChangeArrowheads="1"/>
          </p:cNvSpPr>
          <p:nvPr/>
        </p:nvSpPr>
        <p:spPr bwMode="auto">
          <a:xfrm>
            <a:off x="685800" y="3200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26631" name="AutoShape 7"/>
          <p:cNvSpPr>
            <a:spLocks noChangeArrowheads="1"/>
          </p:cNvSpPr>
          <p:nvPr/>
        </p:nvSpPr>
        <p:spPr bwMode="auto">
          <a:xfrm>
            <a:off x="685800" y="4038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26632" name="AutoShape 8"/>
          <p:cNvSpPr>
            <a:spLocks noChangeArrowheads="1"/>
          </p:cNvSpPr>
          <p:nvPr/>
        </p:nvSpPr>
        <p:spPr bwMode="auto">
          <a:xfrm>
            <a:off x="685800" y="4038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26633" name="AutoShape 9"/>
          <p:cNvSpPr>
            <a:spLocks noChangeArrowheads="1"/>
          </p:cNvSpPr>
          <p:nvPr/>
        </p:nvSpPr>
        <p:spPr bwMode="auto">
          <a:xfrm>
            <a:off x="685800" y="4876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26634" name="AutoShape 10"/>
          <p:cNvSpPr>
            <a:spLocks noChangeArrowheads="1"/>
          </p:cNvSpPr>
          <p:nvPr/>
        </p:nvSpPr>
        <p:spPr bwMode="auto">
          <a:xfrm>
            <a:off x="685800" y="4876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
        <p:nvSpPr>
          <p:cNvPr id="97291" name="AutoShape 11"/>
          <p:cNvSpPr>
            <a:spLocks noChangeArrowheads="1"/>
          </p:cNvSpPr>
          <p:nvPr/>
        </p:nvSpPr>
        <p:spPr bwMode="auto">
          <a:xfrm>
            <a:off x="685800" y="5715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 How Authority Is Established</a:t>
            </a:r>
          </a:p>
        </p:txBody>
      </p:sp>
      <p:sp>
        <p:nvSpPr>
          <p:cNvPr id="97292" name="AutoShape 12"/>
          <p:cNvSpPr>
            <a:spLocks noChangeArrowheads="1"/>
          </p:cNvSpPr>
          <p:nvPr/>
        </p:nvSpPr>
        <p:spPr bwMode="auto">
          <a:xfrm>
            <a:off x="685800" y="5715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 How Authority Is Established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7291"/>
                                        </p:tgtEl>
                                        <p:attrNameLst>
                                          <p:attrName>style.visibility</p:attrName>
                                        </p:attrNameLst>
                                      </p:cBhvr>
                                      <p:to>
                                        <p:strVal val="visible"/>
                                      </p:to>
                                    </p:set>
                                    <p:animEffect transition="in" filter="wipe(left)">
                                      <p:cBhvr>
                                        <p:cTn id="7" dur="2000"/>
                                        <p:tgtEl>
                                          <p:spTgt spid="9729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7292"/>
                                        </p:tgtEl>
                                        <p:attrNameLst>
                                          <p:attrName>style.visibility</p:attrName>
                                        </p:attrNameLst>
                                      </p:cBhvr>
                                      <p:to>
                                        <p:strVal val="visible"/>
                                      </p:to>
                                    </p:set>
                                    <p:animEffect transition="in" filter="wipe(right)">
                                      <p:cBhvr>
                                        <p:cTn id="10" dur="2000"/>
                                        <p:tgtEl>
                                          <p:spTgt spid="97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1" grpId="0" animBg="1"/>
      <p:bldP spid="97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45" name="Oval 17"/>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V. How Authority Is Established</a:t>
            </a:r>
          </a:p>
        </p:txBody>
      </p:sp>
      <p:sp>
        <p:nvSpPr>
          <p:cNvPr id="99346" name="Text Box 18"/>
          <p:cNvSpPr txBox="1">
            <a:spLocks noChangeArrowheads="1"/>
          </p:cNvSpPr>
          <p:nvPr/>
        </p:nvSpPr>
        <p:spPr bwMode="auto">
          <a:xfrm>
            <a:off x="228600" y="1752600"/>
            <a:ext cx="5029200" cy="4859338"/>
          </a:xfrm>
          <a:prstGeom prst="rect">
            <a:avLst/>
          </a:prstGeom>
          <a:solidFill>
            <a:schemeClr val="tx1"/>
          </a:solidFill>
          <a:ln w="9525">
            <a:solidFill>
              <a:srgbClr val="000000"/>
            </a:solidFill>
            <a:miter lim="800000"/>
            <a:headEnd/>
            <a:tailEnd/>
          </a:ln>
          <a:effectLst>
            <a:outerShdw dist="143684" dir="2700000" algn="ctr" rotWithShape="0">
              <a:srgbClr val="000000">
                <a:alpha val="50000"/>
              </a:srgbClr>
            </a:outerShdw>
          </a:effectLst>
        </p:spPr>
        <p:txBody>
          <a:bodyPr>
            <a:spAutoFit/>
          </a:bodyPr>
          <a:lstStyle/>
          <a:p>
            <a:pPr algn="ctr">
              <a:defRPr/>
            </a:pPr>
            <a:r>
              <a:rPr lang="en-US" sz="3200" b="1" u="sng">
                <a:solidFill>
                  <a:srgbClr val="000000"/>
                </a:solidFill>
              </a:rPr>
              <a:t>John 13:34-35</a:t>
            </a:r>
          </a:p>
          <a:p>
            <a:pPr>
              <a:defRPr/>
            </a:pPr>
            <a:endParaRPr lang="en-US">
              <a:solidFill>
                <a:srgbClr val="000000"/>
              </a:solidFill>
            </a:endParaRPr>
          </a:p>
          <a:p>
            <a:pPr>
              <a:defRPr/>
            </a:pPr>
            <a:r>
              <a:rPr lang="en-US">
                <a:solidFill>
                  <a:srgbClr val="000000"/>
                </a:solidFill>
              </a:rPr>
              <a:t>34 A new commandment I give to you, that you love one another; as I have loved you, that you also love one another. </a:t>
            </a:r>
          </a:p>
          <a:p>
            <a:pPr>
              <a:defRPr/>
            </a:pPr>
            <a:endParaRPr lang="en-US">
              <a:solidFill>
                <a:srgbClr val="000000"/>
              </a:solidFill>
            </a:endParaRPr>
          </a:p>
          <a:p>
            <a:pPr>
              <a:defRPr/>
            </a:pPr>
            <a:r>
              <a:rPr lang="en-US">
                <a:solidFill>
                  <a:srgbClr val="000000"/>
                </a:solidFill>
              </a:rPr>
              <a:t>35 By this all will know that you are My disciples, if you have love for one another."</a:t>
            </a:r>
          </a:p>
        </p:txBody>
      </p:sp>
      <p:sp>
        <p:nvSpPr>
          <p:cNvPr id="99347" name="Line 19"/>
          <p:cNvSpPr>
            <a:spLocks noChangeShapeType="1"/>
          </p:cNvSpPr>
          <p:nvPr/>
        </p:nvSpPr>
        <p:spPr bwMode="auto">
          <a:xfrm>
            <a:off x="1143000" y="3124200"/>
            <a:ext cx="3048000" cy="0"/>
          </a:xfrm>
          <a:prstGeom prst="line">
            <a:avLst/>
          </a:prstGeom>
          <a:noFill/>
          <a:ln w="76200">
            <a:solidFill>
              <a:srgbClr val="CC0000"/>
            </a:solidFill>
            <a:round/>
            <a:headEnd/>
            <a:tailEnd/>
          </a:ln>
        </p:spPr>
        <p:txBody>
          <a:bodyPr/>
          <a:lstStyle/>
          <a:p>
            <a:endParaRPr lang="en-US"/>
          </a:p>
        </p:txBody>
      </p:sp>
      <p:sp>
        <p:nvSpPr>
          <p:cNvPr id="99348" name="AutoShape 20"/>
          <p:cNvSpPr>
            <a:spLocks noChangeArrowheads="1"/>
          </p:cNvSpPr>
          <p:nvPr/>
        </p:nvSpPr>
        <p:spPr bwMode="auto">
          <a:xfrm>
            <a:off x="4343400" y="2971800"/>
            <a:ext cx="1524000" cy="304800"/>
          </a:xfrm>
          <a:prstGeom prst="rightArrow">
            <a:avLst>
              <a:gd name="adj1" fmla="val 50000"/>
              <a:gd name="adj2" fmla="val 125000"/>
            </a:avLst>
          </a:prstGeom>
          <a:solidFill>
            <a:srgbClr val="FFFF00"/>
          </a:solidFill>
          <a:ln w="9525">
            <a:solidFill>
              <a:srgbClr val="000000"/>
            </a:solidFill>
            <a:miter lim="800000"/>
            <a:headEnd/>
            <a:tailEnd/>
          </a:ln>
        </p:spPr>
        <p:txBody>
          <a:bodyPr wrap="none" anchor="ctr"/>
          <a:lstStyle/>
          <a:p>
            <a:endParaRPr lang="en-US"/>
          </a:p>
        </p:txBody>
      </p:sp>
      <p:sp>
        <p:nvSpPr>
          <p:cNvPr id="99349" name="Text Box 21"/>
          <p:cNvSpPr txBox="1">
            <a:spLocks noChangeArrowheads="1"/>
          </p:cNvSpPr>
          <p:nvPr/>
        </p:nvSpPr>
        <p:spPr bwMode="auto">
          <a:xfrm>
            <a:off x="5562600" y="2286000"/>
            <a:ext cx="3327400" cy="946150"/>
          </a:xfrm>
          <a:prstGeom prst="rect">
            <a:avLst/>
          </a:prstGeom>
          <a:noFill/>
          <a:ln w="9525">
            <a:noFill/>
            <a:miter lim="800000"/>
            <a:headEnd/>
            <a:tailEnd/>
          </a:ln>
          <a:effectLst/>
        </p:spPr>
        <p:txBody>
          <a:bodyPr wrap="none">
            <a:spAutoFit/>
          </a:bodyPr>
          <a:lstStyle/>
          <a:p>
            <a:pPr>
              <a:defRPr/>
            </a:pPr>
            <a:r>
              <a:rPr lang="en-US">
                <a:effectLst>
                  <a:outerShdw blurRad="38100" dist="38100" dir="2700000" algn="tl">
                    <a:srgbClr val="000000"/>
                  </a:outerShdw>
                </a:effectLst>
              </a:rPr>
              <a:t>1. Command /</a:t>
            </a:r>
          </a:p>
          <a:p>
            <a:pPr>
              <a:defRPr/>
            </a:pPr>
            <a:r>
              <a:rPr lang="en-US">
                <a:effectLst>
                  <a:outerShdw blurRad="38100" dist="38100" dir="2700000" algn="tl">
                    <a:srgbClr val="000000"/>
                  </a:outerShdw>
                </a:effectLst>
              </a:rPr>
              <a:t>    Direct Statement </a:t>
            </a:r>
          </a:p>
        </p:txBody>
      </p:sp>
      <p:sp>
        <p:nvSpPr>
          <p:cNvPr id="99350" name="Line 22"/>
          <p:cNvSpPr>
            <a:spLocks noChangeShapeType="1"/>
          </p:cNvSpPr>
          <p:nvPr/>
        </p:nvSpPr>
        <p:spPr bwMode="auto">
          <a:xfrm>
            <a:off x="1752600" y="3962400"/>
            <a:ext cx="3048000" cy="0"/>
          </a:xfrm>
          <a:prstGeom prst="line">
            <a:avLst/>
          </a:prstGeom>
          <a:noFill/>
          <a:ln w="76200">
            <a:solidFill>
              <a:srgbClr val="CC0000"/>
            </a:solidFill>
            <a:round/>
            <a:headEnd/>
            <a:tailEnd/>
          </a:ln>
        </p:spPr>
        <p:txBody>
          <a:bodyPr/>
          <a:lstStyle/>
          <a:p>
            <a:endParaRPr lang="en-US"/>
          </a:p>
        </p:txBody>
      </p:sp>
      <p:sp>
        <p:nvSpPr>
          <p:cNvPr id="99351" name="AutoShape 23"/>
          <p:cNvSpPr>
            <a:spLocks noChangeArrowheads="1"/>
          </p:cNvSpPr>
          <p:nvPr/>
        </p:nvSpPr>
        <p:spPr bwMode="auto">
          <a:xfrm>
            <a:off x="4343400" y="4038600"/>
            <a:ext cx="1524000" cy="304800"/>
          </a:xfrm>
          <a:prstGeom prst="rightArrow">
            <a:avLst>
              <a:gd name="adj1" fmla="val 50000"/>
              <a:gd name="adj2" fmla="val 125000"/>
            </a:avLst>
          </a:prstGeom>
          <a:solidFill>
            <a:srgbClr val="FFFF00"/>
          </a:solidFill>
          <a:ln w="9525">
            <a:solidFill>
              <a:srgbClr val="000000"/>
            </a:solidFill>
            <a:miter lim="800000"/>
            <a:headEnd/>
            <a:tailEnd/>
          </a:ln>
        </p:spPr>
        <p:txBody>
          <a:bodyPr wrap="none" anchor="ctr"/>
          <a:lstStyle/>
          <a:p>
            <a:endParaRPr lang="en-US"/>
          </a:p>
        </p:txBody>
      </p:sp>
      <p:sp>
        <p:nvSpPr>
          <p:cNvPr id="99352" name="Text Box 24"/>
          <p:cNvSpPr txBox="1">
            <a:spLocks noChangeArrowheads="1"/>
          </p:cNvSpPr>
          <p:nvPr/>
        </p:nvSpPr>
        <p:spPr bwMode="auto">
          <a:xfrm>
            <a:off x="5721350" y="3625850"/>
            <a:ext cx="2203450" cy="946150"/>
          </a:xfrm>
          <a:prstGeom prst="rect">
            <a:avLst/>
          </a:prstGeom>
          <a:noFill/>
          <a:ln w="9525">
            <a:noFill/>
            <a:miter lim="800000"/>
            <a:headEnd/>
            <a:tailEnd/>
          </a:ln>
          <a:effectLst/>
        </p:spPr>
        <p:txBody>
          <a:bodyPr wrap="none">
            <a:spAutoFit/>
          </a:bodyPr>
          <a:lstStyle/>
          <a:p>
            <a:pPr>
              <a:tabLst>
                <a:tab pos="350838" algn="l"/>
              </a:tabLst>
              <a:defRPr/>
            </a:pPr>
            <a:r>
              <a:rPr lang="en-US">
                <a:effectLst>
                  <a:outerShdw blurRad="38100" dist="38100" dir="2700000" algn="tl">
                    <a:srgbClr val="000000"/>
                  </a:outerShdw>
                </a:effectLst>
              </a:rPr>
              <a:t>2. Approved </a:t>
            </a:r>
          </a:p>
          <a:p>
            <a:pPr>
              <a:tabLst>
                <a:tab pos="350838" algn="l"/>
              </a:tabLst>
              <a:defRPr/>
            </a:pPr>
            <a:r>
              <a:rPr lang="en-US">
                <a:effectLst>
                  <a:outerShdw blurRad="38100" dist="38100" dir="2700000" algn="tl">
                    <a:srgbClr val="000000"/>
                  </a:outerShdw>
                </a:effectLst>
              </a:rPr>
              <a:t>	Example</a:t>
            </a:r>
          </a:p>
        </p:txBody>
      </p:sp>
      <p:sp>
        <p:nvSpPr>
          <p:cNvPr id="99353" name="Line 25"/>
          <p:cNvSpPr>
            <a:spLocks noChangeShapeType="1"/>
          </p:cNvSpPr>
          <p:nvPr/>
        </p:nvSpPr>
        <p:spPr bwMode="auto">
          <a:xfrm>
            <a:off x="1295400" y="5715000"/>
            <a:ext cx="3276600" cy="0"/>
          </a:xfrm>
          <a:prstGeom prst="line">
            <a:avLst/>
          </a:prstGeom>
          <a:noFill/>
          <a:ln w="76200">
            <a:solidFill>
              <a:srgbClr val="CC0000"/>
            </a:solidFill>
            <a:round/>
            <a:headEnd/>
            <a:tailEnd/>
          </a:ln>
        </p:spPr>
        <p:txBody>
          <a:bodyPr/>
          <a:lstStyle/>
          <a:p>
            <a:endParaRPr lang="en-US"/>
          </a:p>
        </p:txBody>
      </p:sp>
      <p:sp>
        <p:nvSpPr>
          <p:cNvPr id="99354" name="Line 26"/>
          <p:cNvSpPr>
            <a:spLocks noChangeShapeType="1"/>
          </p:cNvSpPr>
          <p:nvPr/>
        </p:nvSpPr>
        <p:spPr bwMode="auto">
          <a:xfrm>
            <a:off x="381000" y="6096000"/>
            <a:ext cx="3048000" cy="0"/>
          </a:xfrm>
          <a:prstGeom prst="line">
            <a:avLst/>
          </a:prstGeom>
          <a:noFill/>
          <a:ln w="76200">
            <a:solidFill>
              <a:srgbClr val="CC0000"/>
            </a:solidFill>
            <a:round/>
            <a:headEnd/>
            <a:tailEnd/>
          </a:ln>
        </p:spPr>
        <p:txBody>
          <a:bodyPr/>
          <a:lstStyle/>
          <a:p>
            <a:endParaRPr lang="en-US"/>
          </a:p>
        </p:txBody>
      </p:sp>
      <p:sp>
        <p:nvSpPr>
          <p:cNvPr id="99355" name="AutoShape 27"/>
          <p:cNvSpPr>
            <a:spLocks noChangeArrowheads="1"/>
          </p:cNvSpPr>
          <p:nvPr/>
        </p:nvSpPr>
        <p:spPr bwMode="auto">
          <a:xfrm>
            <a:off x="4419600" y="5715000"/>
            <a:ext cx="1524000" cy="304800"/>
          </a:xfrm>
          <a:prstGeom prst="rightArrow">
            <a:avLst>
              <a:gd name="adj1" fmla="val 50000"/>
              <a:gd name="adj2" fmla="val 125000"/>
            </a:avLst>
          </a:prstGeom>
          <a:solidFill>
            <a:srgbClr val="FFFF00"/>
          </a:solidFill>
          <a:ln w="9525">
            <a:solidFill>
              <a:srgbClr val="000000"/>
            </a:solidFill>
            <a:miter lim="800000"/>
            <a:headEnd/>
            <a:tailEnd/>
          </a:ln>
        </p:spPr>
        <p:txBody>
          <a:bodyPr wrap="none" anchor="ctr"/>
          <a:lstStyle/>
          <a:p>
            <a:endParaRPr lang="en-US"/>
          </a:p>
        </p:txBody>
      </p:sp>
      <p:sp>
        <p:nvSpPr>
          <p:cNvPr id="99356" name="Text Box 28"/>
          <p:cNvSpPr txBox="1">
            <a:spLocks noChangeArrowheads="1"/>
          </p:cNvSpPr>
          <p:nvPr/>
        </p:nvSpPr>
        <p:spPr bwMode="auto">
          <a:xfrm>
            <a:off x="5715000" y="5257800"/>
            <a:ext cx="2262188" cy="946150"/>
          </a:xfrm>
          <a:prstGeom prst="rect">
            <a:avLst/>
          </a:prstGeom>
          <a:noFill/>
          <a:ln w="9525">
            <a:noFill/>
            <a:miter lim="800000"/>
            <a:headEnd/>
            <a:tailEnd/>
          </a:ln>
          <a:effectLst/>
        </p:spPr>
        <p:txBody>
          <a:bodyPr wrap="none">
            <a:spAutoFit/>
          </a:bodyPr>
          <a:lstStyle/>
          <a:p>
            <a:pPr>
              <a:tabLst>
                <a:tab pos="350838" algn="l"/>
              </a:tabLst>
              <a:defRPr/>
            </a:pPr>
            <a:r>
              <a:rPr lang="en-US">
                <a:effectLst>
                  <a:outerShdw blurRad="38100" dist="38100" dir="2700000" algn="tl">
                    <a:srgbClr val="000000"/>
                  </a:outerShdw>
                </a:effectLst>
              </a:rPr>
              <a:t>3. Necessary</a:t>
            </a:r>
          </a:p>
          <a:p>
            <a:pPr>
              <a:tabLst>
                <a:tab pos="350838" algn="l"/>
              </a:tabLst>
              <a:defRPr/>
            </a:pPr>
            <a:r>
              <a:rPr lang="en-US">
                <a:effectLst>
                  <a:outerShdw blurRad="38100" dist="38100" dir="2700000" algn="tl">
                    <a:srgbClr val="000000"/>
                  </a:outerShdw>
                </a:effectLst>
              </a:rPr>
              <a:t>	Inference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346"/>
                                        </p:tgtEl>
                                        <p:attrNameLst>
                                          <p:attrName>style.visibility</p:attrName>
                                        </p:attrNameLst>
                                      </p:cBhvr>
                                      <p:to>
                                        <p:strVal val="visible"/>
                                      </p:to>
                                    </p:set>
                                    <p:animEffect transition="in" filter="wipe(up)">
                                      <p:cBhvr>
                                        <p:cTn id="7" dur="1000"/>
                                        <p:tgtEl>
                                          <p:spTgt spid="993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47"/>
                                        </p:tgtEl>
                                        <p:attrNameLst>
                                          <p:attrName>style.visibility</p:attrName>
                                        </p:attrNameLst>
                                      </p:cBhvr>
                                      <p:to>
                                        <p:strVal val="visible"/>
                                      </p:to>
                                    </p:set>
                                    <p:animEffect transition="in" filter="wipe(left)">
                                      <p:cBhvr>
                                        <p:cTn id="12" dur="500"/>
                                        <p:tgtEl>
                                          <p:spTgt spid="993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48"/>
                                        </p:tgtEl>
                                        <p:attrNameLst>
                                          <p:attrName>style.visibility</p:attrName>
                                        </p:attrNameLst>
                                      </p:cBhvr>
                                      <p:to>
                                        <p:strVal val="visible"/>
                                      </p:to>
                                    </p:set>
                                    <p:animEffect transition="in" filter="wipe(left)">
                                      <p:cBhvr>
                                        <p:cTn id="17" dur="500"/>
                                        <p:tgtEl>
                                          <p:spTgt spid="993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9349"/>
                                        </p:tgtEl>
                                        <p:attrNameLst>
                                          <p:attrName>style.visibility</p:attrName>
                                        </p:attrNameLst>
                                      </p:cBhvr>
                                      <p:to>
                                        <p:strVal val="visible"/>
                                      </p:to>
                                    </p:set>
                                    <p:animEffect transition="in" filter="fade">
                                      <p:cBhvr>
                                        <p:cTn id="20" dur="2000"/>
                                        <p:tgtEl>
                                          <p:spTgt spid="993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9350"/>
                                        </p:tgtEl>
                                        <p:attrNameLst>
                                          <p:attrName>style.visibility</p:attrName>
                                        </p:attrNameLst>
                                      </p:cBhvr>
                                      <p:to>
                                        <p:strVal val="visible"/>
                                      </p:to>
                                    </p:set>
                                    <p:animEffect transition="in" filter="wipe(left)">
                                      <p:cBhvr>
                                        <p:cTn id="25" dur="500"/>
                                        <p:tgtEl>
                                          <p:spTgt spid="993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9351"/>
                                        </p:tgtEl>
                                        <p:attrNameLst>
                                          <p:attrName>style.visibility</p:attrName>
                                        </p:attrNameLst>
                                      </p:cBhvr>
                                      <p:to>
                                        <p:strVal val="visible"/>
                                      </p:to>
                                    </p:set>
                                    <p:animEffect transition="in" filter="wipe(left)">
                                      <p:cBhvr>
                                        <p:cTn id="30" dur="500"/>
                                        <p:tgtEl>
                                          <p:spTgt spid="9935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9352"/>
                                        </p:tgtEl>
                                        <p:attrNameLst>
                                          <p:attrName>style.visibility</p:attrName>
                                        </p:attrNameLst>
                                      </p:cBhvr>
                                      <p:to>
                                        <p:strVal val="visible"/>
                                      </p:to>
                                    </p:set>
                                    <p:animEffect transition="in" filter="fade">
                                      <p:cBhvr>
                                        <p:cTn id="33" dur="2000"/>
                                        <p:tgtEl>
                                          <p:spTgt spid="9935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9353"/>
                                        </p:tgtEl>
                                        <p:attrNameLst>
                                          <p:attrName>style.visibility</p:attrName>
                                        </p:attrNameLst>
                                      </p:cBhvr>
                                      <p:to>
                                        <p:strVal val="visible"/>
                                      </p:to>
                                    </p:set>
                                    <p:animEffect transition="in" filter="wipe(left)">
                                      <p:cBhvr>
                                        <p:cTn id="38" dur="500"/>
                                        <p:tgtEl>
                                          <p:spTgt spid="9935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9354"/>
                                        </p:tgtEl>
                                        <p:attrNameLst>
                                          <p:attrName>style.visibility</p:attrName>
                                        </p:attrNameLst>
                                      </p:cBhvr>
                                      <p:to>
                                        <p:strVal val="visible"/>
                                      </p:to>
                                    </p:set>
                                    <p:animEffect transition="in" filter="wipe(left)">
                                      <p:cBhvr>
                                        <p:cTn id="43" dur="500"/>
                                        <p:tgtEl>
                                          <p:spTgt spid="993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9355"/>
                                        </p:tgtEl>
                                        <p:attrNameLst>
                                          <p:attrName>style.visibility</p:attrName>
                                        </p:attrNameLst>
                                      </p:cBhvr>
                                      <p:to>
                                        <p:strVal val="visible"/>
                                      </p:to>
                                    </p:set>
                                    <p:animEffect transition="in" filter="wipe(left)">
                                      <p:cBhvr>
                                        <p:cTn id="48" dur="500"/>
                                        <p:tgtEl>
                                          <p:spTgt spid="993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9356"/>
                                        </p:tgtEl>
                                        <p:attrNameLst>
                                          <p:attrName>style.visibility</p:attrName>
                                        </p:attrNameLst>
                                      </p:cBhvr>
                                      <p:to>
                                        <p:strVal val="visible"/>
                                      </p:to>
                                    </p:set>
                                    <p:animEffect transition="in" filter="fade">
                                      <p:cBhvr>
                                        <p:cTn id="51" dur="2000"/>
                                        <p:tgtEl>
                                          <p:spTgt spid="9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6" grpId="0" animBg="1"/>
      <p:bldP spid="99347" grpId="0" animBg="1"/>
      <p:bldP spid="99348" grpId="0" animBg="1"/>
      <p:bldP spid="99349" grpId="0"/>
      <p:bldP spid="99350" grpId="0" animBg="1"/>
      <p:bldP spid="99351" grpId="0" animBg="1"/>
      <p:bldP spid="99352" grpId="0"/>
      <p:bldP spid="99353" grpId="0" animBg="1"/>
      <p:bldP spid="99354" grpId="0" animBg="1"/>
      <p:bldP spid="99355" grpId="0" animBg="1"/>
      <p:bldP spid="9935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V. How Authority Is Established</a:t>
            </a:r>
          </a:p>
        </p:txBody>
      </p:sp>
      <p:sp>
        <p:nvSpPr>
          <p:cNvPr id="33816" name="Rectangle 24"/>
          <p:cNvSpPr>
            <a:spLocks noChangeArrowheads="1"/>
          </p:cNvSpPr>
          <p:nvPr/>
        </p:nvSpPr>
        <p:spPr bwMode="auto">
          <a:xfrm>
            <a:off x="0" y="22098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Command / Statement</a:t>
            </a:r>
          </a:p>
        </p:txBody>
      </p:sp>
      <p:sp>
        <p:nvSpPr>
          <p:cNvPr id="33817" name="Rectangle 25"/>
          <p:cNvSpPr>
            <a:spLocks noChangeArrowheads="1"/>
          </p:cNvSpPr>
          <p:nvPr/>
        </p:nvSpPr>
        <p:spPr bwMode="auto">
          <a:xfrm>
            <a:off x="0" y="36195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Approved Example</a:t>
            </a:r>
          </a:p>
        </p:txBody>
      </p:sp>
      <p:sp>
        <p:nvSpPr>
          <p:cNvPr id="33818" name="Rectangle 26"/>
          <p:cNvSpPr>
            <a:spLocks noChangeArrowheads="1"/>
          </p:cNvSpPr>
          <p:nvPr/>
        </p:nvSpPr>
        <p:spPr bwMode="auto">
          <a:xfrm>
            <a:off x="0" y="50292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Necessary Inference</a:t>
            </a:r>
          </a:p>
        </p:txBody>
      </p:sp>
      <p:sp>
        <p:nvSpPr>
          <p:cNvPr id="28678" name="Oval 27"/>
          <p:cNvSpPr>
            <a:spLocks noChangeArrowheads="1"/>
          </p:cNvSpPr>
          <p:nvPr/>
        </p:nvSpPr>
        <p:spPr bwMode="auto">
          <a:xfrm>
            <a:off x="3124200" y="990600"/>
            <a:ext cx="3276600" cy="533400"/>
          </a:xfrm>
          <a:prstGeom prst="ellipse">
            <a:avLst/>
          </a:prstGeom>
          <a:solidFill>
            <a:srgbClr val="FFFF00"/>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b="1">
                <a:solidFill>
                  <a:srgbClr val="000000"/>
                </a:solidFill>
              </a:rPr>
              <a:t>Acts 15</a:t>
            </a:r>
          </a:p>
        </p:txBody>
      </p:sp>
      <p:sp>
        <p:nvSpPr>
          <p:cNvPr id="33820" name="Text Box 28"/>
          <p:cNvSpPr txBox="1">
            <a:spLocks noChangeArrowheads="1"/>
          </p:cNvSpPr>
          <p:nvPr/>
        </p:nvSpPr>
        <p:spPr bwMode="auto">
          <a:xfrm>
            <a:off x="4191000" y="2133600"/>
            <a:ext cx="5105400" cy="822325"/>
          </a:xfrm>
          <a:prstGeom prst="rect">
            <a:avLst/>
          </a:prstGeom>
          <a:noFill/>
          <a:ln w="9525">
            <a:noFill/>
            <a:miter lim="800000"/>
            <a:headEnd/>
            <a:tailEnd/>
          </a:ln>
        </p:spPr>
        <p:txBody>
          <a:bodyPr>
            <a:spAutoFit/>
          </a:bodyPr>
          <a:lstStyle/>
          <a:p>
            <a:pPr>
              <a:spcBef>
                <a:spcPct val="50000"/>
              </a:spcBef>
            </a:pPr>
            <a:r>
              <a:rPr lang="en-US" sz="2400" u="sng">
                <a:solidFill>
                  <a:srgbClr val="FFFF00"/>
                </a:solidFill>
              </a:rPr>
              <a:t>VV. 13-21</a:t>
            </a:r>
            <a:r>
              <a:rPr lang="en-US" sz="2400"/>
              <a:t> – James appealed to direct statement from Amos 9</a:t>
            </a:r>
          </a:p>
        </p:txBody>
      </p:sp>
      <p:sp>
        <p:nvSpPr>
          <p:cNvPr id="33821" name="Text Box 29"/>
          <p:cNvSpPr txBox="1">
            <a:spLocks noChangeArrowheads="1"/>
          </p:cNvSpPr>
          <p:nvPr/>
        </p:nvSpPr>
        <p:spPr bwMode="auto">
          <a:xfrm>
            <a:off x="4191000" y="3521075"/>
            <a:ext cx="5105400" cy="822325"/>
          </a:xfrm>
          <a:prstGeom prst="rect">
            <a:avLst/>
          </a:prstGeom>
          <a:noFill/>
          <a:ln w="9525">
            <a:noFill/>
            <a:miter lim="800000"/>
            <a:headEnd/>
            <a:tailEnd/>
          </a:ln>
        </p:spPr>
        <p:txBody>
          <a:bodyPr>
            <a:spAutoFit/>
          </a:bodyPr>
          <a:lstStyle/>
          <a:p>
            <a:pPr>
              <a:spcBef>
                <a:spcPct val="50000"/>
              </a:spcBef>
            </a:pPr>
            <a:r>
              <a:rPr lang="en-US" sz="2400" u="sng">
                <a:solidFill>
                  <a:srgbClr val="FFFF00"/>
                </a:solidFill>
              </a:rPr>
              <a:t>V. 12</a:t>
            </a:r>
            <a:r>
              <a:rPr lang="en-US" sz="2400"/>
              <a:t> – Paul &amp; Barnabas appealed to example of their work &amp; miracles</a:t>
            </a:r>
          </a:p>
        </p:txBody>
      </p:sp>
      <p:sp>
        <p:nvSpPr>
          <p:cNvPr id="33822" name="Text Box 30"/>
          <p:cNvSpPr txBox="1">
            <a:spLocks noChangeArrowheads="1"/>
          </p:cNvSpPr>
          <p:nvPr/>
        </p:nvSpPr>
        <p:spPr bwMode="auto">
          <a:xfrm>
            <a:off x="4191000" y="4968875"/>
            <a:ext cx="5105400" cy="822325"/>
          </a:xfrm>
          <a:prstGeom prst="rect">
            <a:avLst/>
          </a:prstGeom>
          <a:noFill/>
          <a:ln w="9525">
            <a:noFill/>
            <a:miter lim="800000"/>
            <a:headEnd/>
            <a:tailEnd/>
          </a:ln>
        </p:spPr>
        <p:txBody>
          <a:bodyPr>
            <a:spAutoFit/>
          </a:bodyPr>
          <a:lstStyle/>
          <a:p>
            <a:pPr>
              <a:spcBef>
                <a:spcPct val="50000"/>
              </a:spcBef>
            </a:pPr>
            <a:r>
              <a:rPr lang="en-US" sz="2400" u="sng">
                <a:solidFill>
                  <a:srgbClr val="FFFF00"/>
                </a:solidFill>
              </a:rPr>
              <a:t>VV. 7-11</a:t>
            </a:r>
            <a:r>
              <a:rPr lang="en-US" sz="2400"/>
              <a:t> – Peter appealed to events at Cornelius’ house – infers…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820"/>
                                        </p:tgtEl>
                                        <p:attrNameLst>
                                          <p:attrName>style.visibility</p:attrName>
                                        </p:attrNameLst>
                                      </p:cBhvr>
                                      <p:to>
                                        <p:strVal val="visible"/>
                                      </p:to>
                                    </p:set>
                                    <p:anim calcmode="lin" valueType="num">
                                      <p:cBhvr>
                                        <p:cTn id="7" dur="1000" fill="hold"/>
                                        <p:tgtEl>
                                          <p:spTgt spid="33820"/>
                                        </p:tgtEl>
                                        <p:attrNameLst>
                                          <p:attrName>ppt_x</p:attrName>
                                        </p:attrNameLst>
                                      </p:cBhvr>
                                      <p:tavLst>
                                        <p:tav tm="0">
                                          <p:val>
                                            <p:strVal val="#ppt_x-.2"/>
                                          </p:val>
                                        </p:tav>
                                        <p:tav tm="100000">
                                          <p:val>
                                            <p:strVal val="#ppt_x"/>
                                          </p:val>
                                        </p:tav>
                                      </p:tavLst>
                                    </p:anim>
                                    <p:anim calcmode="lin" valueType="num">
                                      <p:cBhvr>
                                        <p:cTn id="8" dur="1000" fill="hold"/>
                                        <p:tgtEl>
                                          <p:spTgt spid="338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82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3821"/>
                                        </p:tgtEl>
                                        <p:attrNameLst>
                                          <p:attrName>style.visibility</p:attrName>
                                        </p:attrNameLst>
                                      </p:cBhvr>
                                      <p:to>
                                        <p:strVal val="visible"/>
                                      </p:to>
                                    </p:set>
                                    <p:anim calcmode="lin" valueType="num">
                                      <p:cBhvr>
                                        <p:cTn id="14" dur="1000" fill="hold"/>
                                        <p:tgtEl>
                                          <p:spTgt spid="33821"/>
                                        </p:tgtEl>
                                        <p:attrNameLst>
                                          <p:attrName>ppt_x</p:attrName>
                                        </p:attrNameLst>
                                      </p:cBhvr>
                                      <p:tavLst>
                                        <p:tav tm="0">
                                          <p:val>
                                            <p:strVal val="#ppt_x-.2"/>
                                          </p:val>
                                        </p:tav>
                                        <p:tav tm="100000">
                                          <p:val>
                                            <p:strVal val="#ppt_x"/>
                                          </p:val>
                                        </p:tav>
                                      </p:tavLst>
                                    </p:anim>
                                    <p:anim calcmode="lin" valueType="num">
                                      <p:cBhvr>
                                        <p:cTn id="15" dur="1000" fill="hold"/>
                                        <p:tgtEl>
                                          <p:spTgt spid="3382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3821"/>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3822"/>
                                        </p:tgtEl>
                                        <p:attrNameLst>
                                          <p:attrName>style.visibility</p:attrName>
                                        </p:attrNameLst>
                                      </p:cBhvr>
                                      <p:to>
                                        <p:strVal val="visible"/>
                                      </p:to>
                                    </p:set>
                                    <p:anim calcmode="lin" valueType="num">
                                      <p:cBhvr>
                                        <p:cTn id="21" dur="1000" fill="hold"/>
                                        <p:tgtEl>
                                          <p:spTgt spid="33822"/>
                                        </p:tgtEl>
                                        <p:attrNameLst>
                                          <p:attrName>ppt_x</p:attrName>
                                        </p:attrNameLst>
                                      </p:cBhvr>
                                      <p:tavLst>
                                        <p:tav tm="0">
                                          <p:val>
                                            <p:strVal val="#ppt_x-.2"/>
                                          </p:val>
                                        </p:tav>
                                        <p:tav tm="100000">
                                          <p:val>
                                            <p:strVal val="#ppt_x"/>
                                          </p:val>
                                        </p:tav>
                                      </p:tavLst>
                                    </p:anim>
                                    <p:anim calcmode="lin" valueType="num">
                                      <p:cBhvr>
                                        <p:cTn id="22" dur="1000" fill="hold"/>
                                        <p:tgtEl>
                                          <p:spTgt spid="3382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3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0" grpId="0"/>
      <p:bldP spid="33821" grpId="0"/>
      <p:bldP spid="338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FFFFCC"/>
                </a:solidFill>
                <a:effectLst>
                  <a:outerShdw blurRad="38100" dist="38100" dir="2700000" algn="tl">
                    <a:srgbClr val="000000"/>
                  </a:outerShdw>
                </a:effectLst>
                <a:latin typeface="Tahoma" pitchFamily="34" charset="0"/>
              </a:rPr>
              <a:t>V. How Authority Is Established</a:t>
            </a:r>
          </a:p>
          <a:p>
            <a:pPr algn="ctr">
              <a:defRPr/>
            </a:pPr>
            <a:endParaRPr lang="en-US" b="1">
              <a:solidFill>
                <a:srgbClr val="FFFFCC"/>
              </a:solidFill>
              <a:effectLst>
                <a:outerShdw blurRad="38100" dist="38100" dir="2700000" algn="tl">
                  <a:srgbClr val="000000"/>
                </a:outerShdw>
              </a:effectLst>
              <a:latin typeface="Tahoma" pitchFamily="34" charset="0"/>
            </a:endParaRPr>
          </a:p>
        </p:txBody>
      </p:sp>
      <p:sp>
        <p:nvSpPr>
          <p:cNvPr id="101379" name="Rectangle 3"/>
          <p:cNvSpPr>
            <a:spLocks noChangeArrowheads="1"/>
          </p:cNvSpPr>
          <p:nvPr/>
        </p:nvSpPr>
        <p:spPr bwMode="auto">
          <a:xfrm>
            <a:off x="0" y="22098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Command / Statement</a:t>
            </a:r>
          </a:p>
        </p:txBody>
      </p:sp>
      <p:sp>
        <p:nvSpPr>
          <p:cNvPr id="101380" name="Rectangle 4"/>
          <p:cNvSpPr>
            <a:spLocks noChangeArrowheads="1"/>
          </p:cNvSpPr>
          <p:nvPr/>
        </p:nvSpPr>
        <p:spPr bwMode="auto">
          <a:xfrm>
            <a:off x="0" y="36195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Approved Example</a:t>
            </a:r>
          </a:p>
        </p:txBody>
      </p:sp>
      <p:sp>
        <p:nvSpPr>
          <p:cNvPr id="101381" name="Rectangle 5"/>
          <p:cNvSpPr>
            <a:spLocks noChangeArrowheads="1"/>
          </p:cNvSpPr>
          <p:nvPr/>
        </p:nvSpPr>
        <p:spPr bwMode="auto">
          <a:xfrm>
            <a:off x="0" y="5029200"/>
            <a:ext cx="3962400" cy="609600"/>
          </a:xfrm>
          <a:prstGeom prst="rect">
            <a:avLst/>
          </a:prstGeom>
          <a:solidFill>
            <a:srgbClr val="FFFFCC"/>
          </a:solidFill>
          <a:ln w="9525">
            <a:solidFill>
              <a:srgbClr val="000000"/>
            </a:solidFill>
            <a:miter lim="800000"/>
            <a:headEnd/>
            <a:tailEnd/>
          </a:ln>
          <a:effectLst>
            <a:outerShdw dist="161645" dir="2700000" algn="ctr" rotWithShape="0">
              <a:srgbClr val="000000">
                <a:alpha val="50000"/>
              </a:srgbClr>
            </a:outerShdw>
          </a:effectLst>
        </p:spPr>
        <p:txBody>
          <a:bodyPr wrap="none" anchor="ctr"/>
          <a:lstStyle/>
          <a:p>
            <a:pPr algn="ctr">
              <a:defRPr/>
            </a:pPr>
            <a:r>
              <a:rPr lang="en-US" b="1">
                <a:solidFill>
                  <a:schemeClr val="bg1"/>
                </a:solidFill>
              </a:rPr>
              <a:t>Necessary Inference</a:t>
            </a:r>
          </a:p>
        </p:txBody>
      </p:sp>
      <p:sp>
        <p:nvSpPr>
          <p:cNvPr id="29702" name="Oval 10"/>
          <p:cNvSpPr>
            <a:spLocks noChangeArrowheads="1"/>
          </p:cNvSpPr>
          <p:nvPr/>
        </p:nvSpPr>
        <p:spPr bwMode="auto">
          <a:xfrm>
            <a:off x="2286000" y="838200"/>
            <a:ext cx="4876800" cy="762000"/>
          </a:xfrm>
          <a:prstGeom prst="ellipse">
            <a:avLst/>
          </a:prstGeom>
          <a:solidFill>
            <a:srgbClr val="FFFF00"/>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a:defRPr/>
            </a:pPr>
            <a:r>
              <a:rPr lang="en-US" sz="2400" b="1">
                <a:solidFill>
                  <a:srgbClr val="000000"/>
                </a:solidFill>
              </a:rPr>
              <a:t>Illustrated with Lord’s Supper</a:t>
            </a:r>
          </a:p>
        </p:txBody>
      </p:sp>
      <p:pic>
        <p:nvPicPr>
          <p:cNvPr id="29707" name="Picture 12"/>
          <p:cNvPicPr>
            <a:picLocks noChangeAspect="1" noChangeArrowheads="1"/>
          </p:cNvPicPr>
          <p:nvPr/>
        </p:nvPicPr>
        <p:blipFill>
          <a:blip r:embed="rId2" cstate="print"/>
          <a:srcRect/>
          <a:stretch>
            <a:fillRect/>
          </a:stretch>
        </p:blipFill>
        <p:spPr bwMode="auto">
          <a:xfrm>
            <a:off x="7620000" y="0"/>
            <a:ext cx="1524000" cy="1322388"/>
          </a:xfrm>
          <a:prstGeom prst="rect">
            <a:avLst/>
          </a:prstGeom>
          <a:noFill/>
          <a:ln w="9525">
            <a:solidFill>
              <a:srgbClr val="000000"/>
            </a:solidFill>
            <a:miter lim="800000"/>
            <a:headEnd/>
            <a:tailEnd/>
          </a:ln>
        </p:spPr>
      </p:pic>
      <p:pic>
        <p:nvPicPr>
          <p:cNvPr id="29708" name="Picture 14"/>
          <p:cNvPicPr>
            <a:picLocks noChangeAspect="1" noChangeArrowheads="1"/>
          </p:cNvPicPr>
          <p:nvPr/>
        </p:nvPicPr>
        <p:blipFill>
          <a:blip r:embed="rId3" cstate="print"/>
          <a:srcRect/>
          <a:stretch>
            <a:fillRect/>
          </a:stretch>
        </p:blipFill>
        <p:spPr bwMode="auto">
          <a:xfrm>
            <a:off x="0" y="0"/>
            <a:ext cx="1524000" cy="1322388"/>
          </a:xfrm>
          <a:prstGeom prst="rect">
            <a:avLst/>
          </a:prstGeom>
          <a:noFill/>
          <a:ln w="9525">
            <a:solidFill>
              <a:srgbClr val="000000"/>
            </a:solidFill>
            <a:miter lim="800000"/>
            <a:headEnd/>
            <a:tailEnd/>
          </a:ln>
        </p:spPr>
      </p:pic>
      <p:sp>
        <p:nvSpPr>
          <p:cNvPr id="101391" name="Text Box 15"/>
          <p:cNvSpPr txBox="1">
            <a:spLocks noChangeArrowheads="1"/>
          </p:cNvSpPr>
          <p:nvPr/>
        </p:nvSpPr>
        <p:spPr bwMode="auto">
          <a:xfrm>
            <a:off x="4114800" y="2133600"/>
            <a:ext cx="4724400" cy="822325"/>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Observance</a:t>
            </a:r>
            <a:r>
              <a:rPr lang="en-US" sz="2400" b="1"/>
              <a:t> </a:t>
            </a:r>
            <a:endParaRPr lang="en-US" sz="2400"/>
          </a:p>
          <a:p>
            <a:pPr algn="ctr">
              <a:lnSpc>
                <a:spcPct val="50000"/>
              </a:lnSpc>
              <a:spcBef>
                <a:spcPct val="50000"/>
              </a:spcBef>
            </a:pPr>
            <a:r>
              <a:rPr lang="en-US" sz="2400"/>
              <a:t>(1 Cor. 11:23-24)</a:t>
            </a:r>
            <a:endParaRPr lang="en-US" sz="2400" b="1"/>
          </a:p>
        </p:txBody>
      </p:sp>
      <p:sp>
        <p:nvSpPr>
          <p:cNvPr id="101392" name="Text Box 16"/>
          <p:cNvSpPr txBox="1">
            <a:spLocks noChangeArrowheads="1"/>
          </p:cNvSpPr>
          <p:nvPr/>
        </p:nvSpPr>
        <p:spPr bwMode="auto">
          <a:xfrm>
            <a:off x="4191000" y="3581400"/>
            <a:ext cx="4724400" cy="7493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Time of Observance</a:t>
            </a:r>
          </a:p>
          <a:p>
            <a:pPr algn="ctr">
              <a:lnSpc>
                <a:spcPct val="30000"/>
              </a:lnSpc>
              <a:spcBef>
                <a:spcPct val="50000"/>
              </a:spcBef>
            </a:pPr>
            <a:r>
              <a:rPr lang="en-US" sz="2400" b="1"/>
              <a:t> </a:t>
            </a:r>
            <a:r>
              <a:rPr lang="en-US" sz="2400"/>
              <a:t>(Acts 20:7)</a:t>
            </a:r>
            <a:endParaRPr lang="en-US" sz="2400" b="1"/>
          </a:p>
        </p:txBody>
      </p:sp>
      <p:sp>
        <p:nvSpPr>
          <p:cNvPr id="101393" name="Text Box 17"/>
          <p:cNvSpPr txBox="1">
            <a:spLocks noChangeArrowheads="1"/>
          </p:cNvSpPr>
          <p:nvPr/>
        </p:nvSpPr>
        <p:spPr bwMode="auto">
          <a:xfrm>
            <a:off x="4114800" y="4965700"/>
            <a:ext cx="4724400" cy="749300"/>
          </a:xfrm>
          <a:prstGeom prst="rect">
            <a:avLst/>
          </a:prstGeom>
          <a:noFill/>
          <a:ln w="9525">
            <a:noFill/>
            <a:miter lim="800000"/>
            <a:headEnd/>
            <a:tailEnd/>
          </a:ln>
        </p:spPr>
        <p:txBody>
          <a:bodyPr>
            <a:spAutoFit/>
          </a:bodyPr>
          <a:lstStyle/>
          <a:p>
            <a:pPr algn="ctr">
              <a:spcBef>
                <a:spcPct val="50000"/>
              </a:spcBef>
            </a:pPr>
            <a:r>
              <a:rPr lang="en-US" sz="2400" b="1">
                <a:solidFill>
                  <a:srgbClr val="FFFF00"/>
                </a:solidFill>
              </a:rPr>
              <a:t>Frequency of Observance</a:t>
            </a:r>
          </a:p>
          <a:p>
            <a:pPr algn="ctr">
              <a:lnSpc>
                <a:spcPct val="30000"/>
              </a:lnSpc>
              <a:spcBef>
                <a:spcPct val="50000"/>
              </a:spcBef>
            </a:pPr>
            <a:r>
              <a:rPr lang="en-US" sz="2400" b="1"/>
              <a:t> </a:t>
            </a:r>
            <a:r>
              <a:rPr lang="en-US" sz="2400"/>
              <a:t>(Acts 20:7)</a:t>
            </a:r>
            <a:endParaRPr lang="en-US" sz="2400" b="1"/>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1391"/>
                                        </p:tgtEl>
                                        <p:attrNameLst>
                                          <p:attrName>style.visibility</p:attrName>
                                        </p:attrNameLst>
                                      </p:cBhvr>
                                      <p:to>
                                        <p:strVal val="visible"/>
                                      </p:to>
                                    </p:set>
                                    <p:animScale>
                                      <p:cBhvr>
                                        <p:cTn id="7" dur="1000" decel="50000" fill="hold">
                                          <p:stCondLst>
                                            <p:cond delay="0"/>
                                          </p:stCondLst>
                                        </p:cTn>
                                        <p:tgtEl>
                                          <p:spTgt spid="101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1391"/>
                                        </p:tgtEl>
                                        <p:attrNameLst>
                                          <p:attrName>ppt_x</p:attrName>
                                          <p:attrName>ppt_y</p:attrName>
                                        </p:attrNameLst>
                                      </p:cBhvr>
                                    </p:animMotion>
                                    <p:animEffect transition="in" filter="fade">
                                      <p:cBhvr>
                                        <p:cTn id="9" dur="1000"/>
                                        <p:tgtEl>
                                          <p:spTgt spid="101391"/>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1392"/>
                                        </p:tgtEl>
                                        <p:attrNameLst>
                                          <p:attrName>style.visibility</p:attrName>
                                        </p:attrNameLst>
                                      </p:cBhvr>
                                      <p:to>
                                        <p:strVal val="visible"/>
                                      </p:to>
                                    </p:set>
                                    <p:animScale>
                                      <p:cBhvr>
                                        <p:cTn id="14" dur="1000" decel="50000" fill="hold">
                                          <p:stCondLst>
                                            <p:cond delay="0"/>
                                          </p:stCondLst>
                                        </p:cTn>
                                        <p:tgtEl>
                                          <p:spTgt spid="101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1392"/>
                                        </p:tgtEl>
                                        <p:attrNameLst>
                                          <p:attrName>ppt_x</p:attrName>
                                          <p:attrName>ppt_y</p:attrName>
                                        </p:attrNameLst>
                                      </p:cBhvr>
                                    </p:animMotion>
                                    <p:animEffect transition="in" filter="fade">
                                      <p:cBhvr>
                                        <p:cTn id="16" dur="1000"/>
                                        <p:tgtEl>
                                          <p:spTgt spid="10139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01393"/>
                                        </p:tgtEl>
                                        <p:attrNameLst>
                                          <p:attrName>style.visibility</p:attrName>
                                        </p:attrNameLst>
                                      </p:cBhvr>
                                      <p:to>
                                        <p:strVal val="visible"/>
                                      </p:to>
                                    </p:set>
                                    <p:animScale>
                                      <p:cBhvr>
                                        <p:cTn id="21" dur="1000" decel="50000" fill="hold">
                                          <p:stCondLst>
                                            <p:cond delay="0"/>
                                          </p:stCondLst>
                                        </p:cTn>
                                        <p:tgtEl>
                                          <p:spTgt spid="101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01393"/>
                                        </p:tgtEl>
                                        <p:attrNameLst>
                                          <p:attrName>ppt_x</p:attrName>
                                          <p:attrName>ppt_y</p:attrName>
                                        </p:attrNameLst>
                                      </p:cBhvr>
                                    </p:animMotion>
                                    <p:animEffect transition="in" filter="fade">
                                      <p:cBhvr>
                                        <p:cTn id="23" dur="1000"/>
                                        <p:tgtEl>
                                          <p:spTgt spid="101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1" grpId="0"/>
      <p:bldP spid="101392" grpId="0"/>
      <p:bldP spid="10139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415925"/>
            <a:ext cx="8686800" cy="2092325"/>
          </a:xfrm>
          <a:prstGeom prst="rect">
            <a:avLst/>
          </a:prstGeom>
          <a:noFill/>
          <a:ln w="9525">
            <a:noFill/>
            <a:miter lim="800000"/>
            <a:headEnd/>
            <a:tailEnd/>
          </a:ln>
          <a:effectLst/>
        </p:spPr>
        <p:txBody>
          <a:bodyPr>
            <a:spAutoFit/>
          </a:bodyPr>
          <a:lstStyle/>
          <a:p>
            <a:pPr algn="ctr">
              <a:spcBef>
                <a:spcPct val="50000"/>
              </a:spcBef>
              <a:defRPr/>
            </a:pPr>
            <a:r>
              <a:rPr lang="en-US" sz="13000" b="1" dirty="0">
                <a:solidFill>
                  <a:srgbClr val="FFFF00"/>
                </a:solidFill>
                <a:effectLst>
                  <a:outerShdw blurRad="38100" dist="38100" dir="2700000" algn="tl">
                    <a:srgbClr val="000000"/>
                  </a:outerShdw>
                </a:effectLst>
                <a:latin typeface="Times New Roman" pitchFamily="18" charset="0"/>
              </a:rPr>
              <a:t>Authority</a:t>
            </a:r>
          </a:p>
        </p:txBody>
      </p:sp>
      <p:sp>
        <p:nvSpPr>
          <p:cNvPr id="30723" name="AutoShape 3"/>
          <p:cNvSpPr>
            <a:spLocks noChangeArrowheads="1"/>
          </p:cNvSpPr>
          <p:nvPr/>
        </p:nvSpPr>
        <p:spPr bwMode="auto">
          <a:xfrm>
            <a:off x="685800" y="1752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30724" name="AutoShape 4"/>
          <p:cNvSpPr>
            <a:spLocks noChangeArrowheads="1"/>
          </p:cNvSpPr>
          <p:nvPr/>
        </p:nvSpPr>
        <p:spPr bwMode="auto">
          <a:xfrm>
            <a:off x="685800" y="1752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30725" name="AutoShape 5"/>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30726" name="AutoShape 6"/>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30727" name="AutoShape 7"/>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30728" name="AutoShape 8"/>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30729" name="AutoShape 9"/>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30730" name="AutoShape 10"/>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
        <p:nvSpPr>
          <p:cNvPr id="30731" name="AutoShape 11"/>
          <p:cNvSpPr>
            <a:spLocks noChangeArrowheads="1"/>
          </p:cNvSpPr>
          <p:nvPr/>
        </p:nvSpPr>
        <p:spPr bwMode="auto">
          <a:xfrm>
            <a:off x="685800" y="5105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 How Authority Is Established</a:t>
            </a:r>
          </a:p>
        </p:txBody>
      </p:sp>
      <p:sp>
        <p:nvSpPr>
          <p:cNvPr id="30732" name="AutoShape 12"/>
          <p:cNvSpPr>
            <a:spLocks noChangeArrowheads="1"/>
          </p:cNvSpPr>
          <p:nvPr/>
        </p:nvSpPr>
        <p:spPr bwMode="auto">
          <a:xfrm>
            <a:off x="685800" y="5105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 How Authority Is Established</a:t>
            </a:r>
          </a:p>
        </p:txBody>
      </p:sp>
      <p:sp>
        <p:nvSpPr>
          <p:cNvPr id="13" name="AutoShape 11"/>
          <p:cNvSpPr>
            <a:spLocks noChangeArrowheads="1"/>
          </p:cNvSpPr>
          <p:nvPr/>
        </p:nvSpPr>
        <p:spPr bwMode="auto">
          <a:xfrm>
            <a:off x="685800" y="5943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VI. Applying Bible Authority</a:t>
            </a:r>
          </a:p>
        </p:txBody>
      </p:sp>
      <p:sp>
        <p:nvSpPr>
          <p:cNvPr id="14" name="AutoShape 12"/>
          <p:cNvSpPr>
            <a:spLocks noChangeArrowheads="1"/>
          </p:cNvSpPr>
          <p:nvPr/>
        </p:nvSpPr>
        <p:spPr bwMode="auto">
          <a:xfrm>
            <a:off x="685800" y="5943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VI. Applying Bible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sp>
        <p:nvSpPr>
          <p:cNvPr id="39944" name="Text Box 8"/>
          <p:cNvSpPr txBox="1">
            <a:spLocks noChangeArrowheads="1"/>
          </p:cNvSpPr>
          <p:nvPr/>
        </p:nvSpPr>
        <p:spPr bwMode="auto">
          <a:xfrm>
            <a:off x="152400" y="2667000"/>
            <a:ext cx="9144000" cy="2043113"/>
          </a:xfrm>
          <a:prstGeom prst="rect">
            <a:avLst/>
          </a:prstGeom>
          <a:noFill/>
          <a:ln w="9525">
            <a:noFill/>
            <a:miter lim="800000"/>
            <a:headEnd/>
            <a:tailEnd/>
          </a:ln>
          <a:effectLst/>
        </p:spPr>
        <p:txBody>
          <a:bodyPr>
            <a:spAutoFit/>
          </a:bodyPr>
          <a:lstStyle/>
          <a:p>
            <a:pPr>
              <a:spcBef>
                <a:spcPct val="50000"/>
              </a:spcBef>
              <a:buFontTx/>
              <a:buChar char="•"/>
              <a:defRPr/>
            </a:pPr>
            <a:r>
              <a:rPr lang="en-US" sz="3200" b="1" dirty="0">
                <a:effectLst>
                  <a:outerShdw blurRad="38100" dist="38100" dir="2700000" algn="tl">
                    <a:srgbClr val="000000"/>
                  </a:outerShdw>
                </a:effectLst>
                <a:latin typeface="Times New Roman" pitchFamily="18" charset="0"/>
              </a:rPr>
              <a:t> What does “authority” have to do with religion?</a:t>
            </a:r>
          </a:p>
          <a:p>
            <a:pPr>
              <a:spcBef>
                <a:spcPct val="50000"/>
              </a:spcBef>
              <a:buFontTx/>
              <a:buChar char="•"/>
              <a:defRPr/>
            </a:pPr>
            <a:r>
              <a:rPr lang="en-US" sz="3200" b="1" dirty="0">
                <a:effectLst>
                  <a:outerShdw blurRad="38100" dist="38100" dir="2700000" algn="tl">
                    <a:srgbClr val="000000"/>
                  </a:outerShdw>
                </a:effectLst>
                <a:latin typeface="Times New Roman" pitchFamily="18" charset="0"/>
              </a:rPr>
              <a:t> How do we know what is “authorized”?</a:t>
            </a:r>
          </a:p>
          <a:p>
            <a:pPr>
              <a:spcBef>
                <a:spcPct val="50000"/>
              </a:spcBef>
              <a:buFontTx/>
              <a:buChar char="•"/>
              <a:defRPr/>
            </a:pPr>
            <a:r>
              <a:rPr lang="en-US" sz="3200" b="1" dirty="0">
                <a:effectLst>
                  <a:outerShdw blurRad="38100" dist="38100" dir="2700000" algn="tl">
                    <a:srgbClr val="000000"/>
                  </a:outerShdw>
                </a:effectLst>
                <a:latin typeface="Times New Roman" pitchFamily="18" charset="0"/>
              </a:rPr>
              <a:t> What is “Bible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9944">
                                            <p:txEl>
                                              <p:pRg st="0" end="0"/>
                                            </p:txEl>
                                          </p:spTgt>
                                        </p:tgtEl>
                                        <p:attrNameLst>
                                          <p:attrName>style.visibility</p:attrName>
                                        </p:attrNameLst>
                                      </p:cBhvr>
                                      <p:to>
                                        <p:strVal val="visible"/>
                                      </p:to>
                                    </p:set>
                                    <p:anim calcmode="lin" valueType="num">
                                      <p:cBhvr>
                                        <p:cTn id="7" dur="1000" fill="hold"/>
                                        <p:tgtEl>
                                          <p:spTgt spid="3994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994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994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9944">
                                            <p:txEl>
                                              <p:pRg st="1" end="1"/>
                                            </p:txEl>
                                          </p:spTgt>
                                        </p:tgtEl>
                                        <p:attrNameLst>
                                          <p:attrName>style.visibility</p:attrName>
                                        </p:attrNameLst>
                                      </p:cBhvr>
                                      <p:to>
                                        <p:strVal val="visible"/>
                                      </p:to>
                                    </p:set>
                                    <p:anim calcmode="lin" valueType="num">
                                      <p:cBhvr>
                                        <p:cTn id="14" dur="1000" fill="hold"/>
                                        <p:tgtEl>
                                          <p:spTgt spid="39944">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994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99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9944">
                                            <p:txEl>
                                              <p:pRg st="2" end="2"/>
                                            </p:txEl>
                                          </p:spTgt>
                                        </p:tgtEl>
                                        <p:attrNameLst>
                                          <p:attrName>style.visibility</p:attrName>
                                        </p:attrNameLst>
                                      </p:cBhvr>
                                      <p:to>
                                        <p:strVal val="visible"/>
                                      </p:to>
                                    </p:set>
                                    <p:anim calcmode="lin" valueType="num">
                                      <p:cBhvr>
                                        <p:cTn id="21" dur="1000" fill="hold"/>
                                        <p:tgtEl>
                                          <p:spTgt spid="39944">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9944">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99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sp>
        <p:nvSpPr>
          <p:cNvPr id="106532" name="AutoShape 36"/>
          <p:cNvSpPr>
            <a:spLocks noChangeArrowheads="1"/>
          </p:cNvSpPr>
          <p:nvPr/>
        </p:nvSpPr>
        <p:spPr bwMode="auto">
          <a:xfrm>
            <a:off x="685800" y="1752600"/>
            <a:ext cx="3352800" cy="4724400"/>
          </a:xfrm>
          <a:prstGeom prst="roundRect">
            <a:avLst>
              <a:gd name="adj" fmla="val 16667"/>
            </a:avLst>
          </a:prstGeom>
          <a:solidFill>
            <a:schemeClr val="hlink"/>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a:solidFill>
                  <a:srgbClr val="000000"/>
                </a:solidFill>
              </a:rPr>
              <a:t>When A Command</a:t>
            </a:r>
          </a:p>
          <a:p>
            <a:pPr algn="ctr">
              <a:defRPr/>
            </a:pPr>
            <a:r>
              <a:rPr lang="en-US" sz="2400">
                <a:solidFill>
                  <a:srgbClr val="000000"/>
                </a:solidFill>
              </a:rPr>
              <a:t>Is Left In The</a:t>
            </a:r>
          </a:p>
          <a:p>
            <a:pPr algn="ctr">
              <a:defRPr/>
            </a:pPr>
            <a:r>
              <a:rPr lang="en-US" sz="2400" b="1" u="sng">
                <a:solidFill>
                  <a:srgbClr val="000000"/>
                </a:solidFill>
              </a:rPr>
              <a:t>Generic</a:t>
            </a:r>
          </a:p>
          <a:p>
            <a:pPr algn="ctr">
              <a:defRPr/>
            </a:pPr>
            <a:endParaRPr lang="en-US" sz="2400">
              <a:solidFill>
                <a:srgbClr val="000000"/>
              </a:solidFill>
            </a:endParaRPr>
          </a:p>
          <a:p>
            <a:pPr algn="ctr">
              <a:defRPr/>
            </a:pPr>
            <a:r>
              <a:rPr lang="en-US" sz="2400">
                <a:solidFill>
                  <a:srgbClr val="000000"/>
                </a:solidFill>
              </a:rPr>
              <a:t>Can Choose Any</a:t>
            </a:r>
          </a:p>
          <a:p>
            <a:pPr algn="ctr">
              <a:defRPr/>
            </a:pPr>
            <a:r>
              <a:rPr lang="en-US" sz="2400" b="1" u="sng">
                <a:solidFill>
                  <a:srgbClr val="000000"/>
                </a:solidFill>
              </a:rPr>
              <a:t>Specific</a:t>
            </a:r>
          </a:p>
          <a:p>
            <a:pPr algn="ctr">
              <a:defRPr/>
            </a:pPr>
            <a:r>
              <a:rPr lang="en-US" sz="2400">
                <a:solidFill>
                  <a:srgbClr val="000000"/>
                </a:solidFill>
              </a:rPr>
              <a:t>Within That Generic</a:t>
            </a: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p:txBody>
      </p:sp>
      <p:sp>
        <p:nvSpPr>
          <p:cNvPr id="106533" name="AutoShape 37"/>
          <p:cNvSpPr>
            <a:spLocks noChangeArrowheads="1"/>
          </p:cNvSpPr>
          <p:nvPr/>
        </p:nvSpPr>
        <p:spPr bwMode="auto">
          <a:xfrm>
            <a:off x="685800" y="4800600"/>
            <a:ext cx="3352800" cy="1905000"/>
          </a:xfrm>
          <a:prstGeom prst="roundRect">
            <a:avLst>
              <a:gd name="adj" fmla="val 16667"/>
            </a:avLst>
          </a:prstGeom>
          <a:solidFill>
            <a:srgbClr val="CC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u="sng" dirty="0">
                <a:solidFill>
                  <a:srgbClr val="FFFFCC"/>
                </a:solidFill>
                <a:effectLst>
                  <a:outerShdw blurRad="38100" dist="38100" dir="2700000" algn="tl">
                    <a:srgbClr val="000000"/>
                  </a:outerShdw>
                </a:effectLst>
              </a:rPr>
              <a:t>Generic</a:t>
            </a:r>
            <a:r>
              <a:rPr lang="en-US" sz="2400" dirty="0">
                <a:solidFill>
                  <a:srgbClr val="FFFFCC"/>
                </a:solidFill>
                <a:effectLst>
                  <a:outerShdw blurRad="38100" dist="38100" dir="2700000" algn="tl">
                    <a:srgbClr val="000000"/>
                  </a:outerShdw>
                </a:effectLst>
              </a:rPr>
              <a:t>: Wood</a:t>
            </a:r>
          </a:p>
          <a:p>
            <a:pPr algn="ctr">
              <a:defRPr/>
            </a:pPr>
            <a:endParaRPr lang="en-US" sz="2400" dirty="0">
              <a:solidFill>
                <a:srgbClr val="FFFFCC"/>
              </a:solidFill>
              <a:effectLst>
                <a:outerShdw blurRad="38100" dist="38100" dir="2700000" algn="tl">
                  <a:srgbClr val="000000"/>
                </a:outerShdw>
              </a:effectLst>
            </a:endParaRPr>
          </a:p>
          <a:p>
            <a:pPr algn="ctr">
              <a:defRPr/>
            </a:pPr>
            <a:r>
              <a:rPr lang="en-US" sz="2400" u="sng" dirty="0">
                <a:solidFill>
                  <a:srgbClr val="FFFFCC"/>
                </a:solidFill>
                <a:effectLst>
                  <a:outerShdw blurRad="38100" dist="38100" dir="2700000" algn="tl">
                    <a:srgbClr val="000000"/>
                  </a:outerShdw>
                </a:effectLst>
              </a:rPr>
              <a:t>Specific</a:t>
            </a:r>
            <a:r>
              <a:rPr lang="en-US" sz="2400" dirty="0">
                <a:solidFill>
                  <a:srgbClr val="FFFFCC"/>
                </a:solidFill>
                <a:effectLst>
                  <a:outerShdw blurRad="38100" dist="38100" dir="2700000" algn="tl">
                    <a:srgbClr val="000000"/>
                  </a:outerShdw>
                </a:effectLst>
              </a:rPr>
              <a:t>:</a:t>
            </a:r>
          </a:p>
          <a:p>
            <a:pPr algn="ctr">
              <a:defRPr/>
            </a:pPr>
            <a:r>
              <a:rPr lang="en-US" sz="2400" dirty="0">
                <a:solidFill>
                  <a:srgbClr val="FFFFCC"/>
                </a:solidFill>
                <a:effectLst>
                  <a:outerShdw blurRad="38100" dist="38100" dir="2700000" algn="tl">
                    <a:srgbClr val="000000"/>
                  </a:outerShdw>
                </a:effectLst>
              </a:rPr>
              <a:t>Cedar, Oak, Walnut,</a:t>
            </a:r>
          </a:p>
          <a:p>
            <a:pPr algn="ctr">
              <a:defRPr/>
            </a:pPr>
            <a:r>
              <a:rPr lang="en-US" sz="2400" dirty="0">
                <a:solidFill>
                  <a:srgbClr val="FFFFCC"/>
                </a:solidFill>
                <a:effectLst>
                  <a:outerShdw blurRad="38100" dist="38100" dir="2700000" algn="tl">
                    <a:srgbClr val="000000"/>
                  </a:outerShdw>
                </a:effectLst>
              </a:rPr>
              <a:t>Pine, Gopher, Hickory  </a:t>
            </a:r>
          </a:p>
        </p:txBody>
      </p:sp>
      <p:sp>
        <p:nvSpPr>
          <p:cNvPr id="106534" name="AutoShape 38"/>
          <p:cNvSpPr>
            <a:spLocks noChangeArrowheads="1"/>
          </p:cNvSpPr>
          <p:nvPr/>
        </p:nvSpPr>
        <p:spPr bwMode="auto">
          <a:xfrm>
            <a:off x="5257800" y="1752600"/>
            <a:ext cx="3352800" cy="4724400"/>
          </a:xfrm>
          <a:prstGeom prst="roundRect">
            <a:avLst>
              <a:gd name="adj" fmla="val 16667"/>
            </a:avLst>
          </a:prstGeom>
          <a:solidFill>
            <a:schemeClr val="hlink"/>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a:solidFill>
                  <a:srgbClr val="000000"/>
                </a:solidFill>
              </a:rPr>
              <a:t>When A Command</a:t>
            </a:r>
          </a:p>
          <a:p>
            <a:pPr algn="ctr">
              <a:defRPr/>
            </a:pPr>
            <a:r>
              <a:rPr lang="en-US" sz="2400">
                <a:solidFill>
                  <a:srgbClr val="000000"/>
                </a:solidFill>
              </a:rPr>
              <a:t>Is</a:t>
            </a:r>
          </a:p>
          <a:p>
            <a:pPr algn="ctr">
              <a:defRPr/>
            </a:pPr>
            <a:r>
              <a:rPr lang="en-US" sz="2400" b="1" u="sng">
                <a:solidFill>
                  <a:srgbClr val="000000"/>
                </a:solidFill>
              </a:rPr>
              <a:t>Specific</a:t>
            </a:r>
          </a:p>
          <a:p>
            <a:pPr algn="ctr">
              <a:defRPr/>
            </a:pPr>
            <a:endParaRPr lang="en-US" sz="2400">
              <a:solidFill>
                <a:srgbClr val="000000"/>
              </a:solidFill>
            </a:endParaRPr>
          </a:p>
          <a:p>
            <a:pPr algn="ctr">
              <a:defRPr/>
            </a:pPr>
            <a:r>
              <a:rPr lang="en-US" sz="2400">
                <a:solidFill>
                  <a:srgbClr val="000000"/>
                </a:solidFill>
              </a:rPr>
              <a:t>Can Not Choose Any</a:t>
            </a:r>
          </a:p>
          <a:p>
            <a:pPr algn="ctr">
              <a:defRPr/>
            </a:pPr>
            <a:r>
              <a:rPr lang="en-US" sz="2400">
                <a:solidFill>
                  <a:srgbClr val="000000"/>
                </a:solidFill>
              </a:rPr>
              <a:t>Other </a:t>
            </a:r>
            <a:r>
              <a:rPr lang="en-US" sz="2400" b="1" u="sng">
                <a:solidFill>
                  <a:srgbClr val="000000"/>
                </a:solidFill>
              </a:rPr>
              <a:t>Specific</a:t>
            </a:r>
          </a:p>
          <a:p>
            <a:pPr algn="ctr">
              <a:defRPr/>
            </a:pPr>
            <a:r>
              <a:rPr lang="en-US" sz="2400">
                <a:solidFill>
                  <a:srgbClr val="000000"/>
                </a:solidFill>
              </a:rPr>
              <a:t>Within That Generic</a:t>
            </a: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a:p>
            <a:pPr algn="ctr">
              <a:defRPr/>
            </a:pPr>
            <a:endParaRPr lang="en-US" sz="2400">
              <a:solidFill>
                <a:srgbClr val="000000"/>
              </a:solidFill>
            </a:endParaRPr>
          </a:p>
        </p:txBody>
      </p:sp>
      <p:sp>
        <p:nvSpPr>
          <p:cNvPr id="106535" name="AutoShape 39"/>
          <p:cNvSpPr>
            <a:spLocks noChangeArrowheads="1"/>
          </p:cNvSpPr>
          <p:nvPr/>
        </p:nvSpPr>
        <p:spPr bwMode="auto">
          <a:xfrm>
            <a:off x="5257800" y="4800600"/>
            <a:ext cx="3352800" cy="1905000"/>
          </a:xfrm>
          <a:prstGeom prst="roundRect">
            <a:avLst>
              <a:gd name="adj" fmla="val 16667"/>
            </a:avLst>
          </a:prstGeom>
          <a:solidFill>
            <a:srgbClr val="CC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2400" u="sng">
                <a:solidFill>
                  <a:srgbClr val="FFFFCC"/>
                </a:solidFill>
                <a:effectLst>
                  <a:outerShdw blurRad="38100" dist="38100" dir="2700000" algn="tl">
                    <a:srgbClr val="000000"/>
                  </a:outerShdw>
                </a:effectLst>
              </a:rPr>
              <a:t>Specified</a:t>
            </a:r>
            <a:r>
              <a:rPr lang="en-US" sz="2400">
                <a:solidFill>
                  <a:srgbClr val="FFFFCC"/>
                </a:solidFill>
                <a:effectLst>
                  <a:outerShdw blurRad="38100" dist="38100" dir="2700000" algn="tl">
                    <a:srgbClr val="000000"/>
                  </a:outerShdw>
                </a:effectLst>
              </a:rPr>
              <a:t>: Gopher</a:t>
            </a:r>
          </a:p>
          <a:p>
            <a:pPr algn="ctr">
              <a:defRPr/>
            </a:pPr>
            <a:endParaRPr lang="en-US" sz="2400">
              <a:solidFill>
                <a:srgbClr val="FFFFCC"/>
              </a:solidFill>
              <a:effectLst>
                <a:outerShdw blurRad="38100" dist="38100" dir="2700000" algn="tl">
                  <a:srgbClr val="000000"/>
                </a:outerShdw>
              </a:effectLst>
            </a:endParaRPr>
          </a:p>
          <a:p>
            <a:pPr algn="ctr">
              <a:defRPr/>
            </a:pPr>
            <a:r>
              <a:rPr lang="en-US" sz="2400" u="sng">
                <a:solidFill>
                  <a:srgbClr val="FFFFCC"/>
                </a:solidFill>
                <a:effectLst>
                  <a:outerShdw blurRad="38100" dist="38100" dir="2700000" algn="tl">
                    <a:srgbClr val="000000"/>
                  </a:outerShdw>
                </a:effectLst>
              </a:rPr>
              <a:t>Eliminates</a:t>
            </a:r>
            <a:r>
              <a:rPr lang="en-US" sz="2400">
                <a:solidFill>
                  <a:srgbClr val="FFFFCC"/>
                </a:solidFill>
                <a:effectLst>
                  <a:outerShdw blurRad="38100" dist="38100" dir="2700000" algn="tl">
                    <a:srgbClr val="000000"/>
                  </a:outerShdw>
                </a:effectLst>
              </a:rPr>
              <a:t>:</a:t>
            </a:r>
          </a:p>
          <a:p>
            <a:pPr algn="ctr">
              <a:defRPr/>
            </a:pPr>
            <a:r>
              <a:rPr lang="en-US" sz="2400">
                <a:solidFill>
                  <a:srgbClr val="FFFFCC"/>
                </a:solidFill>
                <a:effectLst>
                  <a:outerShdw blurRad="38100" dist="38100" dir="2700000" algn="tl">
                    <a:srgbClr val="000000"/>
                  </a:outerShdw>
                </a:effectLst>
              </a:rPr>
              <a:t>Cedar, Oak, Walnut,</a:t>
            </a:r>
          </a:p>
          <a:p>
            <a:pPr algn="ctr">
              <a:defRPr/>
            </a:pPr>
            <a:r>
              <a:rPr lang="en-US" sz="2400">
                <a:solidFill>
                  <a:srgbClr val="FFFFCC"/>
                </a:solidFill>
                <a:effectLst>
                  <a:outerShdw blurRad="38100" dist="38100" dir="2700000" algn="tl">
                    <a:srgbClr val="000000"/>
                  </a:outerShdw>
                </a:effectLst>
              </a:rPr>
              <a:t>Pine, Hickory, etc.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6532"/>
                                        </p:tgtEl>
                                        <p:attrNameLst>
                                          <p:attrName>style.visibility</p:attrName>
                                        </p:attrNameLst>
                                      </p:cBhvr>
                                      <p:to>
                                        <p:strVal val="visible"/>
                                      </p:to>
                                    </p:set>
                                    <p:anim calcmode="lin" valueType="num">
                                      <p:cBhvr>
                                        <p:cTn id="7" dur="1000" fill="hold"/>
                                        <p:tgtEl>
                                          <p:spTgt spid="106532"/>
                                        </p:tgtEl>
                                        <p:attrNameLst>
                                          <p:attrName>ppt_w</p:attrName>
                                        </p:attrNameLst>
                                      </p:cBhvr>
                                      <p:tavLst>
                                        <p:tav tm="0">
                                          <p:val>
                                            <p:strVal val="#ppt_w*0.70"/>
                                          </p:val>
                                        </p:tav>
                                        <p:tav tm="100000">
                                          <p:val>
                                            <p:strVal val="#ppt_w"/>
                                          </p:val>
                                        </p:tav>
                                      </p:tavLst>
                                    </p:anim>
                                    <p:anim calcmode="lin" valueType="num">
                                      <p:cBhvr>
                                        <p:cTn id="8" dur="1000" fill="hold"/>
                                        <p:tgtEl>
                                          <p:spTgt spid="106532"/>
                                        </p:tgtEl>
                                        <p:attrNameLst>
                                          <p:attrName>ppt_h</p:attrName>
                                        </p:attrNameLst>
                                      </p:cBhvr>
                                      <p:tavLst>
                                        <p:tav tm="0">
                                          <p:val>
                                            <p:strVal val="#ppt_h"/>
                                          </p:val>
                                        </p:tav>
                                        <p:tav tm="100000">
                                          <p:val>
                                            <p:strVal val="#ppt_h"/>
                                          </p:val>
                                        </p:tav>
                                      </p:tavLst>
                                    </p:anim>
                                    <p:animEffect transition="in" filter="fade">
                                      <p:cBhvr>
                                        <p:cTn id="9" dur="1000"/>
                                        <p:tgtEl>
                                          <p:spTgt spid="10653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6533"/>
                                        </p:tgtEl>
                                        <p:attrNameLst>
                                          <p:attrName>style.visibility</p:attrName>
                                        </p:attrNameLst>
                                      </p:cBhvr>
                                      <p:to>
                                        <p:strVal val="visible"/>
                                      </p:to>
                                    </p:set>
                                    <p:animEffect transition="in" filter="fade">
                                      <p:cBhvr>
                                        <p:cTn id="14" dur="2000"/>
                                        <p:tgtEl>
                                          <p:spTgt spid="10653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06534"/>
                                        </p:tgtEl>
                                        <p:attrNameLst>
                                          <p:attrName>style.visibility</p:attrName>
                                        </p:attrNameLst>
                                      </p:cBhvr>
                                      <p:to>
                                        <p:strVal val="visible"/>
                                      </p:to>
                                    </p:set>
                                    <p:anim calcmode="lin" valueType="num">
                                      <p:cBhvr>
                                        <p:cTn id="19" dur="1000" fill="hold"/>
                                        <p:tgtEl>
                                          <p:spTgt spid="106534"/>
                                        </p:tgtEl>
                                        <p:attrNameLst>
                                          <p:attrName>ppt_w</p:attrName>
                                        </p:attrNameLst>
                                      </p:cBhvr>
                                      <p:tavLst>
                                        <p:tav tm="0">
                                          <p:val>
                                            <p:strVal val="#ppt_w*0.70"/>
                                          </p:val>
                                        </p:tav>
                                        <p:tav tm="100000">
                                          <p:val>
                                            <p:strVal val="#ppt_w"/>
                                          </p:val>
                                        </p:tav>
                                      </p:tavLst>
                                    </p:anim>
                                    <p:anim calcmode="lin" valueType="num">
                                      <p:cBhvr>
                                        <p:cTn id="20" dur="1000" fill="hold"/>
                                        <p:tgtEl>
                                          <p:spTgt spid="106534"/>
                                        </p:tgtEl>
                                        <p:attrNameLst>
                                          <p:attrName>ppt_h</p:attrName>
                                        </p:attrNameLst>
                                      </p:cBhvr>
                                      <p:tavLst>
                                        <p:tav tm="0">
                                          <p:val>
                                            <p:strVal val="#ppt_h"/>
                                          </p:val>
                                        </p:tav>
                                        <p:tav tm="100000">
                                          <p:val>
                                            <p:strVal val="#ppt_h"/>
                                          </p:val>
                                        </p:tav>
                                      </p:tavLst>
                                    </p:anim>
                                    <p:animEffect transition="in" filter="fade">
                                      <p:cBhvr>
                                        <p:cTn id="21" dur="1000"/>
                                        <p:tgtEl>
                                          <p:spTgt spid="1065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6535"/>
                                        </p:tgtEl>
                                        <p:attrNameLst>
                                          <p:attrName>style.visibility</p:attrName>
                                        </p:attrNameLst>
                                      </p:cBhvr>
                                      <p:to>
                                        <p:strVal val="visible"/>
                                      </p:to>
                                    </p:set>
                                    <p:animEffect transition="in" filter="fade">
                                      <p:cBhvr>
                                        <p:cTn id="26" dur="2000"/>
                                        <p:tgtEl>
                                          <p:spTgt spid="106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08580" name="Group 36"/>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09571"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9585"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13667"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3681"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3691" name="Group 27"/>
          <p:cNvGraphicFramePr>
            <a:graphicFrameLocks noGrp="1"/>
          </p:cNvGraphicFramePr>
          <p:nvPr/>
        </p:nvGraphicFramePr>
        <p:xfrm>
          <a:off x="304800" y="40671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Wash 7 Times - 2 Kings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Jordan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3691"/>
                                        </p:tgtEl>
                                        <p:attrNameLst>
                                          <p:attrName>style.visibility</p:attrName>
                                        </p:attrNameLst>
                                      </p:cBhvr>
                                      <p:to>
                                        <p:strVal val="visible"/>
                                      </p:to>
                                    </p:set>
                                    <p:anim calcmode="lin" valueType="num">
                                      <p:cBhvr additive="base">
                                        <p:cTn id="7" dur="1000" fill="hold"/>
                                        <p:tgtEl>
                                          <p:spTgt spid="113691"/>
                                        </p:tgtEl>
                                        <p:attrNameLst>
                                          <p:attrName>ppt_x</p:attrName>
                                        </p:attrNameLst>
                                      </p:cBhvr>
                                      <p:tavLst>
                                        <p:tav tm="0">
                                          <p:val>
                                            <p:strVal val="#ppt_x"/>
                                          </p:val>
                                        </p:tav>
                                        <p:tav tm="100000">
                                          <p:val>
                                            <p:strVal val="#ppt_x"/>
                                          </p:val>
                                        </p:tav>
                                      </p:tavLst>
                                    </p:anim>
                                    <p:anim calcmode="lin" valueType="num">
                                      <p:cBhvr additive="base">
                                        <p:cTn id="8" dur="1000" fill="hold"/>
                                        <p:tgtEl>
                                          <p:spTgt spid="1136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14691"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4705"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4715" name="Group 27"/>
          <p:cNvGraphicFramePr>
            <a:graphicFrameLocks noGrp="1"/>
          </p:cNvGraphicFramePr>
          <p:nvPr/>
        </p:nvGraphicFramePr>
        <p:xfrm>
          <a:off x="304800" y="40671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Wash 7 Times - 2 Kings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Jordan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4725" name="Group 37"/>
          <p:cNvGraphicFramePr>
            <a:graphicFrameLocks noGrp="1"/>
          </p:cNvGraphicFramePr>
          <p:nvPr/>
        </p:nvGraphicFramePr>
        <p:xfrm>
          <a:off x="304800" y="49053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Offer – Lev. 14:12-13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Lamb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4725"/>
                                        </p:tgtEl>
                                        <p:attrNameLst>
                                          <p:attrName>style.visibility</p:attrName>
                                        </p:attrNameLst>
                                      </p:cBhvr>
                                      <p:to>
                                        <p:strVal val="visible"/>
                                      </p:to>
                                    </p:set>
                                    <p:anim calcmode="lin" valueType="num">
                                      <p:cBhvr additive="base">
                                        <p:cTn id="7" dur="1000" fill="hold"/>
                                        <p:tgtEl>
                                          <p:spTgt spid="114725"/>
                                        </p:tgtEl>
                                        <p:attrNameLst>
                                          <p:attrName>ppt_x</p:attrName>
                                        </p:attrNameLst>
                                      </p:cBhvr>
                                      <p:tavLst>
                                        <p:tav tm="0">
                                          <p:val>
                                            <p:strVal val="#ppt_x"/>
                                          </p:val>
                                        </p:tav>
                                        <p:tav tm="100000">
                                          <p:val>
                                            <p:strVal val="#ppt_x"/>
                                          </p:val>
                                        </p:tav>
                                      </p:tavLst>
                                    </p:anim>
                                    <p:anim calcmode="lin" valueType="num">
                                      <p:cBhvr additive="base">
                                        <p:cTn id="8" dur="1000" fill="hold"/>
                                        <p:tgtEl>
                                          <p:spTgt spid="114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A. Generic &amp; Specific Authority</a:t>
            </a:r>
          </a:p>
        </p:txBody>
      </p:sp>
      <p:graphicFrame>
        <p:nvGraphicFramePr>
          <p:cNvPr id="115715" name="Group 3"/>
          <p:cNvGraphicFramePr>
            <a:graphicFrameLocks noGrp="1"/>
          </p:cNvGraphicFramePr>
          <p:nvPr/>
        </p:nvGraphicFramePr>
        <p:xfrm>
          <a:off x="304800" y="1625600"/>
          <a:ext cx="8534400" cy="16192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Generic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Specific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canned drink</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Cola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Pepsi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15729" name="Group 17"/>
          <p:cNvGraphicFramePr>
            <a:graphicFrameLocks noGrp="1"/>
          </p:cNvGraphicFramePr>
          <p:nvPr/>
        </p:nvGraphicFramePr>
        <p:xfrm>
          <a:off x="304800" y="327660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Gopher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39" name="Group 27"/>
          <p:cNvGraphicFramePr>
            <a:graphicFrameLocks noGrp="1"/>
          </p:cNvGraphicFramePr>
          <p:nvPr/>
        </p:nvGraphicFramePr>
        <p:xfrm>
          <a:off x="304800" y="40671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Wash 7 Times - 2 Kings 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River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Jordan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49" name="Group 37"/>
          <p:cNvGraphicFramePr>
            <a:graphicFrameLocks noGrp="1"/>
          </p:cNvGraphicFramePr>
          <p:nvPr/>
        </p:nvGraphicFramePr>
        <p:xfrm>
          <a:off x="304800" y="49053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Offer – Lev. 14:12-13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Lamb</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5759" name="Group 47"/>
          <p:cNvGraphicFramePr>
            <a:graphicFrameLocks noGrp="1"/>
          </p:cNvGraphicFramePr>
          <p:nvPr/>
        </p:nvGraphicFramePr>
        <p:xfrm>
          <a:off x="304800" y="5746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Praise – Eph. 5:19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Music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115759"/>
                                        </p:tgtEl>
                                        <p:attrNameLst>
                                          <p:attrName>style.visibility</p:attrName>
                                        </p:attrNameLst>
                                      </p:cBhvr>
                                      <p:to>
                                        <p:strVal val="visible"/>
                                      </p:to>
                                    </p:set>
                                    <p:anim calcmode="lin" valueType="num">
                                      <p:cBhvr additive="base">
                                        <p:cTn id="7" dur="1000" fill="hold"/>
                                        <p:tgtEl>
                                          <p:spTgt spid="115759"/>
                                        </p:tgtEl>
                                        <p:attrNameLst>
                                          <p:attrName>ppt_x</p:attrName>
                                        </p:attrNameLst>
                                      </p:cBhvr>
                                      <p:tavLst>
                                        <p:tav tm="0">
                                          <p:val>
                                            <p:strVal val="#ppt_x"/>
                                          </p:val>
                                        </p:tav>
                                        <p:tav tm="100000">
                                          <p:val>
                                            <p:strVal val="#ppt_x"/>
                                          </p:val>
                                        </p:tav>
                                      </p:tavLst>
                                    </p:anim>
                                    <p:anim calcmode="lin" valueType="num">
                                      <p:cBhvr additive="base">
                                        <p:cTn id="8" dur="1000" fill="hold"/>
                                        <p:tgtEl>
                                          <p:spTgt spid="1157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6" name="Freeform 46"/>
          <p:cNvSpPr>
            <a:spLocks/>
          </p:cNvSpPr>
          <p:nvPr/>
        </p:nvSpPr>
        <p:spPr bwMode="auto">
          <a:xfrm>
            <a:off x="1219200" y="3124200"/>
            <a:ext cx="4648200" cy="1981200"/>
          </a:xfrm>
          <a:custGeom>
            <a:avLst/>
            <a:gdLst>
              <a:gd name="T0" fmla="*/ 2147483647 w 2928"/>
              <a:gd name="T1" fmla="*/ 2147483647 h 1248"/>
              <a:gd name="T2" fmla="*/ 0 w 2928"/>
              <a:gd name="T3" fmla="*/ 120967502 h 1248"/>
              <a:gd name="T4" fmla="*/ 2147483647 w 2928"/>
              <a:gd name="T5" fmla="*/ 0 h 1248"/>
              <a:gd name="T6" fmla="*/ 2147483647 w 2928"/>
              <a:gd name="T7" fmla="*/ 2147483647 h 1248"/>
              <a:gd name="T8" fmla="*/ 2147483647 w 2928"/>
              <a:gd name="T9" fmla="*/ 2147483647 h 1248"/>
              <a:gd name="T10" fmla="*/ 0 60000 65536"/>
              <a:gd name="T11" fmla="*/ 0 60000 65536"/>
              <a:gd name="T12" fmla="*/ 0 60000 65536"/>
              <a:gd name="T13" fmla="*/ 0 60000 65536"/>
              <a:gd name="T14" fmla="*/ 0 60000 65536"/>
              <a:gd name="T15" fmla="*/ 0 w 2928"/>
              <a:gd name="T16" fmla="*/ 0 h 1248"/>
              <a:gd name="T17" fmla="*/ 2928 w 2928"/>
              <a:gd name="T18" fmla="*/ 1248 h 1248"/>
            </a:gdLst>
            <a:ahLst/>
            <a:cxnLst>
              <a:cxn ang="T10">
                <a:pos x="T0" y="T1"/>
              </a:cxn>
              <a:cxn ang="T11">
                <a:pos x="T2" y="T3"/>
              </a:cxn>
              <a:cxn ang="T12">
                <a:pos x="T4" y="T5"/>
              </a:cxn>
              <a:cxn ang="T13">
                <a:pos x="T6" y="T7"/>
              </a:cxn>
              <a:cxn ang="T14">
                <a:pos x="T8" y="T9"/>
              </a:cxn>
            </a:cxnLst>
            <a:rect l="T15" t="T16" r="T17" b="T18"/>
            <a:pathLst>
              <a:path w="2928" h="1248">
                <a:moveTo>
                  <a:pt x="1488" y="1248"/>
                </a:moveTo>
                <a:lnTo>
                  <a:pt x="0" y="48"/>
                </a:lnTo>
                <a:lnTo>
                  <a:pt x="960" y="0"/>
                </a:lnTo>
                <a:lnTo>
                  <a:pt x="2928" y="1008"/>
                </a:lnTo>
                <a:lnTo>
                  <a:pt x="1488" y="1248"/>
                </a:lnTo>
                <a:close/>
              </a:path>
            </a:pathLst>
          </a:custGeom>
          <a:solidFill>
            <a:srgbClr val="000000"/>
          </a:solidFill>
          <a:ln w="9525">
            <a:solidFill>
              <a:schemeClr val="tx1"/>
            </a:solidFill>
            <a:round/>
            <a:headEnd/>
            <a:tailEnd/>
          </a:ln>
        </p:spPr>
        <p:txBody>
          <a:bodyPr/>
          <a:lstStyle/>
          <a:p>
            <a:endParaRPr lang="en-US"/>
          </a:p>
        </p:txBody>
      </p:sp>
      <p:graphicFrame>
        <p:nvGraphicFramePr>
          <p:cNvPr id="1026" name="Object 2"/>
          <p:cNvGraphicFramePr>
            <a:graphicFrameLocks noChangeAspect="1"/>
          </p:cNvGraphicFramePr>
          <p:nvPr/>
        </p:nvGraphicFramePr>
        <p:xfrm flipH="1">
          <a:off x="228600" y="228600"/>
          <a:ext cx="733425" cy="1600200"/>
        </p:xfrm>
        <a:graphic>
          <a:graphicData uri="http://schemas.openxmlformats.org/presentationml/2006/ole">
            <mc:AlternateContent xmlns:mc="http://schemas.openxmlformats.org/markup-compatibility/2006">
              <mc:Choice xmlns:v="urn:schemas-microsoft-com:vml" Requires="v">
                <p:oleObj spid="_x0000_s1032" name="Drawing" r:id="rId3" imgW="1152360" imgH="2514600" progId="WPDraw30.Drawing">
                  <p:embed/>
                </p:oleObj>
              </mc:Choice>
              <mc:Fallback>
                <p:oleObj name="Drawing" r:id="rId3" imgW="1152360" imgH="2514600" progId="WPDraw30.Drawing">
                  <p:embed/>
                  <p:pic>
                    <p:nvPicPr>
                      <p:cNvPr id="0" name="Object 2"/>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flipH="1">
                        <a:off x="228600" y="228600"/>
                        <a:ext cx="733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7" name="Text Box 37"/>
          <p:cNvSpPr txBox="1">
            <a:spLocks noChangeArrowheads="1"/>
          </p:cNvSpPr>
          <p:nvPr/>
        </p:nvSpPr>
        <p:spPr bwMode="auto">
          <a:xfrm>
            <a:off x="2133600" y="152400"/>
            <a:ext cx="5181600" cy="1189038"/>
          </a:xfrm>
          <a:prstGeom prst="rect">
            <a:avLst/>
          </a:prstGeom>
          <a:noFill/>
          <a:ln w="9525">
            <a:noFill/>
            <a:miter lim="800000"/>
            <a:headEnd/>
            <a:tailEnd/>
          </a:ln>
          <a:effectLst/>
        </p:spPr>
        <p:txBody>
          <a:bodyPr>
            <a:spAutoFit/>
          </a:bodyPr>
          <a:lstStyle/>
          <a:p>
            <a:pPr algn="ctr">
              <a:spcBef>
                <a:spcPct val="50000"/>
              </a:spcBef>
              <a:defRPr/>
            </a:pPr>
            <a:r>
              <a:rPr lang="en-US" sz="7200" b="1">
                <a:effectLst>
                  <a:outerShdw blurRad="38100" dist="38100" dir="2700000" algn="tl">
                    <a:srgbClr val="000000"/>
                  </a:outerShdw>
                </a:effectLst>
                <a:latin typeface="Times New Roman" pitchFamily="18" charset="0"/>
              </a:rPr>
              <a:t>Singing</a:t>
            </a:r>
          </a:p>
        </p:txBody>
      </p:sp>
      <p:graphicFrame>
        <p:nvGraphicFramePr>
          <p:cNvPr id="1027" name="Object 3"/>
          <p:cNvGraphicFramePr>
            <a:graphicFrameLocks noChangeAspect="1"/>
          </p:cNvGraphicFramePr>
          <p:nvPr/>
        </p:nvGraphicFramePr>
        <p:xfrm flipH="1">
          <a:off x="8258175" y="152400"/>
          <a:ext cx="733425" cy="1600200"/>
        </p:xfrm>
        <a:graphic>
          <a:graphicData uri="http://schemas.openxmlformats.org/presentationml/2006/ole">
            <mc:AlternateContent xmlns:mc="http://schemas.openxmlformats.org/markup-compatibility/2006">
              <mc:Choice xmlns:v="urn:schemas-microsoft-com:vml" Requires="v">
                <p:oleObj spid="_x0000_s1033" name="Drawing" r:id="rId5" imgW="1152360" imgH="2514600" progId="WPDraw30.Drawing">
                  <p:embed/>
                </p:oleObj>
              </mc:Choice>
              <mc:Fallback>
                <p:oleObj name="Drawing" r:id="rId5" imgW="1152360" imgH="2514600" progId="WPDraw30.Drawing">
                  <p:embed/>
                  <p:pic>
                    <p:nvPicPr>
                      <p:cNvPr id="0" name="Object 3"/>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flipH="1">
                        <a:off x="8258175" y="152400"/>
                        <a:ext cx="7334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9" name="Text Box 39"/>
          <p:cNvSpPr txBox="1">
            <a:spLocks noChangeArrowheads="1"/>
          </p:cNvSpPr>
          <p:nvPr/>
        </p:nvSpPr>
        <p:spPr bwMode="auto">
          <a:xfrm>
            <a:off x="2743200" y="1905000"/>
            <a:ext cx="4062413" cy="519113"/>
          </a:xfrm>
          <a:prstGeom prst="rect">
            <a:avLst/>
          </a:prstGeom>
          <a:noFill/>
          <a:ln w="9525">
            <a:noFill/>
            <a:miter lim="800000"/>
            <a:headEnd/>
            <a:tailEnd/>
          </a:ln>
        </p:spPr>
        <p:txBody>
          <a:bodyPr wrap="none">
            <a:spAutoFit/>
          </a:bodyPr>
          <a:lstStyle/>
          <a:p>
            <a:r>
              <a:rPr lang="en-US"/>
              <a:t>If God had said:  “Music”</a:t>
            </a:r>
          </a:p>
        </p:txBody>
      </p:sp>
      <p:sp>
        <p:nvSpPr>
          <p:cNvPr id="112680" name="Oval 40"/>
          <p:cNvSpPr>
            <a:spLocks noChangeArrowheads="1"/>
          </p:cNvSpPr>
          <p:nvPr/>
        </p:nvSpPr>
        <p:spPr bwMode="auto">
          <a:xfrm>
            <a:off x="12192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Sing</a:t>
            </a:r>
          </a:p>
        </p:txBody>
      </p:sp>
      <p:sp>
        <p:nvSpPr>
          <p:cNvPr id="112681" name="Oval 41"/>
          <p:cNvSpPr>
            <a:spLocks noChangeArrowheads="1"/>
          </p:cNvSpPr>
          <p:nvPr/>
        </p:nvSpPr>
        <p:spPr bwMode="auto">
          <a:xfrm>
            <a:off x="31242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Instrum.</a:t>
            </a:r>
          </a:p>
        </p:txBody>
      </p:sp>
      <p:sp>
        <p:nvSpPr>
          <p:cNvPr id="112682" name="Oval 42"/>
          <p:cNvSpPr>
            <a:spLocks noChangeArrowheads="1"/>
          </p:cNvSpPr>
          <p:nvPr/>
        </p:nvSpPr>
        <p:spPr bwMode="auto">
          <a:xfrm>
            <a:off x="48768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Hum</a:t>
            </a:r>
          </a:p>
        </p:txBody>
      </p:sp>
      <p:sp>
        <p:nvSpPr>
          <p:cNvPr id="112683" name="Oval 43"/>
          <p:cNvSpPr>
            <a:spLocks noChangeArrowheads="1"/>
          </p:cNvSpPr>
          <p:nvPr/>
        </p:nvSpPr>
        <p:spPr bwMode="auto">
          <a:xfrm>
            <a:off x="6629400" y="2819400"/>
            <a:ext cx="1524000" cy="6096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2400">
                <a:solidFill>
                  <a:srgbClr val="000000"/>
                </a:solidFill>
              </a:rPr>
              <a:t>Whistle</a:t>
            </a:r>
          </a:p>
        </p:txBody>
      </p:sp>
      <p:sp>
        <p:nvSpPr>
          <p:cNvPr id="112684" name="Oval 44"/>
          <p:cNvSpPr>
            <a:spLocks noChangeArrowheads="1"/>
          </p:cNvSpPr>
          <p:nvPr/>
        </p:nvSpPr>
        <p:spPr bwMode="auto">
          <a:xfrm>
            <a:off x="3429000" y="4419600"/>
            <a:ext cx="2590800" cy="914400"/>
          </a:xfrm>
          <a:prstGeom prst="ellipse">
            <a:avLst/>
          </a:prstGeom>
          <a:solidFill>
            <a:schemeClr val="hlink"/>
          </a:solidFill>
          <a:ln w="9525">
            <a:solidFill>
              <a:schemeClr val="tx1"/>
            </a:solidFill>
            <a:round/>
            <a:headEnd/>
            <a:tailEnd/>
          </a:ln>
          <a:effectLst>
            <a:outerShdw dist="107763" dir="2700000" algn="ctr" rotWithShape="0">
              <a:srgbClr val="000000">
                <a:alpha val="50000"/>
              </a:srgbClr>
            </a:outerShdw>
          </a:effectLst>
        </p:spPr>
        <p:txBody>
          <a:bodyPr wrap="none" anchor="ctr"/>
          <a:lstStyle/>
          <a:p>
            <a:pPr algn="ctr">
              <a:defRPr/>
            </a:pPr>
            <a:r>
              <a:rPr lang="en-US" sz="3600" b="1">
                <a:solidFill>
                  <a:srgbClr val="000000"/>
                </a:solidFill>
              </a:rPr>
              <a:t>Sing</a:t>
            </a:r>
          </a:p>
        </p:txBody>
      </p:sp>
      <p:sp>
        <p:nvSpPr>
          <p:cNvPr id="112687" name="Text Box 47"/>
          <p:cNvSpPr txBox="1">
            <a:spLocks noChangeArrowheads="1"/>
          </p:cNvSpPr>
          <p:nvPr/>
        </p:nvSpPr>
        <p:spPr bwMode="auto">
          <a:xfrm>
            <a:off x="3581400" y="2447925"/>
            <a:ext cx="793750" cy="1189038"/>
          </a:xfrm>
          <a:prstGeom prst="rect">
            <a:avLst/>
          </a:prstGeom>
          <a:noFill/>
          <a:ln w="9525">
            <a:noFill/>
            <a:miter lim="800000"/>
            <a:headEnd/>
            <a:tailEnd/>
          </a:ln>
          <a:effectLst/>
        </p:spPr>
        <p:txBody>
          <a:bodyPr wrap="none">
            <a:spAutoFit/>
          </a:bodyPr>
          <a:lstStyle/>
          <a:p>
            <a:pPr>
              <a:defRPr/>
            </a:pPr>
            <a:r>
              <a:rPr lang="en-US" sz="7200" b="1">
                <a:solidFill>
                  <a:srgbClr val="CC0000"/>
                </a:solidFill>
                <a:effectLst>
                  <a:outerShdw blurRad="38100" dist="38100" dir="2700000" algn="tl">
                    <a:srgbClr val="000000"/>
                  </a:outerShdw>
                </a:effectLst>
              </a:rPr>
              <a:t>X</a:t>
            </a:r>
          </a:p>
        </p:txBody>
      </p:sp>
      <p:sp>
        <p:nvSpPr>
          <p:cNvPr id="112688" name="Text Box 48"/>
          <p:cNvSpPr txBox="1">
            <a:spLocks noChangeArrowheads="1"/>
          </p:cNvSpPr>
          <p:nvPr/>
        </p:nvSpPr>
        <p:spPr bwMode="auto">
          <a:xfrm>
            <a:off x="5257800" y="2544763"/>
            <a:ext cx="793750" cy="1189037"/>
          </a:xfrm>
          <a:prstGeom prst="rect">
            <a:avLst/>
          </a:prstGeom>
          <a:noFill/>
          <a:ln w="9525">
            <a:noFill/>
            <a:miter lim="800000"/>
            <a:headEnd/>
            <a:tailEnd/>
          </a:ln>
          <a:effectLst/>
        </p:spPr>
        <p:txBody>
          <a:bodyPr wrap="none">
            <a:spAutoFit/>
          </a:bodyPr>
          <a:lstStyle/>
          <a:p>
            <a:pPr>
              <a:defRPr/>
            </a:pPr>
            <a:r>
              <a:rPr lang="en-US" sz="7200" b="1">
                <a:solidFill>
                  <a:srgbClr val="CC0000"/>
                </a:solidFill>
                <a:effectLst>
                  <a:outerShdw blurRad="38100" dist="38100" dir="2700000" algn="tl">
                    <a:srgbClr val="000000"/>
                  </a:outerShdw>
                </a:effectLst>
              </a:rPr>
              <a:t>X</a:t>
            </a:r>
          </a:p>
        </p:txBody>
      </p:sp>
      <p:sp>
        <p:nvSpPr>
          <p:cNvPr id="112689" name="Text Box 49"/>
          <p:cNvSpPr txBox="1">
            <a:spLocks noChangeArrowheads="1"/>
          </p:cNvSpPr>
          <p:nvPr/>
        </p:nvSpPr>
        <p:spPr bwMode="auto">
          <a:xfrm>
            <a:off x="7010400" y="2514600"/>
            <a:ext cx="793750" cy="1189038"/>
          </a:xfrm>
          <a:prstGeom prst="rect">
            <a:avLst/>
          </a:prstGeom>
          <a:noFill/>
          <a:ln w="9525">
            <a:noFill/>
            <a:miter lim="800000"/>
            <a:headEnd/>
            <a:tailEnd/>
          </a:ln>
          <a:effectLst/>
        </p:spPr>
        <p:txBody>
          <a:bodyPr wrap="none">
            <a:spAutoFit/>
          </a:bodyPr>
          <a:lstStyle/>
          <a:p>
            <a:pPr>
              <a:defRPr/>
            </a:pPr>
            <a:r>
              <a:rPr lang="en-US" sz="7200" b="1">
                <a:solidFill>
                  <a:srgbClr val="CC0000"/>
                </a:solidFill>
                <a:effectLst>
                  <a:outerShdw blurRad="38100" dist="38100" dir="2700000" algn="tl">
                    <a:srgbClr val="000000"/>
                  </a:outerShdw>
                </a:effectLst>
              </a:rPr>
              <a:t>X</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9"/>
                                        </p:tgtEl>
                                        <p:attrNameLst>
                                          <p:attrName>style.visibility</p:attrName>
                                        </p:attrNameLst>
                                      </p:cBhvr>
                                      <p:to>
                                        <p:strVal val="visible"/>
                                      </p:to>
                                    </p:set>
                                    <p:animEffect transition="in" filter="box(in)">
                                      <p:cBhvr>
                                        <p:cTn id="7" dur="500"/>
                                        <p:tgtEl>
                                          <p:spTgt spid="112679"/>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112680"/>
                                        </p:tgtEl>
                                        <p:attrNameLst>
                                          <p:attrName>style.visibility</p:attrName>
                                        </p:attrNameLst>
                                      </p:cBhvr>
                                      <p:to>
                                        <p:strVal val="visible"/>
                                      </p:to>
                                    </p:set>
                                    <p:animScale>
                                      <p:cBhvr>
                                        <p:cTn id="12" dur="1000" decel="50000" fill="hold">
                                          <p:stCondLst>
                                            <p:cond delay="0"/>
                                          </p:stCondLst>
                                        </p:cTn>
                                        <p:tgtEl>
                                          <p:spTgt spid="1126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12680"/>
                                        </p:tgtEl>
                                        <p:attrNameLst>
                                          <p:attrName>ppt_x</p:attrName>
                                          <p:attrName>ppt_y</p:attrName>
                                        </p:attrNameLst>
                                      </p:cBhvr>
                                    </p:animMotion>
                                    <p:animEffect transition="in" filter="fade">
                                      <p:cBhvr>
                                        <p:cTn id="14" dur="1000"/>
                                        <p:tgtEl>
                                          <p:spTgt spid="112680"/>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112681"/>
                                        </p:tgtEl>
                                        <p:attrNameLst>
                                          <p:attrName>style.visibility</p:attrName>
                                        </p:attrNameLst>
                                      </p:cBhvr>
                                      <p:to>
                                        <p:strVal val="visible"/>
                                      </p:to>
                                    </p:set>
                                    <p:animScale>
                                      <p:cBhvr>
                                        <p:cTn id="19" dur="1000" decel="50000" fill="hold">
                                          <p:stCondLst>
                                            <p:cond delay="0"/>
                                          </p:stCondLst>
                                        </p:cTn>
                                        <p:tgtEl>
                                          <p:spTgt spid="1126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12681"/>
                                        </p:tgtEl>
                                        <p:attrNameLst>
                                          <p:attrName>ppt_x</p:attrName>
                                          <p:attrName>ppt_y</p:attrName>
                                        </p:attrNameLst>
                                      </p:cBhvr>
                                    </p:animMotion>
                                    <p:animEffect transition="in" filter="fade">
                                      <p:cBhvr>
                                        <p:cTn id="21" dur="1000"/>
                                        <p:tgtEl>
                                          <p:spTgt spid="112681"/>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112682"/>
                                        </p:tgtEl>
                                        <p:attrNameLst>
                                          <p:attrName>style.visibility</p:attrName>
                                        </p:attrNameLst>
                                      </p:cBhvr>
                                      <p:to>
                                        <p:strVal val="visible"/>
                                      </p:to>
                                    </p:set>
                                    <p:animScale>
                                      <p:cBhvr>
                                        <p:cTn id="26" dur="1000" decel="50000" fill="hold">
                                          <p:stCondLst>
                                            <p:cond delay="0"/>
                                          </p:stCondLst>
                                        </p:cTn>
                                        <p:tgtEl>
                                          <p:spTgt spid="1126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12682"/>
                                        </p:tgtEl>
                                        <p:attrNameLst>
                                          <p:attrName>ppt_x</p:attrName>
                                          <p:attrName>ppt_y</p:attrName>
                                        </p:attrNameLst>
                                      </p:cBhvr>
                                    </p:animMotion>
                                    <p:animEffect transition="in" filter="fade">
                                      <p:cBhvr>
                                        <p:cTn id="28" dur="1000"/>
                                        <p:tgtEl>
                                          <p:spTgt spid="112682"/>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112683"/>
                                        </p:tgtEl>
                                        <p:attrNameLst>
                                          <p:attrName>style.visibility</p:attrName>
                                        </p:attrNameLst>
                                      </p:cBhvr>
                                      <p:to>
                                        <p:strVal val="visible"/>
                                      </p:to>
                                    </p:set>
                                    <p:animScale>
                                      <p:cBhvr>
                                        <p:cTn id="33" dur="1000" decel="50000" fill="hold">
                                          <p:stCondLst>
                                            <p:cond delay="0"/>
                                          </p:stCondLst>
                                        </p:cTn>
                                        <p:tgtEl>
                                          <p:spTgt spid="11268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112683"/>
                                        </p:tgtEl>
                                        <p:attrNameLst>
                                          <p:attrName>ppt_x</p:attrName>
                                          <p:attrName>ppt_y</p:attrName>
                                        </p:attrNameLst>
                                      </p:cBhvr>
                                    </p:animMotion>
                                    <p:animEffect transition="in" filter="fade">
                                      <p:cBhvr>
                                        <p:cTn id="35" dur="1000"/>
                                        <p:tgtEl>
                                          <p:spTgt spid="11268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2686"/>
                                        </p:tgtEl>
                                        <p:attrNameLst>
                                          <p:attrName>style.visibility</p:attrName>
                                        </p:attrNameLst>
                                      </p:cBhvr>
                                      <p:to>
                                        <p:strVal val="visible"/>
                                      </p:to>
                                    </p:set>
                                    <p:animEffect transition="in" filter="wipe(up)">
                                      <p:cBhvr>
                                        <p:cTn id="40" dur="2000"/>
                                        <p:tgtEl>
                                          <p:spTgt spid="11268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2684"/>
                                        </p:tgtEl>
                                        <p:attrNameLst>
                                          <p:attrName>style.visibility</p:attrName>
                                        </p:attrNameLst>
                                      </p:cBhvr>
                                      <p:to>
                                        <p:strVal val="visible"/>
                                      </p:to>
                                    </p:set>
                                    <p:animEffect transition="in" filter="fade">
                                      <p:cBhvr>
                                        <p:cTn id="43" dur="3000"/>
                                        <p:tgtEl>
                                          <p:spTgt spid="11268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2687"/>
                                        </p:tgtEl>
                                        <p:attrNameLst>
                                          <p:attrName>style.visibility</p:attrName>
                                        </p:attrNameLst>
                                      </p:cBhvr>
                                      <p:to>
                                        <p:strVal val="visible"/>
                                      </p:to>
                                    </p:set>
                                    <p:animEffect transition="in" filter="fade">
                                      <p:cBhvr>
                                        <p:cTn id="48" dur="2000"/>
                                        <p:tgtEl>
                                          <p:spTgt spid="11268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2688"/>
                                        </p:tgtEl>
                                        <p:attrNameLst>
                                          <p:attrName>style.visibility</p:attrName>
                                        </p:attrNameLst>
                                      </p:cBhvr>
                                      <p:to>
                                        <p:strVal val="visible"/>
                                      </p:to>
                                    </p:set>
                                    <p:animEffect transition="in" filter="fade">
                                      <p:cBhvr>
                                        <p:cTn id="51" dur="2000"/>
                                        <p:tgtEl>
                                          <p:spTgt spid="11268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2689"/>
                                        </p:tgtEl>
                                        <p:attrNameLst>
                                          <p:attrName>style.visibility</p:attrName>
                                        </p:attrNameLst>
                                      </p:cBhvr>
                                      <p:to>
                                        <p:strVal val="visible"/>
                                      </p:to>
                                    </p:set>
                                    <p:animEffect transition="in" filter="fade">
                                      <p:cBhvr>
                                        <p:cTn id="54" dur="2000"/>
                                        <p:tgtEl>
                                          <p:spTgt spid="112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6" grpId="0" animBg="1"/>
      <p:bldP spid="112679" grpId="0"/>
      <p:bldP spid="112680" grpId="0" animBg="1"/>
      <p:bldP spid="112681" grpId="0" animBg="1"/>
      <p:bldP spid="112682" grpId="0" animBg="1"/>
      <p:bldP spid="112683" grpId="0" animBg="1"/>
      <p:bldP spid="112684" grpId="0" animBg="1"/>
      <p:bldP spid="112687" grpId="0"/>
      <p:bldP spid="112688" grpId="0"/>
      <p:bldP spid="11268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sp>
        <p:nvSpPr>
          <p:cNvPr id="116742" name="AutoShape 6"/>
          <p:cNvSpPr>
            <a:spLocks noChangeArrowheads="1"/>
          </p:cNvSpPr>
          <p:nvPr/>
        </p:nvSpPr>
        <p:spPr bwMode="auto">
          <a:xfrm>
            <a:off x="609600" y="2133600"/>
            <a:ext cx="3352800" cy="3810000"/>
          </a:xfrm>
          <a:prstGeom prst="bevel">
            <a:avLst>
              <a:gd name="adj" fmla="val 3407"/>
            </a:avLst>
          </a:prstGeom>
          <a:solidFill>
            <a:schemeClr val="hlink"/>
          </a:solidFill>
          <a:ln w="9525">
            <a:solidFill>
              <a:schemeClr val="tx1"/>
            </a:solidFill>
            <a:miter lim="800000"/>
            <a:headEnd/>
            <a:tailEnd/>
          </a:ln>
        </p:spPr>
        <p:txBody>
          <a:bodyPr wrap="none" anchor="ctr"/>
          <a:lstStyle/>
          <a:p>
            <a:pPr algn="ctr"/>
            <a:r>
              <a:rPr lang="en-US" sz="3200" b="1" u="sng">
                <a:solidFill>
                  <a:srgbClr val="000000"/>
                </a:solidFill>
              </a:rPr>
              <a:t>Aid</a:t>
            </a:r>
          </a:p>
          <a:p>
            <a:pPr algn="ctr"/>
            <a:endParaRPr lang="en-US" sz="2400">
              <a:solidFill>
                <a:srgbClr val="000000"/>
              </a:solidFill>
            </a:endParaRPr>
          </a:p>
          <a:p>
            <a:pPr algn="ctr">
              <a:buFontTx/>
              <a:buChar char="•"/>
            </a:pPr>
            <a:r>
              <a:rPr lang="en-US" sz="2400">
                <a:solidFill>
                  <a:srgbClr val="000000"/>
                </a:solidFill>
              </a:rPr>
              <a:t> Expedites command</a:t>
            </a:r>
          </a:p>
          <a:p>
            <a:pPr algn="ctr">
              <a:lnSpc>
                <a:spcPct val="120000"/>
              </a:lnSpc>
              <a:buFontTx/>
              <a:buChar char="•"/>
            </a:pPr>
            <a:r>
              <a:rPr lang="en-US" sz="2400">
                <a:solidFill>
                  <a:srgbClr val="000000"/>
                </a:solidFill>
              </a:rPr>
              <a:t> Doing nothing more</a:t>
            </a:r>
          </a:p>
          <a:p>
            <a:pPr algn="ctr">
              <a:lnSpc>
                <a:spcPct val="120000"/>
              </a:lnSpc>
              <a:buFontTx/>
              <a:buChar char="•"/>
            </a:pPr>
            <a:r>
              <a:rPr lang="en-US" sz="2400">
                <a:solidFill>
                  <a:srgbClr val="000000"/>
                </a:solidFill>
              </a:rPr>
              <a:t> No addition</a:t>
            </a:r>
          </a:p>
          <a:p>
            <a:pPr algn="ctr">
              <a:lnSpc>
                <a:spcPct val="120000"/>
              </a:lnSpc>
            </a:pPr>
            <a:endParaRPr lang="en-US" sz="2400">
              <a:solidFill>
                <a:srgbClr val="000000"/>
              </a:solidFill>
            </a:endParaRPr>
          </a:p>
          <a:p>
            <a:pPr algn="ctr">
              <a:lnSpc>
                <a:spcPct val="120000"/>
              </a:lnSpc>
            </a:pPr>
            <a:endParaRPr lang="en-US" sz="2400">
              <a:solidFill>
                <a:srgbClr val="000000"/>
              </a:solidFill>
            </a:endParaRPr>
          </a:p>
          <a:p>
            <a:pPr algn="ctr">
              <a:lnSpc>
                <a:spcPct val="120000"/>
              </a:lnSpc>
            </a:pPr>
            <a:r>
              <a:rPr lang="en-US" sz="2400">
                <a:solidFill>
                  <a:srgbClr val="000000"/>
                </a:solidFill>
              </a:rPr>
              <a:t> </a:t>
            </a:r>
          </a:p>
        </p:txBody>
      </p:sp>
      <p:sp>
        <p:nvSpPr>
          <p:cNvPr id="116743" name="AutoShape 7"/>
          <p:cNvSpPr>
            <a:spLocks noChangeArrowheads="1"/>
          </p:cNvSpPr>
          <p:nvPr/>
        </p:nvSpPr>
        <p:spPr bwMode="auto">
          <a:xfrm>
            <a:off x="5105400" y="2133600"/>
            <a:ext cx="3352800" cy="3810000"/>
          </a:xfrm>
          <a:prstGeom prst="bevel">
            <a:avLst>
              <a:gd name="adj" fmla="val 3407"/>
            </a:avLst>
          </a:prstGeom>
          <a:solidFill>
            <a:schemeClr val="hlink"/>
          </a:solidFill>
          <a:ln w="9525">
            <a:solidFill>
              <a:schemeClr val="tx1"/>
            </a:solidFill>
            <a:miter lim="800000"/>
            <a:headEnd/>
            <a:tailEnd/>
          </a:ln>
        </p:spPr>
        <p:txBody>
          <a:bodyPr wrap="none" anchor="ctr"/>
          <a:lstStyle/>
          <a:p>
            <a:pPr algn="ctr"/>
            <a:r>
              <a:rPr lang="en-US" sz="3200" b="1" u="sng">
                <a:solidFill>
                  <a:srgbClr val="000000"/>
                </a:solidFill>
              </a:rPr>
              <a:t>Addition</a:t>
            </a:r>
          </a:p>
          <a:p>
            <a:pPr algn="ctr"/>
            <a:endParaRPr lang="en-US" sz="2400">
              <a:solidFill>
                <a:srgbClr val="000000"/>
              </a:solidFill>
            </a:endParaRPr>
          </a:p>
          <a:p>
            <a:pPr algn="ctr">
              <a:buFontTx/>
              <a:buChar char="•"/>
            </a:pPr>
            <a:r>
              <a:rPr lang="en-US" sz="2400">
                <a:solidFill>
                  <a:srgbClr val="000000"/>
                </a:solidFill>
              </a:rPr>
              <a:t> Another element</a:t>
            </a:r>
          </a:p>
          <a:p>
            <a:pPr algn="ctr">
              <a:lnSpc>
                <a:spcPct val="140000"/>
              </a:lnSpc>
              <a:buFontTx/>
              <a:buChar char="•"/>
            </a:pPr>
            <a:r>
              <a:rPr lang="en-US" sz="2400">
                <a:solidFill>
                  <a:srgbClr val="000000"/>
                </a:solidFill>
              </a:rPr>
              <a:t> Doing more than</a:t>
            </a:r>
          </a:p>
          <a:p>
            <a:pPr algn="ctr">
              <a:lnSpc>
                <a:spcPct val="70000"/>
              </a:lnSpc>
            </a:pPr>
            <a:r>
              <a:rPr lang="en-US" sz="2400">
                <a:solidFill>
                  <a:srgbClr val="000000"/>
                </a:solidFill>
              </a:rPr>
              <a:t>commanded</a:t>
            </a:r>
          </a:p>
          <a:p>
            <a:pPr algn="ctr">
              <a:lnSpc>
                <a:spcPct val="70000"/>
              </a:lnSpc>
            </a:pPr>
            <a:endParaRPr lang="en-US" sz="2400">
              <a:solidFill>
                <a:srgbClr val="000000"/>
              </a:solidFill>
            </a:endParaRPr>
          </a:p>
          <a:p>
            <a:pPr algn="ctr">
              <a:lnSpc>
                <a:spcPct val="70000"/>
              </a:lnSpc>
            </a:pPr>
            <a:endParaRPr lang="en-US" sz="2400">
              <a:solidFill>
                <a:srgbClr val="000000"/>
              </a:solidFill>
            </a:endParaRPr>
          </a:p>
          <a:p>
            <a:pPr algn="ctr">
              <a:lnSpc>
                <a:spcPct val="120000"/>
              </a:lnSpc>
            </a:pPr>
            <a:endParaRPr lang="en-US" sz="2400">
              <a:solidFill>
                <a:srgbClr val="000000"/>
              </a:solidFill>
            </a:endParaRPr>
          </a:p>
          <a:p>
            <a:pPr algn="ctr">
              <a:lnSpc>
                <a:spcPct val="120000"/>
              </a:lnSpc>
            </a:pPr>
            <a:r>
              <a:rPr lang="en-US" sz="2400">
                <a:solidFill>
                  <a:srgbClr val="000000"/>
                </a:solidFill>
              </a:rPr>
              <a:t>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6742"/>
                                        </p:tgtEl>
                                        <p:attrNameLst>
                                          <p:attrName>style.visibility</p:attrName>
                                        </p:attrNameLst>
                                      </p:cBhvr>
                                      <p:to>
                                        <p:strVal val="visible"/>
                                      </p:to>
                                    </p:set>
                                    <p:animEffect transition="in" filter="wipe(up)">
                                      <p:cBhvr>
                                        <p:cTn id="7" dur="500"/>
                                        <p:tgtEl>
                                          <p:spTgt spid="1167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6743"/>
                                        </p:tgtEl>
                                        <p:attrNameLst>
                                          <p:attrName>style.visibility</p:attrName>
                                        </p:attrNameLst>
                                      </p:cBhvr>
                                      <p:to>
                                        <p:strVal val="visible"/>
                                      </p:to>
                                    </p:set>
                                    <p:animEffect transition="in" filter="wipe(up)">
                                      <p:cBhvr>
                                        <p:cTn id="12" dur="500"/>
                                        <p:tgtEl>
                                          <p:spTgt spid="116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2" grpId="0" animBg="1"/>
      <p:bldP spid="11674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35881" name="Group 41"/>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931" name="Text Box 34"/>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81"/>
                                        </p:tgtEl>
                                        <p:attrNameLst>
                                          <p:attrName>style.visibility</p:attrName>
                                        </p:attrNameLst>
                                      </p:cBhvr>
                                      <p:to>
                                        <p:strVal val="visible"/>
                                      </p:to>
                                    </p:set>
                                    <p:anim calcmode="lin" valueType="num">
                                      <p:cBhvr additive="base">
                                        <p:cTn id="7" dur="1000" fill="hold"/>
                                        <p:tgtEl>
                                          <p:spTgt spid="35881"/>
                                        </p:tgtEl>
                                        <p:attrNameLst>
                                          <p:attrName>ppt_x</p:attrName>
                                        </p:attrNameLst>
                                      </p:cBhvr>
                                      <p:tavLst>
                                        <p:tav tm="0">
                                          <p:val>
                                            <p:strVal val="#ppt_x"/>
                                          </p:val>
                                        </p:tav>
                                        <p:tav tm="100000">
                                          <p:val>
                                            <p:strVal val="#ppt_x"/>
                                          </p:val>
                                        </p:tav>
                                      </p:tavLst>
                                    </p:anim>
                                    <p:anim calcmode="lin" valueType="num">
                                      <p:cBhvr additive="base">
                                        <p:cTn id="8" dur="1000" fill="hold"/>
                                        <p:tgtEl>
                                          <p:spTgt spid="358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17763"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9955"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17778"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pic>
        <p:nvPicPr>
          <p:cNvPr id="82947" name="Picture 3" descr="open_bible"/>
          <p:cNvPicPr>
            <a:picLocks noChangeAspect="1" noChangeArrowheads="1"/>
          </p:cNvPicPr>
          <p:nvPr/>
        </p:nvPicPr>
        <p:blipFill>
          <a:blip r:embed="rId2" cstate="print"/>
          <a:srcRect/>
          <a:stretch>
            <a:fillRect/>
          </a:stretch>
        </p:blipFill>
        <p:spPr bwMode="auto">
          <a:xfrm>
            <a:off x="2667000" y="2590800"/>
            <a:ext cx="3810000" cy="2438400"/>
          </a:xfrm>
          <a:prstGeom prst="rect">
            <a:avLst/>
          </a:prstGeom>
          <a:solidFill>
            <a:schemeClr val="bg1"/>
          </a:solidFill>
          <a:ln w="28575">
            <a:solidFill>
              <a:srgbClr val="000000"/>
            </a:solidFill>
            <a:miter lim="800000"/>
            <a:headEnd/>
            <a:tailEnd/>
          </a:ln>
          <a:effectLst>
            <a:outerShdw dist="117088" dir="2963922" algn="ctr" rotWithShape="0">
              <a:srgbClr val="000000"/>
            </a:outerShdw>
          </a:effectLst>
        </p:spPr>
      </p:pic>
      <p:sp>
        <p:nvSpPr>
          <p:cNvPr id="5124" name="Text Box 4"/>
          <p:cNvSpPr txBox="1">
            <a:spLocks noChangeArrowheads="1"/>
          </p:cNvSpPr>
          <p:nvPr/>
        </p:nvSpPr>
        <p:spPr bwMode="auto">
          <a:xfrm>
            <a:off x="533400" y="5791200"/>
            <a:ext cx="8229600" cy="519113"/>
          </a:xfrm>
          <a:prstGeom prst="rect">
            <a:avLst/>
          </a:prstGeom>
          <a:noFill/>
          <a:ln w="9525">
            <a:noFill/>
            <a:miter lim="800000"/>
            <a:headEnd/>
            <a:tailEnd/>
          </a:ln>
        </p:spPr>
        <p:txBody>
          <a:bodyPr>
            <a:spAutoFit/>
          </a:bodyPr>
          <a:lstStyle/>
          <a:p>
            <a:pPr algn="ctr">
              <a:spcBef>
                <a:spcPct val="50000"/>
              </a:spcBef>
            </a:pPr>
            <a:r>
              <a:rPr lang="en-US" i="1">
                <a:latin typeface="Times New Roman" pitchFamily="18" charset="0"/>
              </a:rPr>
              <a:t>A Simple Study of How Authority Works In Religion</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19811"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0979"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19826"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19867" name="Group 59"/>
          <p:cNvGraphicFramePr>
            <a:graphicFrameLocks noGrp="1"/>
          </p:cNvGraphicFramePr>
          <p:nvPr/>
        </p:nvGraphicFramePr>
        <p:xfrm>
          <a:off x="304800" y="4267200"/>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Sprinkling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20835"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2003"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20850"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0860" name="Group 28"/>
          <p:cNvGraphicFramePr>
            <a:graphicFrameLocks noGrp="1"/>
          </p:cNvGraphicFramePr>
          <p:nvPr/>
        </p:nvGraphicFramePr>
        <p:xfrm>
          <a:off x="304800" y="4267200"/>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Sprinkling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0888" name="Group 56"/>
          <p:cNvGraphicFramePr>
            <a:graphicFrameLocks noGrp="1"/>
          </p:cNvGraphicFramePr>
          <p:nvPr/>
        </p:nvGraphicFramePr>
        <p:xfrm>
          <a:off x="304800" y="50577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an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Tool, 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Oak, Cedar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21859" name="Group 3"/>
          <p:cNvGraphicFramePr>
            <a:graphicFrameLocks noGrp="1"/>
          </p:cNvGraphicFramePr>
          <p:nvPr/>
        </p:nvGraphicFramePr>
        <p:xfrm>
          <a:off x="304800" y="1843088"/>
          <a:ext cx="8534400" cy="161607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1" u="none" strike="noStrike" cap="none" normalizeH="0" baseline="0">
                          <a:ln>
                            <a:noFill/>
                          </a:ln>
                          <a:solidFill>
                            <a:schemeClr val="tx1"/>
                          </a:solidFill>
                          <a:effectLst>
                            <a:outerShdw blurRad="38100" dist="38100" dir="2700000" algn="tl">
                              <a:srgbClr val="000000"/>
                            </a:outerShdw>
                          </a:effectLst>
                          <a:latin typeface="Tahoma" pitchFamily="34" charset="0"/>
                        </a:rPr>
                        <a:t>Buy Me A Pepsi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Car, sack, cooler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Sprite, RC, etc.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43027"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21874" name="Group 18"/>
          <p:cNvGraphicFramePr>
            <a:graphicFrameLocks noGrp="1"/>
          </p:cNvGraphicFramePr>
          <p:nvPr/>
        </p:nvGraphicFramePr>
        <p:xfrm>
          <a:off x="304800" y="3460750"/>
          <a:ext cx="8534400" cy="8064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Eat Bread – 1 Cor. 11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Table, plates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Jam, beef, cola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884" name="Group 28"/>
          <p:cNvGraphicFramePr>
            <a:graphicFrameLocks noGrp="1"/>
          </p:cNvGraphicFramePr>
          <p:nvPr/>
        </p:nvGraphicFramePr>
        <p:xfrm>
          <a:off x="304800" y="4267200"/>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Baptize – Matt. 28:19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Baptistry, heater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Sprinkling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894" name="Group 38"/>
          <p:cNvGraphicFramePr>
            <a:graphicFrameLocks noGrp="1"/>
          </p:cNvGraphicFramePr>
          <p:nvPr/>
        </p:nvGraphicFramePr>
        <p:xfrm>
          <a:off x="304800" y="5057775"/>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Build an ark – Gen. 6:14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Tool, Animal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Oak, Cedar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21918" name="Group 62"/>
          <p:cNvGraphicFramePr>
            <a:graphicFrameLocks noGrp="1"/>
          </p:cNvGraphicFramePr>
          <p:nvPr/>
        </p:nvGraphicFramePr>
        <p:xfrm>
          <a:off x="304800" y="5861050"/>
          <a:ext cx="8534400" cy="844550"/>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445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Contribute – 1 Cor. 16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Basket, Account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Mon. / Sat.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B. Aids &amp; Additions</a:t>
            </a:r>
          </a:p>
        </p:txBody>
      </p:sp>
      <p:graphicFrame>
        <p:nvGraphicFramePr>
          <p:cNvPr id="122898" name="Group 18"/>
          <p:cNvGraphicFramePr>
            <a:graphicFrameLocks noGrp="1"/>
          </p:cNvGraphicFramePr>
          <p:nvPr/>
        </p:nvGraphicFramePr>
        <p:xfrm>
          <a:off x="304800" y="1843088"/>
          <a:ext cx="8534400" cy="809625"/>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96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Command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Aid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8C0000"/>
                            </a:outerShdw>
                          </a:effectLst>
                          <a:latin typeface="Tahoma" pitchFamily="34" charset="0"/>
                        </a:rPr>
                        <a:t>Addition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bl>
          </a:graphicData>
        </a:graphic>
      </p:graphicFrame>
      <p:sp>
        <p:nvSpPr>
          <p:cNvPr id="44047" name="Text Box 17"/>
          <p:cNvSpPr txBox="1">
            <a:spLocks noChangeArrowheads="1"/>
          </p:cNvSpPr>
          <p:nvPr/>
        </p:nvSpPr>
        <p:spPr bwMode="auto">
          <a:xfrm>
            <a:off x="1066800" y="1360488"/>
            <a:ext cx="6815138" cy="396875"/>
          </a:xfrm>
          <a:prstGeom prst="rect">
            <a:avLst/>
          </a:prstGeom>
          <a:noFill/>
          <a:ln w="9525">
            <a:noFill/>
            <a:miter lim="800000"/>
            <a:headEnd/>
            <a:tailEnd/>
          </a:ln>
        </p:spPr>
        <p:txBody>
          <a:bodyPr wrap="none">
            <a:spAutoFit/>
          </a:bodyPr>
          <a:lstStyle/>
          <a:p>
            <a:r>
              <a:rPr lang="en-US" sz="2000" b="1">
                <a:solidFill>
                  <a:srgbClr val="FFFF00"/>
                </a:solidFill>
                <a:latin typeface="Tahoma" pitchFamily="34" charset="0"/>
              </a:rPr>
              <a:t>An Addition Involves Another Element Being Added!</a:t>
            </a:r>
          </a:p>
        </p:txBody>
      </p:sp>
      <p:graphicFrame>
        <p:nvGraphicFramePr>
          <p:cNvPr id="122899" name="Group 19"/>
          <p:cNvGraphicFramePr>
            <a:graphicFrameLocks noGrp="1"/>
          </p:cNvGraphicFramePr>
          <p:nvPr/>
        </p:nvGraphicFramePr>
        <p:xfrm>
          <a:off x="304800" y="2687638"/>
          <a:ext cx="8534400" cy="896112"/>
        </p:xfrm>
        <a:graphic>
          <a:graphicData uri="http://schemas.openxmlformats.org/drawingml/2006/table">
            <a:tbl>
              <a:tblPr/>
              <a:tblGrid>
                <a:gridCol w="38100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806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Sing – Eph. 5:19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Books, Tuner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Instrumental</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Tahoma" pitchFamily="34" charset="0"/>
                        </a:rPr>
                        <a:t>Music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C. The Silence of God</a:t>
            </a:r>
          </a:p>
        </p:txBody>
      </p:sp>
      <p:sp>
        <p:nvSpPr>
          <p:cNvPr id="123914" name="Text Box 10"/>
          <p:cNvSpPr txBox="1">
            <a:spLocks noChangeArrowheads="1"/>
          </p:cNvSpPr>
          <p:nvPr/>
        </p:nvSpPr>
        <p:spPr bwMode="auto">
          <a:xfrm>
            <a:off x="304800" y="1828800"/>
            <a:ext cx="8382000" cy="1801813"/>
          </a:xfrm>
          <a:prstGeom prst="rect">
            <a:avLst/>
          </a:prstGeom>
          <a:noFill/>
          <a:ln w="9525">
            <a:noFill/>
            <a:miter lim="800000"/>
            <a:headEnd/>
            <a:tailEnd/>
          </a:ln>
        </p:spPr>
        <p:txBody>
          <a:bodyPr>
            <a:spAutoFit/>
          </a:bodyPr>
          <a:lstStyle/>
          <a:p>
            <a:pPr algn="ctr">
              <a:spcBef>
                <a:spcPct val="50000"/>
              </a:spcBef>
            </a:pPr>
            <a:r>
              <a:rPr lang="en-US"/>
              <a:t>“God did not say not to”</a:t>
            </a:r>
          </a:p>
          <a:p>
            <a:pPr algn="ctr">
              <a:spcBef>
                <a:spcPct val="50000"/>
              </a:spcBef>
            </a:pPr>
            <a:r>
              <a:rPr lang="en-US"/>
              <a:t>“There is no passage that says ‘Thou shalt not…”</a:t>
            </a:r>
          </a:p>
          <a:p>
            <a:pPr algn="ctr">
              <a:spcBef>
                <a:spcPct val="50000"/>
              </a:spcBef>
            </a:pPr>
            <a:r>
              <a:rPr lang="en-US"/>
              <a:t>“Where is the passages that says it is wrong to…?”</a:t>
            </a:r>
          </a:p>
        </p:txBody>
      </p:sp>
      <p:sp>
        <p:nvSpPr>
          <p:cNvPr id="123915" name="Rectangle 11"/>
          <p:cNvSpPr>
            <a:spLocks noChangeArrowheads="1"/>
          </p:cNvSpPr>
          <p:nvPr/>
        </p:nvSpPr>
        <p:spPr bwMode="auto">
          <a:xfrm>
            <a:off x="0" y="3962400"/>
            <a:ext cx="9144000" cy="1295400"/>
          </a:xfrm>
          <a:prstGeom prst="rect">
            <a:avLst/>
          </a:prstGeom>
          <a:solidFill>
            <a:schemeClr val="accent1"/>
          </a:solidFill>
          <a:ln w="9525">
            <a:solidFill>
              <a:schemeClr val="tx1"/>
            </a:solidFill>
            <a:miter lim="800000"/>
            <a:headEnd/>
            <a:tailEnd/>
          </a:ln>
        </p:spPr>
        <p:txBody>
          <a:bodyPr wrap="none" anchor="ctr"/>
          <a:lstStyle/>
          <a:p>
            <a:pPr algn="ctr"/>
            <a:r>
              <a:rPr lang="en-US" b="1" u="sng">
                <a:solidFill>
                  <a:srgbClr val="000000"/>
                </a:solidFill>
              </a:rPr>
              <a:t>Common Thought</a:t>
            </a:r>
            <a:r>
              <a:rPr lang="en-US" b="1">
                <a:solidFill>
                  <a:srgbClr val="000000"/>
                </a:solidFill>
              </a:rPr>
              <a:t>:</a:t>
            </a:r>
          </a:p>
          <a:p>
            <a:pPr algn="ctr"/>
            <a:r>
              <a:rPr lang="en-US" b="1">
                <a:solidFill>
                  <a:srgbClr val="000000"/>
                </a:solidFill>
              </a:rPr>
              <a:t>Silence of God gives permission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3914">
                                            <p:txEl>
                                              <p:pRg st="1" end="1"/>
                                            </p:txEl>
                                          </p:spTgt>
                                        </p:tgtEl>
                                        <p:attrNameLst>
                                          <p:attrName>style.visibility</p:attrName>
                                        </p:attrNameLst>
                                      </p:cBhvr>
                                      <p:to>
                                        <p:strVal val="visible"/>
                                      </p:to>
                                    </p:set>
                                    <p:animEffect transition="in" filter="wipe(up)">
                                      <p:cBhvr>
                                        <p:cTn id="7" dur="2000"/>
                                        <p:tgtEl>
                                          <p:spTgt spid="1239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3914">
                                            <p:txEl>
                                              <p:pRg st="2" end="2"/>
                                            </p:txEl>
                                          </p:spTgt>
                                        </p:tgtEl>
                                        <p:attrNameLst>
                                          <p:attrName>style.visibility</p:attrName>
                                        </p:attrNameLst>
                                      </p:cBhvr>
                                      <p:to>
                                        <p:strVal val="visible"/>
                                      </p:to>
                                    </p:set>
                                    <p:animEffect transition="in" filter="wipe(up)">
                                      <p:cBhvr>
                                        <p:cTn id="12" dur="2000"/>
                                        <p:tgtEl>
                                          <p:spTgt spid="1239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23915"/>
                                        </p:tgtEl>
                                        <p:attrNameLst>
                                          <p:attrName>style.visibility</p:attrName>
                                        </p:attrNameLst>
                                      </p:cBhvr>
                                      <p:to>
                                        <p:strVal val="visible"/>
                                      </p:to>
                                    </p:set>
                                    <p:anim calcmode="lin" valueType="num">
                                      <p:cBhvr>
                                        <p:cTn id="17" dur="1000" fill="hold"/>
                                        <p:tgtEl>
                                          <p:spTgt spid="123915"/>
                                        </p:tgtEl>
                                        <p:attrNameLst>
                                          <p:attrName>ppt_w</p:attrName>
                                        </p:attrNameLst>
                                      </p:cBhvr>
                                      <p:tavLst>
                                        <p:tav tm="0">
                                          <p:val>
                                            <p:strVal val="#ppt_w*0.70"/>
                                          </p:val>
                                        </p:tav>
                                        <p:tav tm="100000">
                                          <p:val>
                                            <p:strVal val="#ppt_w"/>
                                          </p:val>
                                        </p:tav>
                                      </p:tavLst>
                                    </p:anim>
                                    <p:anim calcmode="lin" valueType="num">
                                      <p:cBhvr>
                                        <p:cTn id="18" dur="1000" fill="hold"/>
                                        <p:tgtEl>
                                          <p:spTgt spid="123915"/>
                                        </p:tgtEl>
                                        <p:attrNameLst>
                                          <p:attrName>ppt_h</p:attrName>
                                        </p:attrNameLst>
                                      </p:cBhvr>
                                      <p:tavLst>
                                        <p:tav tm="0">
                                          <p:val>
                                            <p:strVal val="#ppt_h"/>
                                          </p:val>
                                        </p:tav>
                                        <p:tav tm="100000">
                                          <p:val>
                                            <p:strVal val="#ppt_h"/>
                                          </p:val>
                                        </p:tav>
                                      </p:tavLst>
                                    </p:anim>
                                    <p:animEffect transition="in" filter="fade">
                                      <p:cBhvr>
                                        <p:cTn id="19" dur="1000"/>
                                        <p:tgtEl>
                                          <p:spTgt spid="123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4" grpId="0" build="p"/>
      <p:bldP spid="1239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C. The Silence of God</a:t>
            </a:r>
          </a:p>
        </p:txBody>
      </p:sp>
      <p:sp>
        <p:nvSpPr>
          <p:cNvPr id="126981" name="Text Box 5"/>
          <p:cNvSpPr txBox="1">
            <a:spLocks noChangeArrowheads="1"/>
          </p:cNvSpPr>
          <p:nvPr/>
        </p:nvSpPr>
        <p:spPr bwMode="auto">
          <a:xfrm>
            <a:off x="381000" y="2057400"/>
            <a:ext cx="8763000" cy="3783013"/>
          </a:xfrm>
          <a:prstGeom prst="rect">
            <a:avLst/>
          </a:prstGeom>
          <a:noFill/>
          <a:ln w="9525">
            <a:noFill/>
            <a:miter lim="800000"/>
            <a:headEnd/>
            <a:tailEnd/>
          </a:ln>
          <a:effectLst/>
        </p:spPr>
        <p:txBody>
          <a:bodyPr>
            <a:spAutoFit/>
          </a:bodyPr>
          <a:lstStyle/>
          <a:p>
            <a:pPr defTabSz="350838">
              <a:spcBef>
                <a:spcPct val="50000"/>
              </a:spcBef>
              <a:buFontTx/>
              <a:buChar char="•"/>
              <a:defRPr/>
            </a:pPr>
            <a:r>
              <a:rPr lang="en-US"/>
              <a:t> </a:t>
            </a:r>
            <a:r>
              <a:rPr lang="en-US" b="1" u="sng">
                <a:solidFill>
                  <a:srgbClr val="FFFF00"/>
                </a:solidFill>
              </a:rPr>
              <a:t>1 Cor. 4:6</a:t>
            </a:r>
            <a:r>
              <a:rPr lang="en-US"/>
              <a:t> – forbidden to go beyond things written</a:t>
            </a:r>
          </a:p>
          <a:p>
            <a:pPr defTabSz="350838">
              <a:spcBef>
                <a:spcPct val="50000"/>
              </a:spcBef>
              <a:buFontTx/>
              <a:buChar char="•"/>
              <a:defRPr/>
            </a:pPr>
            <a:r>
              <a:rPr lang="en-US"/>
              <a:t> </a:t>
            </a:r>
            <a:r>
              <a:rPr lang="en-US" b="1" u="sng">
                <a:solidFill>
                  <a:srgbClr val="FFFF00"/>
                </a:solidFill>
              </a:rPr>
              <a:t>Col. 2:22-23</a:t>
            </a:r>
            <a:r>
              <a:rPr lang="en-US"/>
              <a:t> – will worship (kjv)</a:t>
            </a:r>
          </a:p>
          <a:p>
            <a:pPr lvl="1" defTabSz="350838">
              <a:spcBef>
                <a:spcPct val="50000"/>
              </a:spcBef>
              <a:buFont typeface="Wingdings" pitchFamily="2" charset="2"/>
              <a:buChar char="ü"/>
              <a:defRPr/>
            </a:pPr>
            <a:r>
              <a:rPr lang="en-US"/>
              <a:t> </a:t>
            </a:r>
            <a:r>
              <a:rPr lang="en-US" sz="2400" i="1"/>
              <a:t>Will worship = according to commandments of men</a:t>
            </a:r>
          </a:p>
          <a:p>
            <a:pPr lvl="1" defTabSz="350838">
              <a:spcBef>
                <a:spcPct val="50000"/>
              </a:spcBef>
              <a:buFont typeface="Wingdings" pitchFamily="2" charset="2"/>
              <a:buChar char="ü"/>
              <a:defRPr/>
            </a:pPr>
            <a:r>
              <a:rPr lang="en-US" sz="2400" i="1"/>
              <a:t> “voluntarily adopted worship, whether unbidden 	or 	forbidden” (W. E. Vine)</a:t>
            </a:r>
          </a:p>
          <a:p>
            <a:pPr defTabSz="350838">
              <a:spcBef>
                <a:spcPct val="50000"/>
              </a:spcBef>
              <a:buFontTx/>
              <a:buChar char="•"/>
              <a:defRPr/>
            </a:pPr>
            <a:r>
              <a:rPr lang="en-US" i="1"/>
              <a:t> </a:t>
            </a:r>
            <a:r>
              <a:rPr lang="en-US" b="1" u="sng">
                <a:solidFill>
                  <a:srgbClr val="FFFF00"/>
                </a:solidFill>
                <a:effectLst>
                  <a:outerShdw blurRad="38100" dist="38100" dir="2700000" algn="tl">
                    <a:srgbClr val="000000"/>
                  </a:outerShdw>
                </a:effectLst>
              </a:rPr>
              <a:t>Any Passage That Says We Must Have Authority </a:t>
            </a:r>
            <a:r>
              <a:rPr lang="en-US" b="1">
                <a:solidFill>
                  <a:srgbClr val="FFFF00"/>
                </a:solidFill>
                <a:effectLst>
                  <a:outerShdw blurRad="38100" dist="38100" dir="2700000" algn="tl">
                    <a:srgbClr val="000000"/>
                  </a:outerShdw>
                </a:effectLst>
              </a:rPr>
              <a:t>	– 	</a:t>
            </a:r>
            <a:r>
              <a:rPr lang="en-US" b="1" u="sng">
                <a:solidFill>
                  <a:srgbClr val="FFFF00"/>
                </a:solidFill>
                <a:effectLst>
                  <a:outerShdw blurRad="38100" dist="38100" dir="2700000" algn="tl">
                    <a:srgbClr val="000000"/>
                  </a:outerShdw>
                </a:effectLst>
              </a:rPr>
              <a:t>Says We Must Respect God’s Silence</a:t>
            </a:r>
            <a:r>
              <a:rPr lang="en-US" u="sng">
                <a:solidFill>
                  <a:srgbClr val="FFFF00"/>
                </a:solidFill>
                <a:effectLst>
                  <a:outerShdw blurRad="38100" dist="38100" dir="2700000" algn="tl">
                    <a:srgbClr val="000000"/>
                  </a:outerShdw>
                </a:effectLst>
              </a:rPr>
              <a:t>!</a:t>
            </a:r>
            <a:endParaRPr lang="en-US" i="1" u="sng">
              <a:solidFill>
                <a:srgbClr val="FFFF00"/>
              </a:solidFill>
              <a:effectLst>
                <a:outerShdw blurRad="38100" dist="38100" dir="2700000" algn="tl">
                  <a:srgbClr val="000000"/>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26981">
                                            <p:txEl>
                                              <p:pRg st="1" end="1"/>
                                            </p:txEl>
                                          </p:spTgt>
                                        </p:tgtEl>
                                        <p:attrNameLst>
                                          <p:attrName>style.visibility</p:attrName>
                                        </p:attrNameLst>
                                      </p:cBhvr>
                                      <p:to>
                                        <p:strVal val="visible"/>
                                      </p:to>
                                    </p:set>
                                    <p:animScale>
                                      <p:cBhvr>
                                        <p:cTn id="7" dur="1000" decel="50000" fill="hold">
                                          <p:stCondLst>
                                            <p:cond delay="0"/>
                                          </p:stCondLst>
                                        </p:cTn>
                                        <p:tgtEl>
                                          <p:spTgt spid="12698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6981">
                                            <p:txEl>
                                              <p:pRg st="1" end="1"/>
                                            </p:txEl>
                                          </p:spTgt>
                                        </p:tgtEl>
                                        <p:attrNameLst>
                                          <p:attrName>ppt_x</p:attrName>
                                          <p:attrName>ppt_y</p:attrName>
                                        </p:attrNameLst>
                                      </p:cBhvr>
                                    </p:animMotion>
                                    <p:animEffect transition="in" filter="fade">
                                      <p:cBhvr>
                                        <p:cTn id="9" dur="1000"/>
                                        <p:tgtEl>
                                          <p:spTgt spid="12698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26981">
                                            <p:txEl>
                                              <p:pRg st="2" end="2"/>
                                            </p:txEl>
                                          </p:spTgt>
                                        </p:tgtEl>
                                        <p:attrNameLst>
                                          <p:attrName>style.visibility</p:attrName>
                                        </p:attrNameLst>
                                      </p:cBhvr>
                                      <p:to>
                                        <p:strVal val="visible"/>
                                      </p:to>
                                    </p:set>
                                    <p:animScale>
                                      <p:cBhvr>
                                        <p:cTn id="14" dur="1000" decel="50000" fill="hold">
                                          <p:stCondLst>
                                            <p:cond delay="0"/>
                                          </p:stCondLst>
                                        </p:cTn>
                                        <p:tgtEl>
                                          <p:spTgt spid="12698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6981">
                                            <p:txEl>
                                              <p:pRg st="2" end="2"/>
                                            </p:txEl>
                                          </p:spTgt>
                                        </p:tgtEl>
                                        <p:attrNameLst>
                                          <p:attrName>ppt_x</p:attrName>
                                          <p:attrName>ppt_y</p:attrName>
                                        </p:attrNameLst>
                                      </p:cBhvr>
                                    </p:animMotion>
                                    <p:animEffect transition="in" filter="fade">
                                      <p:cBhvr>
                                        <p:cTn id="16" dur="1000"/>
                                        <p:tgtEl>
                                          <p:spTgt spid="12698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26981">
                                            <p:txEl>
                                              <p:pRg st="3" end="3"/>
                                            </p:txEl>
                                          </p:spTgt>
                                        </p:tgtEl>
                                        <p:attrNameLst>
                                          <p:attrName>style.visibility</p:attrName>
                                        </p:attrNameLst>
                                      </p:cBhvr>
                                      <p:to>
                                        <p:strVal val="visible"/>
                                      </p:to>
                                    </p:set>
                                    <p:animScale>
                                      <p:cBhvr>
                                        <p:cTn id="21" dur="1000" decel="50000" fill="hold">
                                          <p:stCondLst>
                                            <p:cond delay="0"/>
                                          </p:stCondLst>
                                        </p:cTn>
                                        <p:tgtEl>
                                          <p:spTgt spid="12698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26981">
                                            <p:txEl>
                                              <p:pRg st="3" end="3"/>
                                            </p:txEl>
                                          </p:spTgt>
                                        </p:tgtEl>
                                        <p:attrNameLst>
                                          <p:attrName>ppt_x</p:attrName>
                                          <p:attrName>ppt_y</p:attrName>
                                        </p:attrNameLst>
                                      </p:cBhvr>
                                    </p:animMotion>
                                    <p:animEffect transition="in" filter="fade">
                                      <p:cBhvr>
                                        <p:cTn id="23" dur="1000"/>
                                        <p:tgtEl>
                                          <p:spTgt spid="12698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126981">
                                            <p:txEl>
                                              <p:pRg st="4" end="4"/>
                                            </p:txEl>
                                          </p:spTgt>
                                        </p:tgtEl>
                                        <p:attrNameLst>
                                          <p:attrName>style.visibility</p:attrName>
                                        </p:attrNameLst>
                                      </p:cBhvr>
                                      <p:to>
                                        <p:strVal val="visible"/>
                                      </p:to>
                                    </p:set>
                                    <p:animScale>
                                      <p:cBhvr>
                                        <p:cTn id="28" dur="1000" decel="50000" fill="hold">
                                          <p:stCondLst>
                                            <p:cond delay="0"/>
                                          </p:stCondLst>
                                        </p:cTn>
                                        <p:tgtEl>
                                          <p:spTgt spid="12698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126981">
                                            <p:txEl>
                                              <p:pRg st="4" end="4"/>
                                            </p:txEl>
                                          </p:spTgt>
                                        </p:tgtEl>
                                        <p:attrNameLst>
                                          <p:attrName>ppt_x</p:attrName>
                                          <p:attrName>ppt_y</p:attrName>
                                        </p:attrNameLst>
                                      </p:cBhvr>
                                    </p:animMotion>
                                    <p:animEffect transition="in" filter="fade">
                                      <p:cBhvr>
                                        <p:cTn id="30" dur="1000"/>
                                        <p:tgtEl>
                                          <p:spTgt spid="1269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build="p" bldLvl="2"/>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effectLst>
                  <a:outerShdw blurRad="38100" dist="38100" dir="2700000" algn="tl">
                    <a:srgbClr val="000000"/>
                  </a:outerShdw>
                </a:effectLst>
                <a:latin typeface="Tahoma" pitchFamily="34" charset="0"/>
              </a:rPr>
              <a:t>C. The Silence of God</a:t>
            </a:r>
          </a:p>
        </p:txBody>
      </p:sp>
      <p:sp>
        <p:nvSpPr>
          <p:cNvPr id="47107" name="AutoShape 40"/>
          <p:cNvSpPr>
            <a:spLocks noChangeArrowheads="1"/>
          </p:cNvSpPr>
          <p:nvPr/>
        </p:nvSpPr>
        <p:spPr bwMode="auto">
          <a:xfrm>
            <a:off x="152400" y="2438400"/>
            <a:ext cx="3886200" cy="2057400"/>
          </a:xfrm>
          <a:prstGeom prst="star8">
            <a:avLst>
              <a:gd name="adj" fmla="val 49083"/>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u="sng">
                <a:solidFill>
                  <a:schemeClr val="bg1"/>
                </a:solidFill>
                <a:latin typeface="Tahoma" pitchFamily="34" charset="0"/>
              </a:rPr>
              <a:t>Permissive</a:t>
            </a:r>
          </a:p>
          <a:p>
            <a:pPr algn="ctr">
              <a:defRPr/>
            </a:pPr>
            <a:r>
              <a:rPr lang="en-US" sz="2400">
                <a:solidFill>
                  <a:schemeClr val="bg1"/>
                </a:solidFill>
                <a:latin typeface="Tahoma" pitchFamily="34" charset="0"/>
              </a:rPr>
              <a:t>At liberty to do what</a:t>
            </a:r>
          </a:p>
          <a:p>
            <a:pPr algn="ctr">
              <a:defRPr/>
            </a:pPr>
            <a:r>
              <a:rPr lang="en-US" sz="2400">
                <a:solidFill>
                  <a:schemeClr val="bg1"/>
                </a:solidFill>
                <a:latin typeface="Tahoma" pitchFamily="34" charset="0"/>
              </a:rPr>
              <a:t>is not</a:t>
            </a:r>
          </a:p>
          <a:p>
            <a:pPr algn="ctr">
              <a:defRPr/>
            </a:pPr>
            <a:r>
              <a:rPr lang="en-US" sz="2400">
                <a:solidFill>
                  <a:schemeClr val="bg1"/>
                </a:solidFill>
                <a:latin typeface="Tahoma" pitchFamily="34" charset="0"/>
              </a:rPr>
              <a:t>condemned</a:t>
            </a:r>
          </a:p>
        </p:txBody>
      </p:sp>
      <p:sp>
        <p:nvSpPr>
          <p:cNvPr id="47108" name="AutoShape 41"/>
          <p:cNvSpPr>
            <a:spLocks noChangeArrowheads="1"/>
          </p:cNvSpPr>
          <p:nvPr/>
        </p:nvSpPr>
        <p:spPr bwMode="auto">
          <a:xfrm>
            <a:off x="5029200" y="2438400"/>
            <a:ext cx="3886200" cy="2057400"/>
          </a:xfrm>
          <a:prstGeom prst="star8">
            <a:avLst>
              <a:gd name="adj" fmla="val 49083"/>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u="sng">
                <a:solidFill>
                  <a:schemeClr val="bg1"/>
                </a:solidFill>
                <a:latin typeface="Tahoma" pitchFamily="34" charset="0"/>
              </a:rPr>
              <a:t>Prohibitive</a:t>
            </a:r>
          </a:p>
          <a:p>
            <a:pPr algn="ctr">
              <a:defRPr/>
            </a:pPr>
            <a:r>
              <a:rPr lang="en-US" sz="2400">
                <a:solidFill>
                  <a:schemeClr val="bg1"/>
                </a:solidFill>
                <a:latin typeface="Tahoma" pitchFamily="34" charset="0"/>
              </a:rPr>
              <a:t>Forbidden to act</a:t>
            </a:r>
          </a:p>
          <a:p>
            <a:pPr algn="ctr">
              <a:defRPr/>
            </a:pPr>
            <a:r>
              <a:rPr lang="en-US" sz="2400">
                <a:solidFill>
                  <a:schemeClr val="bg1"/>
                </a:solidFill>
                <a:latin typeface="Tahoma" pitchFamily="34" charset="0"/>
              </a:rPr>
              <a:t>Without authority</a:t>
            </a:r>
          </a:p>
        </p:txBody>
      </p:sp>
      <p:grpSp>
        <p:nvGrpSpPr>
          <p:cNvPr id="47115" name="Group 44"/>
          <p:cNvGrpSpPr>
            <a:grpSpLocks/>
          </p:cNvGrpSpPr>
          <p:nvPr/>
        </p:nvGrpSpPr>
        <p:grpSpPr bwMode="auto">
          <a:xfrm>
            <a:off x="3276600" y="1752600"/>
            <a:ext cx="2362200" cy="1600200"/>
            <a:chOff x="1632" y="2880"/>
            <a:chExt cx="1488" cy="1008"/>
          </a:xfrm>
        </p:grpSpPr>
        <p:sp>
          <p:nvSpPr>
            <p:cNvPr id="47119" name="AutoShape 42"/>
            <p:cNvSpPr>
              <a:spLocks noChangeArrowheads="1"/>
            </p:cNvSpPr>
            <p:nvPr/>
          </p:nvSpPr>
          <p:spPr bwMode="auto">
            <a:xfrm rot="-8184380">
              <a:off x="1920" y="3024"/>
              <a:ext cx="934" cy="864"/>
            </a:xfrm>
            <a:custGeom>
              <a:avLst/>
              <a:gdLst>
                <a:gd name="T0" fmla="*/ 1 w 21600"/>
                <a:gd name="T1" fmla="*/ 0 h 21600"/>
                <a:gd name="T2" fmla="*/ 1 w 21600"/>
                <a:gd name="T3" fmla="*/ 0 h 21600"/>
                <a:gd name="T4" fmla="*/ 0 w 21600"/>
                <a:gd name="T5" fmla="*/ 1 h 21600"/>
                <a:gd name="T6" fmla="*/ 0 w 21600"/>
                <a:gd name="T7" fmla="*/ 1 h 21600"/>
                <a:gd name="T8" fmla="*/ 0 w 21600"/>
                <a:gd name="T9" fmla="*/ 1 h 21600"/>
                <a:gd name="T10" fmla="*/ 1 w 21600"/>
                <a:gd name="T11" fmla="*/ 1 h 21600"/>
                <a:gd name="T12" fmla="*/ 1 w 21600"/>
                <a:gd name="T13" fmla="*/ 1 h 21600"/>
                <a:gd name="T14" fmla="*/ 2 w 21600"/>
                <a:gd name="T15" fmla="*/ 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1734 w 21600"/>
                <a:gd name="T25" fmla="*/ 14400 h 21600"/>
                <a:gd name="T26" fmla="*/ 18409 w 21600"/>
                <a:gd name="T27" fmla="*/ 1842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6414" y="0"/>
                  </a:moveTo>
                  <a:lnTo>
                    <a:pt x="11228" y="4477"/>
                  </a:lnTo>
                  <a:lnTo>
                    <a:pt x="14409" y="4477"/>
                  </a:lnTo>
                  <a:lnTo>
                    <a:pt x="14409" y="14409"/>
                  </a:lnTo>
                  <a:lnTo>
                    <a:pt x="4477" y="14409"/>
                  </a:lnTo>
                  <a:lnTo>
                    <a:pt x="4477" y="11228"/>
                  </a:lnTo>
                  <a:lnTo>
                    <a:pt x="0" y="16414"/>
                  </a:lnTo>
                  <a:lnTo>
                    <a:pt x="4477" y="21600"/>
                  </a:lnTo>
                  <a:lnTo>
                    <a:pt x="4477" y="18419"/>
                  </a:lnTo>
                  <a:lnTo>
                    <a:pt x="18419" y="18419"/>
                  </a:lnTo>
                  <a:lnTo>
                    <a:pt x="18419" y="4477"/>
                  </a:lnTo>
                  <a:lnTo>
                    <a:pt x="21600" y="4477"/>
                  </a:lnTo>
                  <a:close/>
                </a:path>
              </a:pathLst>
            </a:custGeom>
            <a:solidFill>
              <a:schemeClr val="bg1"/>
            </a:solidFill>
            <a:ln w="9525">
              <a:solidFill>
                <a:schemeClr val="tx1"/>
              </a:solidFill>
              <a:miter lim="800000"/>
              <a:headEnd/>
              <a:tailEnd/>
            </a:ln>
          </p:spPr>
          <p:txBody>
            <a:bodyPr wrap="none" anchor="ctr"/>
            <a:lstStyle/>
            <a:p>
              <a:endParaRPr lang="en-US"/>
            </a:p>
          </p:txBody>
        </p:sp>
        <p:sp>
          <p:nvSpPr>
            <p:cNvPr id="36907" name="Rectangle 43"/>
            <p:cNvSpPr>
              <a:spLocks noChangeArrowheads="1"/>
            </p:cNvSpPr>
            <p:nvPr/>
          </p:nvSpPr>
          <p:spPr bwMode="auto">
            <a:xfrm>
              <a:off x="1632" y="2880"/>
              <a:ext cx="1488" cy="432"/>
            </a:xfrm>
            <a:prstGeom prst="rect">
              <a:avLst/>
            </a:prstGeom>
            <a:solidFill>
              <a:schemeClr val="bg1"/>
            </a:solidFill>
            <a:ln w="9525">
              <a:noFill/>
              <a:miter lim="800000"/>
              <a:headEnd/>
              <a:tailEnd/>
            </a:ln>
            <a:effectLst/>
          </p:spPr>
          <p:txBody>
            <a:bodyPr wrap="none" anchor="ctr"/>
            <a:lstStyle/>
            <a:p>
              <a:pPr algn="ctr">
                <a:defRPr/>
              </a:pPr>
              <a:r>
                <a:rPr lang="en-US" sz="2400" b="1">
                  <a:effectLst>
                    <a:outerShdw blurRad="38100" dist="38100" dir="2700000" algn="tl">
                      <a:srgbClr val="000000"/>
                    </a:outerShdw>
                  </a:effectLst>
                  <a:latin typeface="Tahoma" pitchFamily="34" charset="0"/>
                </a:rPr>
                <a:t>Two Mindsets</a:t>
              </a:r>
            </a:p>
          </p:txBody>
        </p:sp>
      </p:grpSp>
      <p:sp>
        <p:nvSpPr>
          <p:cNvPr id="36910" name="Oval 46"/>
          <p:cNvSpPr>
            <a:spLocks noChangeArrowheads="1"/>
          </p:cNvSpPr>
          <p:nvPr/>
        </p:nvSpPr>
        <p:spPr bwMode="auto">
          <a:xfrm>
            <a:off x="4876800" y="2133600"/>
            <a:ext cx="4267200" cy="2667000"/>
          </a:xfrm>
          <a:prstGeom prst="ellipse">
            <a:avLst/>
          </a:prstGeom>
          <a:noFill/>
          <a:ln w="76200">
            <a:solidFill>
              <a:srgbClr val="FFFF00"/>
            </a:solidFill>
            <a:round/>
            <a:headEnd/>
            <a:tailEnd/>
          </a:ln>
        </p:spPr>
        <p:txBody>
          <a:bodyPr wrap="none" anchor="ctr"/>
          <a:lstStyle/>
          <a:p>
            <a:endParaRPr lang="en-US"/>
          </a:p>
        </p:txBody>
      </p:sp>
      <p:sp>
        <p:nvSpPr>
          <p:cNvPr id="36911" name="Text Box 47"/>
          <p:cNvSpPr txBox="1">
            <a:spLocks noChangeArrowheads="1"/>
          </p:cNvSpPr>
          <p:nvPr/>
        </p:nvSpPr>
        <p:spPr bwMode="auto">
          <a:xfrm>
            <a:off x="76200" y="4343400"/>
            <a:ext cx="8915400" cy="1587500"/>
          </a:xfrm>
          <a:prstGeom prst="rect">
            <a:avLst/>
          </a:prstGeom>
          <a:noFill/>
          <a:ln w="9525">
            <a:noFill/>
            <a:miter lim="800000"/>
            <a:headEnd/>
            <a:tailEnd/>
          </a:ln>
          <a:effectLst/>
        </p:spPr>
        <p:txBody>
          <a:bodyPr>
            <a:spAutoFit/>
          </a:bodyPr>
          <a:lstStyle/>
          <a:p>
            <a:pPr algn="ctr">
              <a:spcBef>
                <a:spcPct val="50000"/>
              </a:spcBef>
              <a:defRPr/>
            </a:pPr>
            <a:r>
              <a:rPr lang="en-US" b="1" u="sng">
                <a:effectLst>
                  <a:outerShdw blurRad="38100" dist="38100" dir="2700000" algn="tl">
                    <a:srgbClr val="000000"/>
                  </a:outerShdw>
                </a:effectLst>
                <a:latin typeface="Times New Roman" pitchFamily="18" charset="0"/>
              </a:rPr>
              <a:t>Heb. 7:14</a:t>
            </a:r>
          </a:p>
          <a:p>
            <a:pPr algn="ctr">
              <a:spcBef>
                <a:spcPct val="50000"/>
              </a:spcBef>
              <a:defRPr/>
            </a:pPr>
            <a:r>
              <a:rPr lang="en-US" b="1">
                <a:latin typeface="Times New Roman" pitchFamily="18" charset="0"/>
              </a:rPr>
              <a:t>For </a:t>
            </a:r>
            <a:r>
              <a:rPr lang="en-US" b="1" i="1">
                <a:latin typeface="Times New Roman" pitchFamily="18" charset="0"/>
              </a:rPr>
              <a:t>it is</a:t>
            </a:r>
            <a:r>
              <a:rPr lang="en-US" b="1">
                <a:latin typeface="Times New Roman" pitchFamily="18" charset="0"/>
              </a:rPr>
              <a:t> evident that our Lord arose from Judah, of which tribe Moses spoke nothing concerning priesthood</a:t>
            </a:r>
          </a:p>
        </p:txBody>
      </p:sp>
      <p:sp>
        <p:nvSpPr>
          <p:cNvPr id="36912" name="Text Box 48"/>
          <p:cNvSpPr txBox="1">
            <a:spLocks noChangeArrowheads="1"/>
          </p:cNvSpPr>
          <p:nvPr/>
        </p:nvSpPr>
        <p:spPr bwMode="auto">
          <a:xfrm>
            <a:off x="1143000" y="1879600"/>
            <a:ext cx="1784350" cy="2971800"/>
          </a:xfrm>
          <a:prstGeom prst="rect">
            <a:avLst/>
          </a:prstGeom>
          <a:noFill/>
          <a:ln w="9525">
            <a:noFill/>
            <a:miter lim="800000"/>
            <a:headEnd/>
            <a:tailEnd/>
          </a:ln>
          <a:effectLst/>
        </p:spPr>
        <p:txBody>
          <a:bodyPr wrap="none">
            <a:spAutoFit/>
          </a:bodyPr>
          <a:lstStyle/>
          <a:p>
            <a:pPr>
              <a:defRPr/>
            </a:pPr>
            <a:r>
              <a:rPr lang="en-US" sz="18900">
                <a:solidFill>
                  <a:srgbClr val="CC0000"/>
                </a:solidFill>
                <a:effectLst>
                  <a:outerShdw blurRad="38100" dist="38100" dir="2700000" algn="tl">
                    <a:srgbClr val="000000"/>
                  </a:outerShdw>
                </a:effectLst>
              </a:rPr>
              <a:t>X</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911"/>
                                        </p:tgtEl>
                                        <p:attrNameLst>
                                          <p:attrName>style.visibility</p:attrName>
                                        </p:attrNameLst>
                                      </p:cBhvr>
                                      <p:to>
                                        <p:strVal val="visible"/>
                                      </p:to>
                                    </p:set>
                                    <p:anim calcmode="lin" valueType="num">
                                      <p:cBhvr additive="base">
                                        <p:cTn id="7" dur="1000" fill="hold"/>
                                        <p:tgtEl>
                                          <p:spTgt spid="36911"/>
                                        </p:tgtEl>
                                        <p:attrNameLst>
                                          <p:attrName>ppt_x</p:attrName>
                                        </p:attrNameLst>
                                      </p:cBhvr>
                                      <p:tavLst>
                                        <p:tav tm="0">
                                          <p:val>
                                            <p:strVal val="#ppt_x"/>
                                          </p:val>
                                        </p:tav>
                                        <p:tav tm="100000">
                                          <p:val>
                                            <p:strVal val="#ppt_x"/>
                                          </p:val>
                                        </p:tav>
                                      </p:tavLst>
                                    </p:anim>
                                    <p:anim calcmode="lin" valueType="num">
                                      <p:cBhvr additive="base">
                                        <p:cTn id="8" dur="1000" fill="hold"/>
                                        <p:tgtEl>
                                          <p:spTgt spid="369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6910"/>
                                        </p:tgtEl>
                                        <p:attrNameLst>
                                          <p:attrName>style.visibility</p:attrName>
                                        </p:attrNameLst>
                                      </p:cBhvr>
                                      <p:to>
                                        <p:strVal val="visible"/>
                                      </p:to>
                                    </p:set>
                                    <p:animEffect transition="in" filter="wipe(down)">
                                      <p:cBhvr>
                                        <p:cTn id="13" dur="500"/>
                                        <p:tgtEl>
                                          <p:spTgt spid="3691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6912"/>
                                        </p:tgtEl>
                                        <p:attrNameLst>
                                          <p:attrName>style.visibility</p:attrName>
                                        </p:attrNameLst>
                                      </p:cBhvr>
                                      <p:to>
                                        <p:strVal val="visible"/>
                                      </p:to>
                                    </p:set>
                                    <p:animEffect transition="in" filter="wipe(up)">
                                      <p:cBhvr>
                                        <p:cTn id="16" dur="1000"/>
                                        <p:tgtEl>
                                          <p:spTgt spid="36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10" grpId="0" animBg="1"/>
      <p:bldP spid="36911" grpId="0"/>
      <p:bldP spid="369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000000"/>
          </a:solidFill>
          <a:ln>
            <a:solidFill>
              <a:schemeClr val="tx2"/>
            </a:solidFill>
          </a:ln>
        </p:spPr>
        <p:txBody>
          <a:bodyPr/>
          <a:lstStyle/>
          <a:p>
            <a:pPr eaLnBrk="1" hangingPunct="1"/>
            <a:r>
              <a:rPr lang="en-US">
                <a:effectLst/>
                <a:latin typeface="Times New Roman" pitchFamily="18" charset="0"/>
              </a:rPr>
              <a:t>God Did Not Say Not To:</a:t>
            </a:r>
          </a:p>
        </p:txBody>
      </p:sp>
      <p:sp>
        <p:nvSpPr>
          <p:cNvPr id="124931" name="Rectangle 3"/>
          <p:cNvSpPr>
            <a:spLocks noGrp="1" noChangeArrowheads="1"/>
          </p:cNvSpPr>
          <p:nvPr>
            <p:ph type="body" idx="1"/>
          </p:nvPr>
        </p:nvSpPr>
        <p:spPr>
          <a:xfrm>
            <a:off x="533400" y="1828800"/>
            <a:ext cx="8229600" cy="4495800"/>
          </a:xfrm>
        </p:spPr>
        <p:txBody>
          <a:bodyPr/>
          <a:lstStyle/>
          <a:p>
            <a:pPr eaLnBrk="1" hangingPunct="1">
              <a:defRPr/>
            </a:pPr>
            <a:r>
              <a:rPr lang="en-US"/>
              <a:t>Ice Cream with the Lord’s Supper</a:t>
            </a:r>
          </a:p>
          <a:p>
            <a:pPr eaLnBrk="1" hangingPunct="1">
              <a:defRPr/>
            </a:pPr>
            <a:r>
              <a:rPr lang="en-US"/>
              <a:t>Handle snakes as an act of worship</a:t>
            </a:r>
          </a:p>
          <a:p>
            <a:pPr eaLnBrk="1" hangingPunct="1">
              <a:defRPr/>
            </a:pPr>
            <a:r>
              <a:rPr lang="en-US"/>
              <a:t>Church sponsored sports</a:t>
            </a:r>
          </a:p>
          <a:p>
            <a:pPr eaLnBrk="1" hangingPunct="1">
              <a:defRPr/>
            </a:pPr>
            <a:r>
              <a:rPr lang="en-US"/>
              <a:t>Offer a bull or lamb as sacrifice</a:t>
            </a:r>
          </a:p>
          <a:p>
            <a:pPr eaLnBrk="1" hangingPunct="1">
              <a:defRPr/>
            </a:pPr>
            <a:r>
              <a:rPr lang="en-US"/>
              <a:t>Count beads as an act of worship</a:t>
            </a:r>
          </a:p>
          <a:p>
            <a:pPr eaLnBrk="1" hangingPunct="1">
              <a:defRPr/>
            </a:pPr>
            <a:r>
              <a:rPr lang="en-US"/>
              <a:t>Mechanical Instrum. of music in worship</a:t>
            </a:r>
          </a:p>
          <a:p>
            <a:pPr eaLnBrk="1" hangingPunct="1">
              <a:defRPr/>
            </a:pPr>
            <a:r>
              <a:rPr lang="en-US"/>
              <a:t>Church to be in secular business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4931">
                                            <p:txEl>
                                              <p:pRg st="2" end="2"/>
                                            </p:txEl>
                                          </p:spTgt>
                                        </p:tgtEl>
                                        <p:attrNameLst>
                                          <p:attrName>style.visibility</p:attrName>
                                        </p:attrNameLst>
                                      </p:cBhvr>
                                      <p:to>
                                        <p:strVal val="visible"/>
                                      </p:to>
                                    </p:set>
                                    <p:anim calcmode="lin" valueType="num">
                                      <p:cBhvr additive="base">
                                        <p:cTn id="19" dur="500" fill="hold"/>
                                        <p:tgtEl>
                                          <p:spTgt spid="1249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4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4931">
                                            <p:txEl>
                                              <p:pRg st="3" end="3"/>
                                            </p:txEl>
                                          </p:spTgt>
                                        </p:tgtEl>
                                        <p:attrNameLst>
                                          <p:attrName>style.visibility</p:attrName>
                                        </p:attrNameLst>
                                      </p:cBhvr>
                                      <p:to>
                                        <p:strVal val="visible"/>
                                      </p:to>
                                    </p:set>
                                    <p:anim calcmode="lin" valueType="num">
                                      <p:cBhvr additive="base">
                                        <p:cTn id="25" dur="500" fill="hold"/>
                                        <p:tgtEl>
                                          <p:spTgt spid="1249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4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931">
                                            <p:txEl>
                                              <p:pRg st="4" end="4"/>
                                            </p:txEl>
                                          </p:spTgt>
                                        </p:tgtEl>
                                        <p:attrNameLst>
                                          <p:attrName>style.visibility</p:attrName>
                                        </p:attrNameLst>
                                      </p:cBhvr>
                                      <p:to>
                                        <p:strVal val="visible"/>
                                      </p:to>
                                    </p:set>
                                    <p:anim calcmode="lin" valueType="num">
                                      <p:cBhvr additive="base">
                                        <p:cTn id="31" dur="500" fill="hold"/>
                                        <p:tgtEl>
                                          <p:spTgt spid="1249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49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4931">
                                            <p:txEl>
                                              <p:pRg st="5" end="5"/>
                                            </p:txEl>
                                          </p:spTgt>
                                        </p:tgtEl>
                                        <p:attrNameLst>
                                          <p:attrName>style.visibility</p:attrName>
                                        </p:attrNameLst>
                                      </p:cBhvr>
                                      <p:to>
                                        <p:strVal val="visible"/>
                                      </p:to>
                                    </p:set>
                                    <p:anim calcmode="lin" valueType="num">
                                      <p:cBhvr additive="base">
                                        <p:cTn id="37" dur="500" fill="hold"/>
                                        <p:tgtEl>
                                          <p:spTgt spid="1249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49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4931">
                                            <p:txEl>
                                              <p:pRg st="6" end="6"/>
                                            </p:txEl>
                                          </p:spTgt>
                                        </p:tgtEl>
                                        <p:attrNameLst>
                                          <p:attrName>style.visibility</p:attrName>
                                        </p:attrNameLst>
                                      </p:cBhvr>
                                      <p:to>
                                        <p:strVal val="visible"/>
                                      </p:to>
                                    </p:set>
                                    <p:anim calcmode="lin" valueType="num">
                                      <p:cBhvr additive="base">
                                        <p:cTn id="43" dur="500" fill="hold"/>
                                        <p:tgtEl>
                                          <p:spTgt spid="12493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2493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20%20dollar%20bill%20new%20-%20front%20&amp;%20back"/>
          <p:cNvPicPr>
            <a:picLocks noChangeAspect="1" noChangeArrowheads="1"/>
          </p:cNvPicPr>
          <p:nvPr/>
        </p:nvPicPr>
        <p:blipFill>
          <a:blip r:embed="rId2" cstate="print"/>
          <a:srcRect b="51559"/>
          <a:stretch>
            <a:fillRect/>
          </a:stretch>
        </p:blipFill>
        <p:spPr bwMode="auto">
          <a:xfrm rot="-865924">
            <a:off x="838200" y="1447800"/>
            <a:ext cx="2667000" cy="1128713"/>
          </a:xfrm>
          <a:prstGeom prst="rect">
            <a:avLst/>
          </a:prstGeom>
          <a:noFill/>
          <a:ln w="9525">
            <a:noFill/>
            <a:miter lim="800000"/>
            <a:headEnd/>
            <a:tailEnd/>
          </a:ln>
        </p:spPr>
      </p:pic>
      <p:sp>
        <p:nvSpPr>
          <p:cNvPr id="49155" name="Text Box 6"/>
          <p:cNvSpPr txBox="1">
            <a:spLocks noChangeArrowheads="1"/>
          </p:cNvSpPr>
          <p:nvPr/>
        </p:nvSpPr>
        <p:spPr bwMode="auto">
          <a:xfrm>
            <a:off x="533400" y="304800"/>
            <a:ext cx="8001000" cy="519113"/>
          </a:xfrm>
          <a:prstGeom prst="rect">
            <a:avLst/>
          </a:prstGeom>
          <a:noFill/>
          <a:ln w="9525">
            <a:noFill/>
            <a:miter lim="800000"/>
            <a:headEnd/>
            <a:tailEnd/>
          </a:ln>
        </p:spPr>
        <p:txBody>
          <a:bodyPr>
            <a:spAutoFit/>
          </a:bodyPr>
          <a:lstStyle/>
          <a:p>
            <a:pPr algn="ctr">
              <a:spcBef>
                <a:spcPct val="50000"/>
              </a:spcBef>
            </a:pPr>
            <a:r>
              <a:rPr lang="en-US" b="1" u="sng"/>
              <a:t>Suppose Someone Sends You To The Store</a:t>
            </a:r>
          </a:p>
        </p:txBody>
      </p:sp>
      <p:sp>
        <p:nvSpPr>
          <p:cNvPr id="130055" name="Text Box 7"/>
          <p:cNvSpPr txBox="1">
            <a:spLocks noChangeArrowheads="1"/>
          </p:cNvSpPr>
          <p:nvPr/>
        </p:nvSpPr>
        <p:spPr bwMode="auto">
          <a:xfrm>
            <a:off x="4114800" y="1447800"/>
            <a:ext cx="4343400" cy="1066800"/>
          </a:xfrm>
          <a:prstGeom prst="rect">
            <a:avLst/>
          </a:prstGeom>
          <a:noFill/>
          <a:ln w="9525">
            <a:noFill/>
            <a:miter lim="800000"/>
            <a:headEnd/>
            <a:tailEnd/>
          </a:ln>
        </p:spPr>
        <p:txBody>
          <a:bodyPr>
            <a:spAutoFit/>
          </a:bodyPr>
          <a:lstStyle/>
          <a:p>
            <a:pPr algn="ctr">
              <a:spcBef>
                <a:spcPct val="50000"/>
              </a:spcBef>
            </a:pPr>
            <a:r>
              <a:rPr lang="en-US" sz="3200">
                <a:solidFill>
                  <a:srgbClr val="FFFF00"/>
                </a:solidFill>
              </a:rPr>
              <a:t>“Go buy me a gallon of milk &amp; a box of cereal.”</a:t>
            </a:r>
          </a:p>
        </p:txBody>
      </p:sp>
      <p:sp>
        <p:nvSpPr>
          <p:cNvPr id="49157" name="Text Box 8"/>
          <p:cNvSpPr txBox="1">
            <a:spLocks noChangeArrowheads="1"/>
          </p:cNvSpPr>
          <p:nvPr/>
        </p:nvSpPr>
        <p:spPr bwMode="auto">
          <a:xfrm>
            <a:off x="685800" y="3048000"/>
            <a:ext cx="3886200" cy="519113"/>
          </a:xfrm>
          <a:prstGeom prst="rect">
            <a:avLst/>
          </a:prstGeom>
          <a:noFill/>
          <a:ln w="9525">
            <a:noFill/>
            <a:miter lim="800000"/>
            <a:headEnd/>
            <a:tailEnd/>
          </a:ln>
        </p:spPr>
        <p:txBody>
          <a:bodyPr>
            <a:spAutoFit/>
          </a:bodyPr>
          <a:lstStyle/>
          <a:p>
            <a:pPr>
              <a:spcBef>
                <a:spcPct val="50000"/>
              </a:spcBef>
            </a:pPr>
            <a:endParaRPr lang="en-US"/>
          </a:p>
        </p:txBody>
      </p:sp>
      <p:sp>
        <p:nvSpPr>
          <p:cNvPr id="130057" name="Rectangle 9"/>
          <p:cNvSpPr>
            <a:spLocks noChangeArrowheads="1"/>
          </p:cNvSpPr>
          <p:nvPr/>
        </p:nvSpPr>
        <p:spPr bwMode="auto">
          <a:xfrm>
            <a:off x="0" y="3048000"/>
            <a:ext cx="9144000" cy="990600"/>
          </a:xfrm>
          <a:prstGeom prst="rect">
            <a:avLst/>
          </a:prstGeom>
          <a:solidFill>
            <a:schemeClr val="tx1"/>
          </a:solidFill>
          <a:ln w="9525">
            <a:solidFill>
              <a:schemeClr val="tx1"/>
            </a:solidFill>
            <a:miter lim="800000"/>
            <a:headEnd/>
            <a:tailEnd/>
          </a:ln>
        </p:spPr>
        <p:txBody>
          <a:bodyPr wrap="none" anchor="ctr"/>
          <a:lstStyle/>
          <a:p>
            <a:pPr algn="ctr"/>
            <a:r>
              <a:rPr lang="en-US" u="sng">
                <a:solidFill>
                  <a:srgbClr val="000000"/>
                </a:solidFill>
              </a:rPr>
              <a:t>Inherent Authority</a:t>
            </a:r>
            <a:r>
              <a:rPr lang="en-US">
                <a:solidFill>
                  <a:srgbClr val="000000"/>
                </a:solidFill>
              </a:rPr>
              <a:t>: One who owns the money</a:t>
            </a:r>
          </a:p>
          <a:p>
            <a:pPr algn="ctr"/>
            <a:r>
              <a:rPr lang="en-US" u="sng">
                <a:solidFill>
                  <a:srgbClr val="000000"/>
                </a:solidFill>
              </a:rPr>
              <a:t>Delegated Authority</a:t>
            </a:r>
            <a:r>
              <a:rPr lang="en-US">
                <a:solidFill>
                  <a:srgbClr val="000000"/>
                </a:solidFill>
              </a:rPr>
              <a:t>: You have the authority to spend it</a:t>
            </a:r>
          </a:p>
        </p:txBody>
      </p:sp>
      <p:sp>
        <p:nvSpPr>
          <p:cNvPr id="130058" name="Text Box 10"/>
          <p:cNvSpPr txBox="1">
            <a:spLocks noChangeArrowheads="1"/>
          </p:cNvSpPr>
          <p:nvPr/>
        </p:nvSpPr>
        <p:spPr bwMode="auto">
          <a:xfrm>
            <a:off x="457200" y="4419600"/>
            <a:ext cx="7467600" cy="1808163"/>
          </a:xfrm>
          <a:prstGeom prst="rect">
            <a:avLst/>
          </a:prstGeom>
          <a:noFill/>
          <a:ln w="9525">
            <a:noFill/>
            <a:miter lim="800000"/>
            <a:headEnd/>
            <a:tailEnd/>
          </a:ln>
        </p:spPr>
        <p:txBody>
          <a:bodyPr>
            <a:spAutoFit/>
          </a:bodyPr>
          <a:lstStyle/>
          <a:p>
            <a:pPr>
              <a:lnSpc>
                <a:spcPct val="80000"/>
              </a:lnSpc>
              <a:spcBef>
                <a:spcPct val="50000"/>
              </a:spcBef>
              <a:buFontTx/>
              <a:buChar char="•"/>
            </a:pPr>
            <a:r>
              <a:rPr lang="en-US" sz="2400">
                <a:solidFill>
                  <a:srgbClr val="FFFFCC"/>
                </a:solidFill>
              </a:rPr>
              <a:t> “Did not say, ‘Don’t buy candy’”</a:t>
            </a:r>
          </a:p>
          <a:p>
            <a:pPr>
              <a:lnSpc>
                <a:spcPct val="80000"/>
              </a:lnSpc>
              <a:spcBef>
                <a:spcPct val="50000"/>
              </a:spcBef>
              <a:buFontTx/>
              <a:buChar char="•"/>
            </a:pPr>
            <a:r>
              <a:rPr lang="en-US" sz="2400">
                <a:solidFill>
                  <a:srgbClr val="FFFFCC"/>
                </a:solidFill>
              </a:rPr>
              <a:t> “Did not say, ‘Don’t buy meat’”</a:t>
            </a:r>
          </a:p>
          <a:p>
            <a:pPr>
              <a:lnSpc>
                <a:spcPct val="80000"/>
              </a:lnSpc>
              <a:spcBef>
                <a:spcPct val="50000"/>
              </a:spcBef>
              <a:buFontTx/>
              <a:buChar char="•"/>
            </a:pPr>
            <a:r>
              <a:rPr lang="en-US" sz="2400">
                <a:solidFill>
                  <a:srgbClr val="FFFFCC"/>
                </a:solidFill>
              </a:rPr>
              <a:t> “Did not say, ‘Don’t buy colas’”</a:t>
            </a:r>
          </a:p>
          <a:p>
            <a:pPr>
              <a:lnSpc>
                <a:spcPct val="80000"/>
              </a:lnSpc>
              <a:spcBef>
                <a:spcPct val="50000"/>
              </a:spcBef>
              <a:buFontTx/>
              <a:buChar char="•"/>
            </a:pPr>
            <a:r>
              <a:rPr lang="en-US" sz="2400">
                <a:solidFill>
                  <a:srgbClr val="FFFFCC"/>
                </a:solidFill>
              </a:rPr>
              <a:t> “Did not say, ‘Don’t buy magazines’”</a:t>
            </a:r>
          </a:p>
        </p:txBody>
      </p:sp>
      <p:sp>
        <p:nvSpPr>
          <p:cNvPr id="130059" name="AutoShape 11"/>
          <p:cNvSpPr>
            <a:spLocks noChangeArrowheads="1"/>
          </p:cNvSpPr>
          <p:nvPr/>
        </p:nvSpPr>
        <p:spPr bwMode="auto">
          <a:xfrm>
            <a:off x="5943600" y="4343400"/>
            <a:ext cx="2743200" cy="2057400"/>
          </a:xfrm>
          <a:prstGeom prst="roundRect">
            <a:avLst>
              <a:gd name="adj" fmla="val 30250"/>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a:solidFill>
                  <a:srgbClr val="FFFFCC"/>
                </a:solidFill>
                <a:effectLst>
                  <a:outerShdw blurRad="38100" dist="38100" dir="2700000" algn="tl">
                    <a:srgbClr val="000000"/>
                  </a:outerShdw>
                </a:effectLst>
              </a:rPr>
              <a:t>Only</a:t>
            </a:r>
          </a:p>
          <a:p>
            <a:pPr algn="ctr">
              <a:defRPr/>
            </a:pPr>
            <a:r>
              <a:rPr lang="en-US">
                <a:solidFill>
                  <a:srgbClr val="FFFFCC"/>
                </a:solidFill>
                <a:effectLst>
                  <a:outerShdw blurRad="38100" dist="38100" dir="2700000" algn="tl">
                    <a:srgbClr val="000000"/>
                  </a:outerShdw>
                </a:effectLst>
              </a:rPr>
              <a:t>Authorized To</a:t>
            </a:r>
          </a:p>
          <a:p>
            <a:pPr algn="ctr">
              <a:defRPr/>
            </a:pPr>
            <a:r>
              <a:rPr lang="en-US">
                <a:solidFill>
                  <a:srgbClr val="FFFFCC"/>
                </a:solidFill>
                <a:effectLst>
                  <a:outerShdw blurRad="38100" dist="38100" dir="2700000" algn="tl">
                    <a:srgbClr val="000000"/>
                  </a:outerShdw>
                </a:effectLst>
              </a:rPr>
              <a:t>Buy:</a:t>
            </a:r>
          </a:p>
          <a:p>
            <a:pPr algn="ctr">
              <a:defRPr/>
            </a:pPr>
            <a:r>
              <a:rPr lang="en-US">
                <a:solidFill>
                  <a:srgbClr val="FFFF00"/>
                </a:solidFill>
                <a:effectLst>
                  <a:outerShdw blurRad="38100" dist="38100" dir="2700000" algn="tl">
                    <a:srgbClr val="000000"/>
                  </a:outerShdw>
                </a:effectLst>
              </a:rPr>
              <a:t>Milk &amp; Cereal</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0055"/>
                                        </p:tgtEl>
                                        <p:attrNameLst>
                                          <p:attrName>style.visibility</p:attrName>
                                        </p:attrNameLst>
                                      </p:cBhvr>
                                      <p:to>
                                        <p:strVal val="visible"/>
                                      </p:to>
                                    </p:set>
                                    <p:anim calcmode="lin" valueType="num">
                                      <p:cBhvr>
                                        <p:cTn id="7" dur="1000" fill="hold"/>
                                        <p:tgtEl>
                                          <p:spTgt spid="130055"/>
                                        </p:tgtEl>
                                        <p:attrNameLst>
                                          <p:attrName>ppt_w</p:attrName>
                                        </p:attrNameLst>
                                      </p:cBhvr>
                                      <p:tavLst>
                                        <p:tav tm="0">
                                          <p:val>
                                            <p:strVal val="#ppt_w*0.70"/>
                                          </p:val>
                                        </p:tav>
                                        <p:tav tm="100000">
                                          <p:val>
                                            <p:strVal val="#ppt_w"/>
                                          </p:val>
                                        </p:tav>
                                      </p:tavLst>
                                    </p:anim>
                                    <p:anim calcmode="lin" valueType="num">
                                      <p:cBhvr>
                                        <p:cTn id="8" dur="1000" fill="hold"/>
                                        <p:tgtEl>
                                          <p:spTgt spid="130055"/>
                                        </p:tgtEl>
                                        <p:attrNameLst>
                                          <p:attrName>ppt_h</p:attrName>
                                        </p:attrNameLst>
                                      </p:cBhvr>
                                      <p:tavLst>
                                        <p:tav tm="0">
                                          <p:val>
                                            <p:strVal val="#ppt_h"/>
                                          </p:val>
                                        </p:tav>
                                        <p:tav tm="100000">
                                          <p:val>
                                            <p:strVal val="#ppt_h"/>
                                          </p:val>
                                        </p:tav>
                                      </p:tavLst>
                                    </p:anim>
                                    <p:animEffect transition="in" filter="fade">
                                      <p:cBhvr>
                                        <p:cTn id="9" dur="1000"/>
                                        <p:tgtEl>
                                          <p:spTgt spid="13005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0057"/>
                                        </p:tgtEl>
                                        <p:attrNameLst>
                                          <p:attrName>style.visibility</p:attrName>
                                        </p:attrNameLst>
                                      </p:cBhvr>
                                      <p:to>
                                        <p:strVal val="visible"/>
                                      </p:to>
                                    </p:set>
                                    <p:anim calcmode="lin" valueType="num">
                                      <p:cBhvr>
                                        <p:cTn id="14" dur="1000" fill="hold"/>
                                        <p:tgtEl>
                                          <p:spTgt spid="130057"/>
                                        </p:tgtEl>
                                        <p:attrNameLst>
                                          <p:attrName>ppt_w</p:attrName>
                                        </p:attrNameLst>
                                      </p:cBhvr>
                                      <p:tavLst>
                                        <p:tav tm="0">
                                          <p:val>
                                            <p:strVal val="#ppt_w*0.70"/>
                                          </p:val>
                                        </p:tav>
                                        <p:tav tm="100000">
                                          <p:val>
                                            <p:strVal val="#ppt_w"/>
                                          </p:val>
                                        </p:tav>
                                      </p:tavLst>
                                    </p:anim>
                                    <p:anim calcmode="lin" valueType="num">
                                      <p:cBhvr>
                                        <p:cTn id="15" dur="1000" fill="hold"/>
                                        <p:tgtEl>
                                          <p:spTgt spid="130057"/>
                                        </p:tgtEl>
                                        <p:attrNameLst>
                                          <p:attrName>ppt_h</p:attrName>
                                        </p:attrNameLst>
                                      </p:cBhvr>
                                      <p:tavLst>
                                        <p:tav tm="0">
                                          <p:val>
                                            <p:strVal val="#ppt_h"/>
                                          </p:val>
                                        </p:tav>
                                        <p:tav tm="100000">
                                          <p:val>
                                            <p:strVal val="#ppt_h"/>
                                          </p:val>
                                        </p:tav>
                                      </p:tavLst>
                                    </p:anim>
                                    <p:animEffect transition="in" filter="fade">
                                      <p:cBhvr>
                                        <p:cTn id="16" dur="1000"/>
                                        <p:tgtEl>
                                          <p:spTgt spid="13005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30058">
                                            <p:txEl>
                                              <p:pRg st="0" end="0"/>
                                            </p:txEl>
                                          </p:spTgt>
                                        </p:tgtEl>
                                        <p:attrNameLst>
                                          <p:attrName>style.visibility</p:attrName>
                                        </p:attrNameLst>
                                      </p:cBhvr>
                                      <p:to>
                                        <p:strVal val="visible"/>
                                      </p:to>
                                    </p:set>
                                    <p:anim calcmode="lin" valueType="num">
                                      <p:cBhvr>
                                        <p:cTn id="21" dur="1000" fill="hold"/>
                                        <p:tgtEl>
                                          <p:spTgt spid="130058">
                                            <p:txEl>
                                              <p:pRg st="0" end="0"/>
                                            </p:txEl>
                                          </p:spTgt>
                                        </p:tgtEl>
                                        <p:attrNameLst>
                                          <p:attrName>ppt_x</p:attrName>
                                        </p:attrNameLst>
                                      </p:cBhvr>
                                      <p:tavLst>
                                        <p:tav tm="0">
                                          <p:val>
                                            <p:strVal val="#ppt_x-.2"/>
                                          </p:val>
                                        </p:tav>
                                        <p:tav tm="100000">
                                          <p:val>
                                            <p:strVal val="#ppt_x"/>
                                          </p:val>
                                        </p:tav>
                                      </p:tavLst>
                                    </p:anim>
                                    <p:anim calcmode="lin" valueType="num">
                                      <p:cBhvr>
                                        <p:cTn id="22" dur="1000" fill="hold"/>
                                        <p:tgtEl>
                                          <p:spTgt spid="13005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3005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30058">
                                            <p:txEl>
                                              <p:pRg st="1" end="1"/>
                                            </p:txEl>
                                          </p:spTgt>
                                        </p:tgtEl>
                                        <p:attrNameLst>
                                          <p:attrName>style.visibility</p:attrName>
                                        </p:attrNameLst>
                                      </p:cBhvr>
                                      <p:to>
                                        <p:strVal val="visible"/>
                                      </p:to>
                                    </p:set>
                                    <p:anim calcmode="lin" valueType="num">
                                      <p:cBhvr>
                                        <p:cTn id="28" dur="1000" fill="hold"/>
                                        <p:tgtEl>
                                          <p:spTgt spid="130058">
                                            <p:txEl>
                                              <p:pRg st="1" end="1"/>
                                            </p:txEl>
                                          </p:spTgt>
                                        </p:tgtEl>
                                        <p:attrNameLst>
                                          <p:attrName>ppt_x</p:attrName>
                                        </p:attrNameLst>
                                      </p:cBhvr>
                                      <p:tavLst>
                                        <p:tav tm="0">
                                          <p:val>
                                            <p:strVal val="#ppt_x-.2"/>
                                          </p:val>
                                        </p:tav>
                                        <p:tav tm="100000">
                                          <p:val>
                                            <p:strVal val="#ppt_x"/>
                                          </p:val>
                                        </p:tav>
                                      </p:tavLst>
                                    </p:anim>
                                    <p:anim calcmode="lin" valueType="num">
                                      <p:cBhvr>
                                        <p:cTn id="29" dur="1000" fill="hold"/>
                                        <p:tgtEl>
                                          <p:spTgt spid="13005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30058">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30058">
                                            <p:txEl>
                                              <p:pRg st="2" end="2"/>
                                            </p:txEl>
                                          </p:spTgt>
                                        </p:tgtEl>
                                        <p:attrNameLst>
                                          <p:attrName>style.visibility</p:attrName>
                                        </p:attrNameLst>
                                      </p:cBhvr>
                                      <p:to>
                                        <p:strVal val="visible"/>
                                      </p:to>
                                    </p:set>
                                    <p:anim calcmode="lin" valueType="num">
                                      <p:cBhvr>
                                        <p:cTn id="35" dur="1000" fill="hold"/>
                                        <p:tgtEl>
                                          <p:spTgt spid="130058">
                                            <p:txEl>
                                              <p:pRg st="2" end="2"/>
                                            </p:txEl>
                                          </p:spTgt>
                                        </p:tgtEl>
                                        <p:attrNameLst>
                                          <p:attrName>ppt_x</p:attrName>
                                        </p:attrNameLst>
                                      </p:cBhvr>
                                      <p:tavLst>
                                        <p:tav tm="0">
                                          <p:val>
                                            <p:strVal val="#ppt_x-.2"/>
                                          </p:val>
                                        </p:tav>
                                        <p:tav tm="100000">
                                          <p:val>
                                            <p:strVal val="#ppt_x"/>
                                          </p:val>
                                        </p:tav>
                                      </p:tavLst>
                                    </p:anim>
                                    <p:anim calcmode="lin" valueType="num">
                                      <p:cBhvr>
                                        <p:cTn id="36" dur="1000" fill="hold"/>
                                        <p:tgtEl>
                                          <p:spTgt spid="13005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3005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30058">
                                            <p:txEl>
                                              <p:pRg st="3" end="3"/>
                                            </p:txEl>
                                          </p:spTgt>
                                        </p:tgtEl>
                                        <p:attrNameLst>
                                          <p:attrName>style.visibility</p:attrName>
                                        </p:attrNameLst>
                                      </p:cBhvr>
                                      <p:to>
                                        <p:strVal val="visible"/>
                                      </p:to>
                                    </p:set>
                                    <p:anim calcmode="lin" valueType="num">
                                      <p:cBhvr>
                                        <p:cTn id="42" dur="1000" fill="hold"/>
                                        <p:tgtEl>
                                          <p:spTgt spid="130058">
                                            <p:txEl>
                                              <p:pRg st="3" end="3"/>
                                            </p:txEl>
                                          </p:spTgt>
                                        </p:tgtEl>
                                        <p:attrNameLst>
                                          <p:attrName>ppt_x</p:attrName>
                                        </p:attrNameLst>
                                      </p:cBhvr>
                                      <p:tavLst>
                                        <p:tav tm="0">
                                          <p:val>
                                            <p:strVal val="#ppt_x-.2"/>
                                          </p:val>
                                        </p:tav>
                                        <p:tav tm="100000">
                                          <p:val>
                                            <p:strVal val="#ppt_x"/>
                                          </p:val>
                                        </p:tav>
                                      </p:tavLst>
                                    </p:anim>
                                    <p:anim calcmode="lin" valueType="num">
                                      <p:cBhvr>
                                        <p:cTn id="43" dur="1000" fill="hold"/>
                                        <p:tgtEl>
                                          <p:spTgt spid="13005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3005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130059"/>
                                        </p:tgtEl>
                                        <p:attrNameLst>
                                          <p:attrName>style.visibility</p:attrName>
                                        </p:attrNameLst>
                                      </p:cBhvr>
                                      <p:to>
                                        <p:strVal val="visible"/>
                                      </p:to>
                                    </p:set>
                                    <p:animEffect transition="in" filter="circle(in)">
                                      <p:cBhvr>
                                        <p:cTn id="49" dur="2000"/>
                                        <p:tgtEl>
                                          <p:spTgt spid="130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P spid="130057" grpId="0" animBg="1"/>
      <p:bldP spid="13005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jpg"/>
          <p:cNvPicPr>
            <a:picLocks noChangeAspect="1"/>
          </p:cNvPicPr>
          <p:nvPr/>
        </p:nvPicPr>
        <p:blipFill>
          <a:blip r:embed="rId2" cstate="print"/>
          <a:stretch>
            <a:fillRect/>
          </a:stretch>
        </p:blipFill>
        <p:spPr>
          <a:xfrm>
            <a:off x="533400" y="228600"/>
            <a:ext cx="3048000" cy="2571750"/>
          </a:xfrm>
          <a:prstGeom prst="rect">
            <a:avLst/>
          </a:prstGeom>
          <a:ln>
            <a:noFill/>
          </a:ln>
          <a:effectLst>
            <a:softEdge rad="112500"/>
          </a:effectLst>
        </p:spPr>
      </p:pic>
      <p:sp>
        <p:nvSpPr>
          <p:cNvPr id="3" name="Text Box 2"/>
          <p:cNvSpPr txBox="1">
            <a:spLocks noChangeArrowheads="1"/>
          </p:cNvSpPr>
          <p:nvPr/>
        </p:nvSpPr>
        <p:spPr bwMode="auto">
          <a:xfrm>
            <a:off x="2590800" y="493751"/>
            <a:ext cx="6400800" cy="2097049"/>
          </a:xfrm>
          <a:prstGeom prst="rect">
            <a:avLst/>
          </a:prstGeom>
          <a:noFill/>
          <a:ln w="9525">
            <a:noFill/>
            <a:miter lim="800000"/>
            <a:headEnd/>
            <a:tailEnd/>
          </a:ln>
          <a:effectLst/>
        </p:spPr>
        <p:txBody>
          <a:bodyPr wrap="square">
            <a:spAutoFit/>
          </a:bodyPr>
          <a:lstStyle/>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Bible</a:t>
            </a:r>
          </a:p>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Authority</a:t>
            </a:r>
          </a:p>
        </p:txBody>
      </p:sp>
      <p:sp>
        <p:nvSpPr>
          <p:cNvPr id="4" name="TextBox 3"/>
          <p:cNvSpPr txBox="1"/>
          <p:nvPr/>
        </p:nvSpPr>
        <p:spPr>
          <a:xfrm>
            <a:off x="609600" y="3352800"/>
            <a:ext cx="8077200" cy="2597827"/>
          </a:xfrm>
          <a:prstGeom prst="rect">
            <a:avLst/>
          </a:prstGeom>
          <a:noFill/>
        </p:spPr>
        <p:txBody>
          <a:bodyPr wrap="square" rtlCol="0">
            <a:spAutoFit/>
          </a:bodyPr>
          <a:lstStyle/>
          <a:p>
            <a:pPr>
              <a:lnSpc>
                <a:spcPct val="150000"/>
              </a:lnSpc>
              <a:buFont typeface="Wingdings" pitchFamily="2" charset="2"/>
              <a:buChar char="ü"/>
            </a:pPr>
            <a:r>
              <a:rPr lang="en-US" dirty="0"/>
              <a:t> What we do in worship (sing or play)</a:t>
            </a:r>
          </a:p>
          <a:p>
            <a:pPr>
              <a:lnSpc>
                <a:spcPct val="150000"/>
              </a:lnSpc>
              <a:buFont typeface="Wingdings" pitchFamily="2" charset="2"/>
              <a:buChar char="ü"/>
            </a:pPr>
            <a:r>
              <a:rPr lang="en-US" dirty="0"/>
              <a:t> What we do as a church (support organ.)</a:t>
            </a:r>
          </a:p>
          <a:p>
            <a:pPr>
              <a:lnSpc>
                <a:spcPct val="150000"/>
              </a:lnSpc>
              <a:buFont typeface="Wingdings" pitchFamily="2" charset="2"/>
              <a:buChar char="ü"/>
            </a:pPr>
            <a:r>
              <a:rPr lang="en-US" dirty="0"/>
              <a:t> Who has a right to remarry (MDR controversy)</a:t>
            </a:r>
          </a:p>
          <a:p>
            <a:pPr>
              <a:lnSpc>
                <a:spcPct val="150000"/>
              </a:lnSpc>
              <a:buFont typeface="Wingdings" pitchFamily="2" charset="2"/>
              <a:buChar char="ü"/>
            </a:pPr>
            <a:r>
              <a:rPr lang="en-US" dirty="0"/>
              <a:t> Role of elders &amp; deacons (what they do) </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anim calcmode="lin" valueType="num">
                                      <p:cBhvr>
                                        <p:cTn id="1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2000"/>
                                        <p:tgtEl>
                                          <p:spTgt spid="4">
                                            <p:txEl>
                                              <p:pRg st="3" end="3"/>
                                            </p:txEl>
                                          </p:spTgt>
                                        </p:tgtEl>
                                      </p:cBhvr>
                                    </p:animEffect>
                                    <p:anim calcmode="lin" valueType="num">
                                      <p:cBhvr>
                                        <p:cTn id="3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sp>
        <p:nvSpPr>
          <p:cNvPr id="77831" name="AutoShape 7"/>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77828"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31"/>
                                        </p:tgtEl>
                                        <p:attrNameLst>
                                          <p:attrName>style.visibility</p:attrName>
                                        </p:attrNameLst>
                                      </p:cBhvr>
                                      <p:to>
                                        <p:strVal val="visible"/>
                                      </p:to>
                                    </p:set>
                                    <p:animEffect transition="in" filter="wipe(left)">
                                      <p:cBhvr>
                                        <p:cTn id="7" dur="2000"/>
                                        <p:tgtEl>
                                          <p:spTgt spid="7783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7828"/>
                                        </p:tgtEl>
                                        <p:attrNameLst>
                                          <p:attrName>style.visibility</p:attrName>
                                        </p:attrNameLst>
                                      </p:cBhvr>
                                      <p:to>
                                        <p:strVal val="visible"/>
                                      </p:to>
                                    </p:set>
                                    <p:animEffect transition="in" filter="wipe(right)">
                                      <p:cBhvr>
                                        <p:cTn id="10" dur="20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animBg="1"/>
      <p:bldP spid="778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ble.jpg"/>
          <p:cNvPicPr>
            <a:picLocks noChangeAspect="1"/>
          </p:cNvPicPr>
          <p:nvPr/>
        </p:nvPicPr>
        <p:blipFill>
          <a:blip r:embed="rId2" cstate="print"/>
          <a:stretch>
            <a:fillRect/>
          </a:stretch>
        </p:blipFill>
        <p:spPr>
          <a:xfrm>
            <a:off x="533400" y="228600"/>
            <a:ext cx="3048000" cy="2571750"/>
          </a:xfrm>
          <a:prstGeom prst="rect">
            <a:avLst/>
          </a:prstGeom>
          <a:ln>
            <a:noFill/>
          </a:ln>
          <a:effectLst>
            <a:softEdge rad="112500"/>
          </a:effectLst>
        </p:spPr>
      </p:pic>
      <p:sp>
        <p:nvSpPr>
          <p:cNvPr id="3" name="Text Box 2"/>
          <p:cNvSpPr txBox="1">
            <a:spLocks noChangeArrowheads="1"/>
          </p:cNvSpPr>
          <p:nvPr/>
        </p:nvSpPr>
        <p:spPr bwMode="auto">
          <a:xfrm>
            <a:off x="2590800" y="493751"/>
            <a:ext cx="6400800" cy="2097049"/>
          </a:xfrm>
          <a:prstGeom prst="rect">
            <a:avLst/>
          </a:prstGeom>
          <a:noFill/>
          <a:ln w="9525">
            <a:noFill/>
            <a:miter lim="800000"/>
            <a:headEnd/>
            <a:tailEnd/>
          </a:ln>
          <a:effectLst/>
        </p:spPr>
        <p:txBody>
          <a:bodyPr wrap="square">
            <a:spAutoFit/>
          </a:bodyPr>
          <a:lstStyle/>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Bible</a:t>
            </a:r>
          </a:p>
          <a:p>
            <a:pPr algn="ctr">
              <a:lnSpc>
                <a:spcPts val="5500"/>
              </a:lnSpc>
              <a:spcBef>
                <a:spcPct val="50000"/>
              </a:spcBef>
              <a:defRPr/>
            </a:pPr>
            <a:r>
              <a:rPr lang="en-US" sz="7200" b="1" dirty="0">
                <a:solidFill>
                  <a:srgbClr val="FFFF00"/>
                </a:solidFill>
                <a:effectLst>
                  <a:outerShdw blurRad="38100" dist="38100" dir="2700000" algn="tl">
                    <a:srgbClr val="000000"/>
                  </a:outerShdw>
                </a:effectLst>
                <a:latin typeface="Times New Roman" pitchFamily="18" charset="0"/>
              </a:rPr>
              <a:t>Authority</a:t>
            </a:r>
          </a:p>
        </p:txBody>
      </p:sp>
      <p:sp>
        <p:nvSpPr>
          <p:cNvPr id="5" name="Rounded Rectangle 4"/>
          <p:cNvSpPr/>
          <p:nvPr/>
        </p:nvSpPr>
        <p:spPr bwMode="auto">
          <a:xfrm>
            <a:off x="990600" y="2971800"/>
            <a:ext cx="2971800" cy="3276600"/>
          </a:xfrm>
          <a:prstGeom prst="roundRect">
            <a:avLst/>
          </a:prstGeom>
          <a:solidFill>
            <a:schemeClr val="tx2">
              <a:lumMod val="2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rPr>
              <a:t>Learned</a:t>
            </a:r>
          </a:p>
          <a:p>
            <a:pPr marL="0" marR="0" indent="0" algn="ctr" defTabSz="914400" rtl="0" eaLnBrk="0" fontAlgn="base" latinLnBrk="0" hangingPunct="0">
              <a:lnSpc>
                <a:spcPct val="100000"/>
              </a:lnSpc>
              <a:spcBef>
                <a:spcPct val="0"/>
              </a:spcBef>
              <a:spcAft>
                <a:spcPct val="0"/>
              </a:spcAft>
              <a:buClrTx/>
              <a:buSzTx/>
              <a:buFontTx/>
              <a:buNone/>
              <a:tabLst/>
            </a:pPr>
            <a:r>
              <a:rPr lang="en-US" sz="3200" dirty="0">
                <a:effectLst>
                  <a:outerShdw blurRad="38100" dist="38100" dir="2700000" algn="tl">
                    <a:srgbClr val="000000">
                      <a:alpha val="43137"/>
                    </a:srgbClr>
                  </a:outerShdw>
                </a:effectLst>
              </a:rPr>
              <a:t>Principle</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effectLst>
                  <a:outerShdw blurRad="38100" dist="38100" dir="2700000" algn="tl">
                    <a:srgbClr val="000000">
                      <a:alpha val="43137"/>
                    </a:srgbClr>
                  </a:outerShdw>
                </a:effectLst>
              </a:rPr>
              <a:t>Not Learned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002060"/>
                </a:solidFill>
                <a:effectLst>
                  <a:outerShdw blurRad="38100" dist="38100" dir="2700000" algn="tl">
                    <a:srgbClr val="000000">
                      <a:alpha val="43137"/>
                    </a:srgbClr>
                  </a:outerShdw>
                </a:effectLst>
                <a:latin typeface="Arial" charset="0"/>
              </a:rPr>
              <a:t>Application</a:t>
            </a:r>
          </a:p>
        </p:txBody>
      </p:sp>
      <p:sp>
        <p:nvSpPr>
          <p:cNvPr id="6" name="Rounded Rectangle 5"/>
          <p:cNvSpPr/>
          <p:nvPr/>
        </p:nvSpPr>
        <p:spPr bwMode="auto">
          <a:xfrm>
            <a:off x="5105400" y="2971800"/>
            <a:ext cx="2971800" cy="3276600"/>
          </a:xfrm>
          <a:prstGeom prst="roundRect">
            <a:avLst/>
          </a:prstGeom>
          <a:solidFill>
            <a:schemeClr val="tx2">
              <a:lumMod val="25000"/>
            </a:scheme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rPr>
              <a:t>Learned</a:t>
            </a:r>
          </a:p>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002060"/>
                </a:solidFill>
                <a:effectLst>
                  <a:outerShdw blurRad="38100" dist="38100" dir="2700000" algn="tl">
                    <a:srgbClr val="000000">
                      <a:alpha val="43137"/>
                    </a:srgbClr>
                  </a:outerShdw>
                </a:effectLst>
              </a:rPr>
              <a:t>Application</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i="0" u="none" strike="noStrike" cap="none" normalizeH="0" baseline="0" dirty="0">
              <a:ln>
                <a:noFill/>
              </a:ln>
              <a:solidFill>
                <a:srgbClr val="FFFF00"/>
              </a:solidFill>
              <a:effectLst>
                <a:outerShdw blurRad="38100" dist="38100" dir="2700000" algn="tl">
                  <a:srgbClr val="000000">
                    <a:alpha val="43137"/>
                  </a:srgbClr>
                </a:outerShdw>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FF00"/>
                </a:solidFill>
                <a:effectLst>
                  <a:outerShdw blurRad="38100" dist="38100" dir="2700000" algn="tl">
                    <a:srgbClr val="000000">
                      <a:alpha val="43137"/>
                    </a:srgbClr>
                  </a:outerShdw>
                </a:effectLst>
              </a:rPr>
              <a:t>Not Learned</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a:ln>
                  <a:noFill/>
                </a:ln>
                <a:effectLst>
                  <a:outerShdw blurRad="38100" dist="38100" dir="2700000" algn="tl">
                    <a:srgbClr val="000000">
                      <a:alpha val="43137"/>
                    </a:srgbClr>
                  </a:outerShdw>
                </a:effectLst>
                <a:latin typeface="Arial" charset="0"/>
              </a:rPr>
              <a:t>Principle</a:t>
            </a:r>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415925"/>
            <a:ext cx="8686800" cy="2092325"/>
          </a:xfrm>
          <a:prstGeom prst="rect">
            <a:avLst/>
          </a:prstGeom>
          <a:noFill/>
          <a:ln w="9525">
            <a:noFill/>
            <a:miter lim="800000"/>
            <a:headEnd/>
            <a:tailEnd/>
          </a:ln>
          <a:effectLst/>
        </p:spPr>
        <p:txBody>
          <a:bodyPr>
            <a:spAutoFit/>
          </a:bodyPr>
          <a:lstStyle/>
          <a:p>
            <a:pPr algn="ctr">
              <a:spcBef>
                <a:spcPct val="50000"/>
              </a:spcBef>
              <a:defRPr/>
            </a:pPr>
            <a:r>
              <a:rPr lang="en-US" sz="13000" b="1" dirty="0">
                <a:solidFill>
                  <a:srgbClr val="FFFF00"/>
                </a:solidFill>
                <a:effectLst>
                  <a:outerShdw blurRad="38100" dist="38100" dir="2700000" algn="tl">
                    <a:srgbClr val="000000"/>
                  </a:outerShdw>
                </a:effectLst>
                <a:latin typeface="Times New Roman" pitchFamily="18" charset="0"/>
              </a:rPr>
              <a:t>Authority</a:t>
            </a:r>
          </a:p>
        </p:txBody>
      </p:sp>
      <p:sp>
        <p:nvSpPr>
          <p:cNvPr id="50179" name="AutoShape 3"/>
          <p:cNvSpPr>
            <a:spLocks noChangeArrowheads="1"/>
          </p:cNvSpPr>
          <p:nvPr/>
        </p:nvSpPr>
        <p:spPr bwMode="auto">
          <a:xfrm>
            <a:off x="685800" y="1752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50180" name="AutoShape 4"/>
          <p:cNvSpPr>
            <a:spLocks noChangeArrowheads="1"/>
          </p:cNvSpPr>
          <p:nvPr/>
        </p:nvSpPr>
        <p:spPr bwMode="auto">
          <a:xfrm>
            <a:off x="685800" y="1752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50181" name="AutoShape 5"/>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50182" name="AutoShape 6"/>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50183" name="AutoShape 7"/>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50184" name="AutoShape 8"/>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
        <p:nvSpPr>
          <p:cNvPr id="50185" name="AutoShape 9"/>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IV. Must Have Bible Authority</a:t>
            </a:r>
          </a:p>
        </p:txBody>
      </p:sp>
      <p:sp>
        <p:nvSpPr>
          <p:cNvPr id="50186" name="AutoShape 10"/>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IV. Must Have Bible Authority</a:t>
            </a:r>
          </a:p>
        </p:txBody>
      </p:sp>
      <p:sp>
        <p:nvSpPr>
          <p:cNvPr id="50187" name="AutoShape 11"/>
          <p:cNvSpPr>
            <a:spLocks noChangeArrowheads="1"/>
          </p:cNvSpPr>
          <p:nvPr/>
        </p:nvSpPr>
        <p:spPr bwMode="auto">
          <a:xfrm>
            <a:off x="685800" y="51054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 How Authority Is Established</a:t>
            </a:r>
          </a:p>
        </p:txBody>
      </p:sp>
      <p:sp>
        <p:nvSpPr>
          <p:cNvPr id="50188" name="AutoShape 12"/>
          <p:cNvSpPr>
            <a:spLocks noChangeArrowheads="1"/>
          </p:cNvSpPr>
          <p:nvPr/>
        </p:nvSpPr>
        <p:spPr bwMode="auto">
          <a:xfrm>
            <a:off x="685800" y="51054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 How Authority Is Established</a:t>
            </a:r>
          </a:p>
        </p:txBody>
      </p:sp>
      <p:sp>
        <p:nvSpPr>
          <p:cNvPr id="50189" name="AutoShape 11"/>
          <p:cNvSpPr>
            <a:spLocks noChangeArrowheads="1"/>
          </p:cNvSpPr>
          <p:nvPr/>
        </p:nvSpPr>
        <p:spPr bwMode="auto">
          <a:xfrm>
            <a:off x="685800" y="59436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VI. Applying Bible Authority</a:t>
            </a:r>
          </a:p>
        </p:txBody>
      </p:sp>
      <p:sp>
        <p:nvSpPr>
          <p:cNvPr id="50190" name="AutoShape 12"/>
          <p:cNvSpPr>
            <a:spLocks noChangeArrowheads="1"/>
          </p:cNvSpPr>
          <p:nvPr/>
        </p:nvSpPr>
        <p:spPr bwMode="auto">
          <a:xfrm>
            <a:off x="685800" y="59436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VI. Applying Bible Authority</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619492"/>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solidFill>
                  <a:srgbClr val="FFFFCC"/>
                </a:solidFill>
                <a:effectLst>
                  <a:outerShdw blurRad="38100" dist="38100" dir="2700000" algn="tl">
                    <a:srgbClr val="000000"/>
                  </a:outerShdw>
                </a:effectLst>
                <a:latin typeface="Tahoma" pitchFamily="34" charset="0"/>
              </a:rPr>
              <a:t>I. What Is Authority?</a:t>
            </a:r>
          </a:p>
        </p:txBody>
      </p:sp>
      <p:sp>
        <p:nvSpPr>
          <p:cNvPr id="29701" name="Text Box 5"/>
          <p:cNvSpPr txBox="1">
            <a:spLocks noChangeArrowheads="1"/>
          </p:cNvSpPr>
          <p:nvPr/>
        </p:nvSpPr>
        <p:spPr bwMode="auto">
          <a:xfrm>
            <a:off x="304800" y="1524000"/>
            <a:ext cx="8534400" cy="2654300"/>
          </a:xfrm>
          <a:prstGeom prst="rect">
            <a:avLst/>
          </a:prstGeom>
          <a:noFill/>
          <a:ln w="9525">
            <a:noFill/>
            <a:miter lim="800000"/>
            <a:headEnd/>
            <a:tailEnd/>
          </a:ln>
        </p:spPr>
        <p:txBody>
          <a:bodyPr>
            <a:spAutoFit/>
          </a:bodyPr>
          <a:lstStyle/>
          <a:p>
            <a:pPr>
              <a:defRPr/>
            </a:pPr>
            <a:r>
              <a:rPr lang="en-US" b="1" u="sng" dirty="0">
                <a:effectLst>
                  <a:outerShdw blurRad="38100" dist="38100" dir="2700000" algn="tl">
                    <a:srgbClr val="000000">
                      <a:alpha val="43137"/>
                    </a:srgbClr>
                  </a:outerShdw>
                </a:effectLst>
              </a:rPr>
              <a:t>English:</a:t>
            </a:r>
            <a:r>
              <a:rPr lang="en-US" dirty="0">
                <a:effectLst>
                  <a:outerShdw blurRad="38100" dist="38100" dir="2700000" algn="tl">
                    <a:srgbClr val="000000">
                      <a:alpha val="43137"/>
                    </a:srgbClr>
                  </a:outerShdw>
                </a:effectLst>
              </a:rPr>
              <a:t> “The power to command, enforce laws, exact obedience, determine, or judge” (AHD, 142)</a:t>
            </a:r>
          </a:p>
          <a:p>
            <a:pPr>
              <a:defRPr/>
            </a:pPr>
            <a:endParaRPr lang="en-US" dirty="0">
              <a:effectLst>
                <a:outerShdw blurRad="38100" dist="38100" dir="2700000" algn="tl">
                  <a:srgbClr val="000000">
                    <a:alpha val="43137"/>
                  </a:srgbClr>
                </a:outerShdw>
              </a:effectLst>
            </a:endParaRPr>
          </a:p>
          <a:p>
            <a:pPr>
              <a:defRPr/>
            </a:pPr>
            <a:r>
              <a:rPr lang="en-US" b="1" u="sng" dirty="0">
                <a:effectLst>
                  <a:outerShdw blurRad="38100" dist="38100" dir="2700000" algn="tl">
                    <a:srgbClr val="000000">
                      <a:alpha val="43137"/>
                    </a:srgbClr>
                  </a:outerShdw>
                </a:effectLst>
              </a:rPr>
              <a:t>Greek (EXOUSIA):</a:t>
            </a:r>
            <a:r>
              <a:rPr lang="en-US" dirty="0">
                <a:effectLst>
                  <a:outerShdw blurRad="38100" dist="38100" dir="2700000" algn="tl">
                    <a:srgbClr val="000000">
                      <a:alpha val="43137"/>
                    </a:srgbClr>
                  </a:outerShdw>
                </a:effectLst>
              </a:rPr>
              <a:t> “Power of rule or government, the power of one whose will and commands must be obeyed by others e.g. Matt. 28:18…” (Vines I:89)</a:t>
            </a:r>
          </a:p>
        </p:txBody>
      </p:sp>
      <p:sp>
        <p:nvSpPr>
          <p:cNvPr id="29702" name="Rectangle 6"/>
          <p:cNvSpPr>
            <a:spLocks noChangeArrowheads="1"/>
          </p:cNvSpPr>
          <p:nvPr/>
        </p:nvSpPr>
        <p:spPr bwMode="auto">
          <a:xfrm>
            <a:off x="228600" y="4267200"/>
            <a:ext cx="4267200" cy="23622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000000"/>
                </a:solidFill>
                <a:latin typeface="Tahoma" pitchFamily="34" charset="0"/>
              </a:rPr>
              <a:t>Inherent</a:t>
            </a:r>
          </a:p>
          <a:p>
            <a:pPr algn="ctr">
              <a:defRPr/>
            </a:pPr>
            <a:r>
              <a:rPr lang="en-US" sz="2400" i="1">
                <a:solidFill>
                  <a:srgbClr val="000000"/>
                </a:solidFill>
                <a:latin typeface="Tahoma" pitchFamily="34" charset="0"/>
              </a:rPr>
              <a:t>Because of who one is</a:t>
            </a:r>
          </a:p>
          <a:p>
            <a:pPr algn="ctr">
              <a:defRPr/>
            </a:pPr>
            <a:endParaRPr lang="en-US" sz="2400">
              <a:solidFill>
                <a:srgbClr val="000000"/>
              </a:solidFill>
              <a:latin typeface="Tahoma" pitchFamily="34" charset="0"/>
            </a:endParaRPr>
          </a:p>
          <a:p>
            <a:pPr algn="ctr">
              <a:buFontTx/>
              <a:buChar char="•"/>
              <a:defRPr/>
            </a:pPr>
            <a:r>
              <a:rPr lang="en-US" sz="2400">
                <a:solidFill>
                  <a:srgbClr val="000000"/>
                </a:solidFill>
                <a:latin typeface="Tahoma" pitchFamily="34" charset="0"/>
              </a:rPr>
              <a:t> God</a:t>
            </a:r>
          </a:p>
          <a:p>
            <a:pPr algn="ctr">
              <a:buFontTx/>
              <a:buChar char="•"/>
              <a:defRPr/>
            </a:pPr>
            <a:r>
              <a:rPr lang="en-US" sz="2400">
                <a:solidFill>
                  <a:srgbClr val="000000"/>
                </a:solidFill>
                <a:latin typeface="Tahoma" pitchFamily="34" charset="0"/>
              </a:rPr>
              <a:t> I have over my money</a:t>
            </a:r>
          </a:p>
        </p:txBody>
      </p:sp>
      <p:sp>
        <p:nvSpPr>
          <p:cNvPr id="29703" name="Rectangle 7"/>
          <p:cNvSpPr>
            <a:spLocks noChangeArrowheads="1"/>
          </p:cNvSpPr>
          <p:nvPr/>
        </p:nvSpPr>
        <p:spPr bwMode="auto">
          <a:xfrm>
            <a:off x="4648200" y="4267200"/>
            <a:ext cx="4267200" cy="23622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a:solidFill>
                  <a:srgbClr val="000000"/>
                </a:solidFill>
                <a:latin typeface="Tahoma" pitchFamily="34" charset="0"/>
              </a:rPr>
              <a:t>Delegated</a:t>
            </a:r>
          </a:p>
          <a:p>
            <a:pPr algn="ctr">
              <a:defRPr/>
            </a:pPr>
            <a:r>
              <a:rPr lang="en-US" sz="2400" i="1">
                <a:solidFill>
                  <a:srgbClr val="000000"/>
                </a:solidFill>
                <a:latin typeface="Tahoma" pitchFamily="34" charset="0"/>
              </a:rPr>
              <a:t>Received from one in authority</a:t>
            </a:r>
          </a:p>
          <a:p>
            <a:pPr algn="ctr">
              <a:defRPr/>
            </a:pPr>
            <a:endParaRPr lang="en-US" sz="2400">
              <a:solidFill>
                <a:srgbClr val="000000"/>
              </a:solidFill>
              <a:latin typeface="Tahoma" pitchFamily="34" charset="0"/>
            </a:endParaRPr>
          </a:p>
          <a:p>
            <a:pPr algn="ctr">
              <a:buFontTx/>
              <a:buChar char="•"/>
              <a:defRPr/>
            </a:pPr>
            <a:r>
              <a:rPr lang="en-US" sz="2400">
                <a:solidFill>
                  <a:srgbClr val="000000"/>
                </a:solidFill>
                <a:latin typeface="Tahoma" pitchFamily="34" charset="0"/>
              </a:rPr>
              <a:t> Given to man by God</a:t>
            </a:r>
          </a:p>
          <a:p>
            <a:pPr algn="ctr">
              <a:buFontTx/>
              <a:buChar char="•"/>
              <a:defRPr/>
            </a:pPr>
            <a:r>
              <a:rPr lang="en-US" sz="2400">
                <a:solidFill>
                  <a:srgbClr val="000000"/>
                </a:solidFill>
                <a:latin typeface="Tahoma" pitchFamily="34" charset="0"/>
              </a:rPr>
              <a:t> You spend my money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701">
                                            <p:txEl>
                                              <p:pRg st="2" end="2"/>
                                            </p:txEl>
                                          </p:spTgt>
                                        </p:tgtEl>
                                        <p:attrNameLst>
                                          <p:attrName>style.visibility</p:attrName>
                                        </p:attrNameLst>
                                      </p:cBhvr>
                                      <p:to>
                                        <p:strVal val="visible"/>
                                      </p:to>
                                    </p:set>
                                    <p:animEffect transition="in" filter="wedge">
                                      <p:cBhvr>
                                        <p:cTn id="7" dur="2000"/>
                                        <p:tgtEl>
                                          <p:spTgt spid="2970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2000"/>
                                        <p:tgtEl>
                                          <p:spTgt spid="297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703"/>
                                        </p:tgtEl>
                                        <p:attrNameLst>
                                          <p:attrName>style.visibility</p:attrName>
                                        </p:attrNameLst>
                                      </p:cBhvr>
                                      <p:to>
                                        <p:strVal val="visible"/>
                                      </p:to>
                                    </p:set>
                                    <p:animEffect transition="in" filter="fade">
                                      <p:cBhvr>
                                        <p:cTn id="17" dur="20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dirty="0">
                <a:solidFill>
                  <a:srgbClr val="FFFF00"/>
                </a:solidFill>
                <a:effectLst>
                  <a:outerShdw blurRad="38100" dist="38100" dir="2700000" algn="tl">
                    <a:srgbClr val="000000"/>
                  </a:outerShdw>
                </a:effectLst>
                <a:latin typeface="Times New Roman" pitchFamily="18" charset="0"/>
              </a:rPr>
              <a:t>Authority</a:t>
            </a:r>
          </a:p>
        </p:txBody>
      </p:sp>
      <p:sp>
        <p:nvSpPr>
          <p:cNvPr id="8195" name="AutoShape 3"/>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8196"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78853" name="AutoShape 5"/>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78854" name="AutoShape 6"/>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wipe(left)">
                                      <p:cBhvr>
                                        <p:cTn id="7" dur="2000"/>
                                        <p:tgtEl>
                                          <p:spTgt spid="7885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8854"/>
                                        </p:tgtEl>
                                        <p:attrNameLst>
                                          <p:attrName>style.visibility</p:attrName>
                                        </p:attrNameLst>
                                      </p:cBhvr>
                                      <p:to>
                                        <p:strVal val="visible"/>
                                      </p:to>
                                    </p:set>
                                    <p:animEffect transition="in" filter="wipe(right)">
                                      <p:cBhvr>
                                        <p:cTn id="10" dur="20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animBg="1"/>
      <p:bldP spid="788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Oval 4"/>
          <p:cNvSpPr>
            <a:spLocks noChangeArrowheads="1"/>
          </p:cNvSpPr>
          <p:nvPr/>
        </p:nvSpPr>
        <p:spPr bwMode="auto">
          <a:xfrm>
            <a:off x="152400" y="152400"/>
            <a:ext cx="8839200" cy="1143000"/>
          </a:xfrm>
          <a:prstGeom prst="ellipse">
            <a:avLst/>
          </a:prstGeom>
          <a:solidFill>
            <a:schemeClr val="accent2"/>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b="1" dirty="0">
                <a:solidFill>
                  <a:srgbClr val="FFFFCC"/>
                </a:solidFill>
                <a:effectLst>
                  <a:outerShdw blurRad="38100" dist="38100" dir="2700000" algn="tl">
                    <a:srgbClr val="000000"/>
                  </a:outerShdw>
                </a:effectLst>
                <a:latin typeface="Tahoma" pitchFamily="34" charset="0"/>
              </a:rPr>
              <a:t>II. God Has Authority Over Man</a:t>
            </a:r>
          </a:p>
        </p:txBody>
      </p:sp>
      <p:sp>
        <p:nvSpPr>
          <p:cNvPr id="30730" name="Rectangle 10"/>
          <p:cNvSpPr>
            <a:spLocks noChangeArrowheads="1"/>
          </p:cNvSpPr>
          <p:nvPr/>
        </p:nvSpPr>
        <p:spPr bwMode="auto">
          <a:xfrm>
            <a:off x="76200" y="1752600"/>
            <a:ext cx="4495800" cy="45720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u="sng">
                <a:solidFill>
                  <a:srgbClr val="000000"/>
                </a:solidFill>
                <a:latin typeface="Comic Sans MS" pitchFamily="66" charset="0"/>
              </a:rPr>
              <a:t>Because He Is God</a:t>
            </a:r>
          </a:p>
          <a:p>
            <a:pPr algn="ctr">
              <a:defRPr/>
            </a:pPr>
            <a:endParaRPr lang="en-US" sz="1800">
              <a:solidFill>
                <a:srgbClr val="000000"/>
              </a:solidFill>
              <a:latin typeface="Tahoma" pitchFamily="34" charset="0"/>
            </a:endParaRPr>
          </a:p>
          <a:p>
            <a:pPr algn="ctr">
              <a:defRPr/>
            </a:pPr>
            <a:endParaRPr lang="en-US" sz="1800">
              <a:solidFill>
                <a:srgbClr val="000000"/>
              </a:solidFill>
              <a:latin typeface="Tahoma" pitchFamily="34" charset="0"/>
            </a:endParaRPr>
          </a:p>
          <a:p>
            <a:pPr algn="ctr">
              <a:lnSpc>
                <a:spcPct val="170000"/>
              </a:lnSpc>
              <a:buFontTx/>
              <a:buChar char="•"/>
              <a:defRPr/>
            </a:pPr>
            <a:r>
              <a:rPr lang="en-US" sz="1800">
                <a:solidFill>
                  <a:srgbClr val="000000"/>
                </a:solidFill>
                <a:latin typeface="Tahoma" pitchFamily="34" charset="0"/>
              </a:rPr>
              <a:t> </a:t>
            </a:r>
            <a:r>
              <a:rPr lang="en-US" sz="2400" b="1">
                <a:solidFill>
                  <a:srgbClr val="000000"/>
                </a:solidFill>
              </a:rPr>
              <a:t>God (Exo. 3:14; Rev. 4:8)</a:t>
            </a:r>
          </a:p>
          <a:p>
            <a:pPr algn="ctr">
              <a:lnSpc>
                <a:spcPct val="170000"/>
              </a:lnSpc>
              <a:buFontTx/>
              <a:buChar char="•"/>
              <a:defRPr/>
            </a:pPr>
            <a:r>
              <a:rPr lang="en-US" sz="2400" b="1">
                <a:solidFill>
                  <a:srgbClr val="000000"/>
                </a:solidFill>
              </a:rPr>
              <a:t> Creator (Gen. 1:1; Heb. 3:4)</a:t>
            </a:r>
          </a:p>
          <a:p>
            <a:pPr algn="ctr">
              <a:lnSpc>
                <a:spcPct val="170000"/>
              </a:lnSpc>
              <a:buFontTx/>
              <a:buChar char="•"/>
              <a:defRPr/>
            </a:pPr>
            <a:r>
              <a:rPr lang="en-US" sz="2400" b="1">
                <a:solidFill>
                  <a:srgbClr val="000000"/>
                </a:solidFill>
              </a:rPr>
              <a:t> Infinite wisdom (Isa. 55:8-9)</a:t>
            </a:r>
          </a:p>
          <a:p>
            <a:pPr algn="ctr">
              <a:lnSpc>
                <a:spcPct val="170000"/>
              </a:lnSpc>
              <a:buFontTx/>
              <a:buChar char="•"/>
              <a:defRPr/>
            </a:pPr>
            <a:r>
              <a:rPr lang="en-US" sz="2400" b="1">
                <a:solidFill>
                  <a:srgbClr val="000000"/>
                </a:solidFill>
              </a:rPr>
              <a:t> Has all authority (Mt. 28:18)</a:t>
            </a:r>
          </a:p>
          <a:p>
            <a:pPr algn="ctr">
              <a:lnSpc>
                <a:spcPct val="170000"/>
              </a:lnSpc>
              <a:buFontTx/>
              <a:buChar char="•"/>
              <a:defRPr/>
            </a:pPr>
            <a:endParaRPr lang="en-US" sz="2400" b="1">
              <a:solidFill>
                <a:srgbClr val="000000"/>
              </a:solidFill>
            </a:endParaRPr>
          </a:p>
        </p:txBody>
      </p:sp>
      <p:sp>
        <p:nvSpPr>
          <p:cNvPr id="30731" name="Rectangle 11"/>
          <p:cNvSpPr>
            <a:spLocks noChangeArrowheads="1"/>
          </p:cNvSpPr>
          <p:nvPr/>
        </p:nvSpPr>
        <p:spPr bwMode="auto">
          <a:xfrm>
            <a:off x="4648200" y="1752600"/>
            <a:ext cx="4495800" cy="4572000"/>
          </a:xfrm>
          <a:prstGeom prst="rect">
            <a:avLst/>
          </a:prstGeom>
          <a:solidFill>
            <a:schemeClr val="hlink"/>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defRPr/>
            </a:pPr>
            <a:r>
              <a:rPr lang="en-US" sz="3200" b="1" u="sng">
                <a:solidFill>
                  <a:srgbClr val="000000"/>
                </a:solidFill>
                <a:latin typeface="Comic Sans MS" pitchFamily="66" charset="0"/>
              </a:rPr>
              <a:t>Word Is Authoritative</a:t>
            </a:r>
          </a:p>
          <a:p>
            <a:pPr algn="ctr">
              <a:defRPr/>
            </a:pPr>
            <a:endParaRPr lang="en-US" sz="1800">
              <a:solidFill>
                <a:srgbClr val="000000"/>
              </a:solidFill>
              <a:latin typeface="Tahoma" pitchFamily="34" charset="0"/>
            </a:endParaRPr>
          </a:p>
          <a:p>
            <a:pPr algn="ctr">
              <a:defRPr/>
            </a:pPr>
            <a:endParaRPr lang="en-US" sz="1800">
              <a:solidFill>
                <a:srgbClr val="000000"/>
              </a:solidFill>
              <a:latin typeface="Tahoma" pitchFamily="34" charset="0"/>
            </a:endParaRPr>
          </a:p>
          <a:p>
            <a:pPr algn="ctr">
              <a:lnSpc>
                <a:spcPct val="170000"/>
              </a:lnSpc>
              <a:buFontTx/>
              <a:buChar char="•"/>
              <a:defRPr/>
            </a:pPr>
            <a:r>
              <a:rPr lang="en-US" sz="1800">
                <a:solidFill>
                  <a:srgbClr val="000000"/>
                </a:solidFill>
                <a:latin typeface="Tahoma" pitchFamily="34" charset="0"/>
              </a:rPr>
              <a:t> </a:t>
            </a:r>
            <a:r>
              <a:rPr lang="en-US" sz="2400" b="1">
                <a:solidFill>
                  <a:srgbClr val="000000"/>
                </a:solidFill>
              </a:rPr>
              <a:t>Inspired (2 Tim. 3:16-17)</a:t>
            </a:r>
          </a:p>
          <a:p>
            <a:pPr algn="ctr">
              <a:lnSpc>
                <a:spcPct val="170000"/>
              </a:lnSpc>
              <a:buFontTx/>
              <a:buChar char="•"/>
              <a:defRPr/>
            </a:pPr>
            <a:r>
              <a:rPr lang="en-US" sz="2400" b="1">
                <a:solidFill>
                  <a:srgbClr val="000000"/>
                </a:solidFill>
              </a:rPr>
              <a:t>Violation = Sin (1 Jno. 3:4)</a:t>
            </a:r>
          </a:p>
          <a:p>
            <a:pPr algn="ctr">
              <a:lnSpc>
                <a:spcPct val="170000"/>
              </a:lnSpc>
              <a:buFontTx/>
              <a:buChar char="•"/>
              <a:defRPr/>
            </a:pPr>
            <a:r>
              <a:rPr lang="en-US" sz="2400" b="1">
                <a:solidFill>
                  <a:srgbClr val="000000"/>
                </a:solidFill>
              </a:rPr>
              <a:t> Taught w/ auth. (Tit. 2:15)</a:t>
            </a:r>
          </a:p>
          <a:p>
            <a:pPr algn="ctr">
              <a:lnSpc>
                <a:spcPct val="170000"/>
              </a:lnSpc>
              <a:buFontTx/>
              <a:buChar char="•"/>
              <a:defRPr/>
            </a:pPr>
            <a:r>
              <a:rPr lang="en-US" sz="2400" b="1">
                <a:solidFill>
                  <a:srgbClr val="000000"/>
                </a:solidFill>
              </a:rPr>
              <a:t> Can’t alter (Rev. 22:18-19)</a:t>
            </a:r>
          </a:p>
          <a:p>
            <a:pPr algn="ctr">
              <a:lnSpc>
                <a:spcPct val="170000"/>
              </a:lnSpc>
              <a:buFontTx/>
              <a:buChar char="•"/>
              <a:defRPr/>
            </a:pPr>
            <a:r>
              <a:rPr lang="en-US" sz="2400" b="1">
                <a:solidFill>
                  <a:srgbClr val="000000"/>
                </a:solidFill>
              </a:rPr>
              <a:t> Judged by it (Jno. 12:48)</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30">
                                            <p:txEl>
                                              <p:pRg st="3" end="3"/>
                                            </p:txEl>
                                          </p:spTgt>
                                        </p:tgtEl>
                                        <p:attrNameLst>
                                          <p:attrName>style.visibility</p:attrName>
                                        </p:attrNameLst>
                                      </p:cBhvr>
                                      <p:to>
                                        <p:strVal val="visible"/>
                                      </p:to>
                                    </p:set>
                                    <p:animEffect transition="in" filter="box(in)">
                                      <p:cBhvr>
                                        <p:cTn id="7" dur="1000"/>
                                        <p:tgtEl>
                                          <p:spTgt spid="3073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30">
                                            <p:txEl>
                                              <p:pRg st="4" end="4"/>
                                            </p:txEl>
                                          </p:spTgt>
                                        </p:tgtEl>
                                        <p:attrNameLst>
                                          <p:attrName>style.visibility</p:attrName>
                                        </p:attrNameLst>
                                      </p:cBhvr>
                                      <p:to>
                                        <p:strVal val="visible"/>
                                      </p:to>
                                    </p:set>
                                    <p:animEffect transition="in" filter="box(in)">
                                      <p:cBhvr>
                                        <p:cTn id="12" dur="1000"/>
                                        <p:tgtEl>
                                          <p:spTgt spid="30730">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30">
                                            <p:txEl>
                                              <p:pRg st="5" end="5"/>
                                            </p:txEl>
                                          </p:spTgt>
                                        </p:tgtEl>
                                        <p:attrNameLst>
                                          <p:attrName>style.visibility</p:attrName>
                                        </p:attrNameLst>
                                      </p:cBhvr>
                                      <p:to>
                                        <p:strVal val="visible"/>
                                      </p:to>
                                    </p:set>
                                    <p:animEffect transition="in" filter="box(in)">
                                      <p:cBhvr>
                                        <p:cTn id="17" dur="1000"/>
                                        <p:tgtEl>
                                          <p:spTgt spid="3073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30">
                                            <p:txEl>
                                              <p:pRg st="6" end="6"/>
                                            </p:txEl>
                                          </p:spTgt>
                                        </p:tgtEl>
                                        <p:attrNameLst>
                                          <p:attrName>style.visibility</p:attrName>
                                        </p:attrNameLst>
                                      </p:cBhvr>
                                      <p:to>
                                        <p:strVal val="visible"/>
                                      </p:to>
                                    </p:set>
                                    <p:animEffect transition="in" filter="box(in)">
                                      <p:cBhvr>
                                        <p:cTn id="22" dur="1000"/>
                                        <p:tgtEl>
                                          <p:spTgt spid="30730">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731">
                                            <p:bg/>
                                          </p:spTgt>
                                        </p:tgtEl>
                                        <p:attrNameLst>
                                          <p:attrName>style.visibility</p:attrName>
                                        </p:attrNameLst>
                                      </p:cBhvr>
                                      <p:to>
                                        <p:strVal val="visible"/>
                                      </p:to>
                                    </p:set>
                                    <p:animEffect transition="in" filter="box(in)">
                                      <p:cBhvr>
                                        <p:cTn id="27" dur="1000"/>
                                        <p:tgtEl>
                                          <p:spTgt spid="30731">
                                            <p:bg/>
                                          </p:spTgt>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30731">
                                            <p:txEl>
                                              <p:pRg st="0" end="0"/>
                                            </p:txEl>
                                          </p:spTgt>
                                        </p:tgtEl>
                                        <p:attrNameLst>
                                          <p:attrName>style.visibility</p:attrName>
                                        </p:attrNameLst>
                                      </p:cBhvr>
                                      <p:to>
                                        <p:strVal val="visible"/>
                                      </p:to>
                                    </p:set>
                                    <p:animEffect transition="in" filter="box(in)">
                                      <p:cBhvr>
                                        <p:cTn id="30" dur="1000"/>
                                        <p:tgtEl>
                                          <p:spTgt spid="307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30731">
                                            <p:txEl>
                                              <p:pRg st="3" end="3"/>
                                            </p:txEl>
                                          </p:spTgt>
                                        </p:tgtEl>
                                        <p:attrNameLst>
                                          <p:attrName>style.visibility</p:attrName>
                                        </p:attrNameLst>
                                      </p:cBhvr>
                                      <p:to>
                                        <p:strVal val="visible"/>
                                      </p:to>
                                    </p:set>
                                    <p:animEffect transition="in" filter="box(in)">
                                      <p:cBhvr>
                                        <p:cTn id="35" dur="1000"/>
                                        <p:tgtEl>
                                          <p:spTgt spid="3073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30731">
                                            <p:txEl>
                                              <p:pRg st="4" end="4"/>
                                            </p:txEl>
                                          </p:spTgt>
                                        </p:tgtEl>
                                        <p:attrNameLst>
                                          <p:attrName>style.visibility</p:attrName>
                                        </p:attrNameLst>
                                      </p:cBhvr>
                                      <p:to>
                                        <p:strVal val="visible"/>
                                      </p:to>
                                    </p:set>
                                    <p:animEffect transition="in" filter="box(in)">
                                      <p:cBhvr>
                                        <p:cTn id="40" dur="1000"/>
                                        <p:tgtEl>
                                          <p:spTgt spid="30731">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30731">
                                            <p:txEl>
                                              <p:pRg st="5" end="5"/>
                                            </p:txEl>
                                          </p:spTgt>
                                        </p:tgtEl>
                                        <p:attrNameLst>
                                          <p:attrName>style.visibility</p:attrName>
                                        </p:attrNameLst>
                                      </p:cBhvr>
                                      <p:to>
                                        <p:strVal val="visible"/>
                                      </p:to>
                                    </p:set>
                                    <p:animEffect transition="in" filter="box(in)">
                                      <p:cBhvr>
                                        <p:cTn id="45" dur="1000"/>
                                        <p:tgtEl>
                                          <p:spTgt spid="30731">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0731">
                                            <p:txEl>
                                              <p:pRg st="6" end="6"/>
                                            </p:txEl>
                                          </p:spTgt>
                                        </p:tgtEl>
                                        <p:attrNameLst>
                                          <p:attrName>style.visibility</p:attrName>
                                        </p:attrNameLst>
                                      </p:cBhvr>
                                      <p:to>
                                        <p:strVal val="visible"/>
                                      </p:to>
                                    </p:set>
                                    <p:animEffect transition="in" filter="box(in)">
                                      <p:cBhvr>
                                        <p:cTn id="50" dur="1000"/>
                                        <p:tgtEl>
                                          <p:spTgt spid="30731">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30731">
                                            <p:txEl>
                                              <p:pRg st="7" end="7"/>
                                            </p:txEl>
                                          </p:spTgt>
                                        </p:tgtEl>
                                        <p:attrNameLst>
                                          <p:attrName>style.visibility</p:attrName>
                                        </p:attrNameLst>
                                      </p:cBhvr>
                                      <p:to>
                                        <p:strVal val="visible"/>
                                      </p:to>
                                    </p:set>
                                    <p:animEffect transition="in" filter="box(in)">
                                      <p:cBhvr>
                                        <p:cTn id="55" dur="1000"/>
                                        <p:tgtEl>
                                          <p:spTgt spid="307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build="p"/>
      <p:bldP spid="3073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228600" y="-152400"/>
            <a:ext cx="8686800" cy="2470150"/>
          </a:xfrm>
          <a:prstGeom prst="rect">
            <a:avLst/>
          </a:prstGeom>
          <a:noFill/>
          <a:ln w="9525">
            <a:noFill/>
            <a:miter lim="800000"/>
            <a:headEnd/>
            <a:tailEnd/>
          </a:ln>
          <a:effectLst/>
        </p:spPr>
        <p:txBody>
          <a:bodyPr>
            <a:spAutoFit/>
          </a:bodyPr>
          <a:lstStyle/>
          <a:p>
            <a:pPr algn="ctr">
              <a:spcBef>
                <a:spcPct val="50000"/>
              </a:spcBef>
              <a:defRPr/>
            </a:pPr>
            <a:r>
              <a:rPr lang="en-US" sz="15600" b="1">
                <a:solidFill>
                  <a:srgbClr val="FFFF00"/>
                </a:solidFill>
                <a:effectLst>
                  <a:outerShdw blurRad="38100" dist="38100" dir="2700000" algn="tl">
                    <a:srgbClr val="000000"/>
                  </a:outerShdw>
                </a:effectLst>
                <a:latin typeface="Times New Roman" pitchFamily="18" charset="0"/>
              </a:rPr>
              <a:t>Authority</a:t>
            </a:r>
          </a:p>
        </p:txBody>
      </p:sp>
      <p:sp>
        <p:nvSpPr>
          <p:cNvPr id="10243" name="AutoShape 3"/>
          <p:cNvSpPr>
            <a:spLocks noChangeArrowheads="1"/>
          </p:cNvSpPr>
          <p:nvPr/>
        </p:nvSpPr>
        <p:spPr bwMode="auto">
          <a:xfrm>
            <a:off x="685800" y="25908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 What Is Authority?</a:t>
            </a:r>
          </a:p>
        </p:txBody>
      </p:sp>
      <p:sp>
        <p:nvSpPr>
          <p:cNvPr id="10244" name="AutoShape 4"/>
          <p:cNvSpPr>
            <a:spLocks noChangeArrowheads="1"/>
          </p:cNvSpPr>
          <p:nvPr/>
        </p:nvSpPr>
        <p:spPr bwMode="auto">
          <a:xfrm>
            <a:off x="685800" y="25908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 What Is Authority?</a:t>
            </a:r>
          </a:p>
        </p:txBody>
      </p:sp>
      <p:sp>
        <p:nvSpPr>
          <p:cNvPr id="10245" name="AutoShape 5"/>
          <p:cNvSpPr>
            <a:spLocks noChangeArrowheads="1"/>
          </p:cNvSpPr>
          <p:nvPr/>
        </p:nvSpPr>
        <p:spPr bwMode="auto">
          <a:xfrm>
            <a:off x="685800" y="34290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 God Has Authority Over Man</a:t>
            </a:r>
          </a:p>
        </p:txBody>
      </p:sp>
      <p:sp>
        <p:nvSpPr>
          <p:cNvPr id="10246" name="AutoShape 6"/>
          <p:cNvSpPr>
            <a:spLocks noChangeArrowheads="1"/>
          </p:cNvSpPr>
          <p:nvPr/>
        </p:nvSpPr>
        <p:spPr bwMode="auto">
          <a:xfrm>
            <a:off x="685800" y="34290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 God Has Authority Over Man</a:t>
            </a:r>
          </a:p>
        </p:txBody>
      </p:sp>
      <p:sp>
        <p:nvSpPr>
          <p:cNvPr id="79879" name="AutoShape 7"/>
          <p:cNvSpPr>
            <a:spLocks noChangeArrowheads="1"/>
          </p:cNvSpPr>
          <p:nvPr/>
        </p:nvSpPr>
        <p:spPr bwMode="auto">
          <a:xfrm>
            <a:off x="685800" y="4267200"/>
            <a:ext cx="8077200" cy="609600"/>
          </a:xfrm>
          <a:prstGeom prst="bevel">
            <a:avLst>
              <a:gd name="adj" fmla="val 12500"/>
            </a:avLst>
          </a:prstGeom>
          <a:solidFill>
            <a:schemeClr val="accent2"/>
          </a:solidFill>
          <a:ln w="9525">
            <a:solidFill>
              <a:srgbClr val="000000"/>
            </a:solidFill>
            <a:miter lim="800000"/>
            <a:headEnd/>
            <a:tailEnd/>
          </a:ln>
        </p:spPr>
        <p:txBody>
          <a:bodyPr wrap="none" anchor="ctr"/>
          <a:lstStyle/>
          <a:p>
            <a:pPr algn="ctr"/>
            <a:r>
              <a:rPr lang="en-US" b="1">
                <a:solidFill>
                  <a:srgbClr val="000000"/>
                </a:solidFill>
                <a:latin typeface="Tahoma" pitchFamily="34" charset="0"/>
              </a:rPr>
              <a:t>III. The Need For Authority</a:t>
            </a:r>
          </a:p>
        </p:txBody>
      </p:sp>
      <p:sp>
        <p:nvSpPr>
          <p:cNvPr id="79880" name="AutoShape 8"/>
          <p:cNvSpPr>
            <a:spLocks noChangeArrowheads="1"/>
          </p:cNvSpPr>
          <p:nvPr/>
        </p:nvSpPr>
        <p:spPr bwMode="auto">
          <a:xfrm>
            <a:off x="685800" y="4267200"/>
            <a:ext cx="8077200" cy="609600"/>
          </a:xfrm>
          <a:prstGeom prst="bevel">
            <a:avLst>
              <a:gd name="adj" fmla="val 12500"/>
            </a:avLst>
          </a:prstGeom>
          <a:solidFill>
            <a:srgbClr val="FFFFCC"/>
          </a:solidFill>
          <a:ln w="9525">
            <a:solidFill>
              <a:schemeClr val="accent2"/>
            </a:solidFill>
            <a:miter lim="800000"/>
            <a:headEnd/>
            <a:tailEnd/>
          </a:ln>
        </p:spPr>
        <p:txBody>
          <a:bodyPr wrap="none" anchor="ctr"/>
          <a:lstStyle/>
          <a:p>
            <a:pPr algn="ctr"/>
            <a:r>
              <a:rPr lang="en-US" b="1">
                <a:solidFill>
                  <a:schemeClr val="bg2"/>
                </a:solidFill>
                <a:latin typeface="Tahoma" pitchFamily="34" charset="0"/>
              </a:rPr>
              <a:t>III. The Need For Authority</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wipe(left)">
                                      <p:cBhvr>
                                        <p:cTn id="7" dur="2000"/>
                                        <p:tgtEl>
                                          <p:spTgt spid="7987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9880"/>
                                        </p:tgtEl>
                                        <p:attrNameLst>
                                          <p:attrName>style.visibility</p:attrName>
                                        </p:attrNameLst>
                                      </p:cBhvr>
                                      <p:to>
                                        <p:strVal val="visible"/>
                                      </p:to>
                                    </p:set>
                                    <p:animEffect transition="in" filter="wipe(right)">
                                      <p:cBhvr>
                                        <p:cTn id="10" dur="2000"/>
                                        <p:tgtEl>
                                          <p:spTgt spid="79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p:bldP spid="79880" grpId="0" animBg="1"/>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TotalTime>
  <Words>2273</Words>
  <Application>Microsoft Office PowerPoint</Application>
  <PresentationFormat>On-screen Show (4:3)</PresentationFormat>
  <Paragraphs>493</Paragraphs>
  <Slides>52</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61" baseType="lpstr">
      <vt:lpstr>Arial Rounded MT Bold</vt:lpstr>
      <vt:lpstr>Tahoma</vt:lpstr>
      <vt:lpstr>Arial</vt:lpstr>
      <vt:lpstr>Times New Roman</vt:lpstr>
      <vt:lpstr>Comic Sans MS</vt:lpstr>
      <vt:lpstr>Wingdings</vt:lpstr>
      <vt:lpstr>Slit</vt:lpstr>
      <vt:lpstr>Default Design</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Did Not Say Not To:</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Donnie V. Rader</cp:lastModifiedBy>
  <cp:revision>35</cp:revision>
  <dcterms:created xsi:type="dcterms:W3CDTF">2003-03-07T17:24:11Z</dcterms:created>
  <dcterms:modified xsi:type="dcterms:W3CDTF">2018-04-02T16:38:57Z</dcterms:modified>
</cp:coreProperties>
</file>