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2" r:id="rId2"/>
    <p:sldMasterId id="2147483694" r:id="rId3"/>
  </p:sldMasterIdLst>
  <p:notesMasterIdLst>
    <p:notesMasterId r:id="rId50"/>
  </p:notesMasterIdLst>
  <p:sldIdLst>
    <p:sldId id="259" r:id="rId4"/>
    <p:sldId id="280" r:id="rId5"/>
    <p:sldId id="272" r:id="rId6"/>
    <p:sldId id="256" r:id="rId7"/>
    <p:sldId id="273" r:id="rId8"/>
    <p:sldId id="274" r:id="rId9"/>
    <p:sldId id="268" r:id="rId10"/>
    <p:sldId id="276" r:id="rId11"/>
    <p:sldId id="277" r:id="rId12"/>
    <p:sldId id="260" r:id="rId13"/>
    <p:sldId id="265" r:id="rId14"/>
    <p:sldId id="307" r:id="rId15"/>
    <p:sldId id="308" r:id="rId16"/>
    <p:sldId id="310" r:id="rId17"/>
    <p:sldId id="309" r:id="rId18"/>
    <p:sldId id="311" r:id="rId19"/>
    <p:sldId id="312" r:id="rId20"/>
    <p:sldId id="313" r:id="rId21"/>
    <p:sldId id="314" r:id="rId22"/>
    <p:sldId id="315" r:id="rId23"/>
    <p:sldId id="316" r:id="rId24"/>
    <p:sldId id="317" r:id="rId25"/>
    <p:sldId id="318" r:id="rId26"/>
    <p:sldId id="261" r:id="rId27"/>
    <p:sldId id="266"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262" r:id="rId42"/>
    <p:sldId id="267" r:id="rId43"/>
    <p:sldId id="332" r:id="rId44"/>
    <p:sldId id="333" r:id="rId45"/>
    <p:sldId id="334" r:id="rId46"/>
    <p:sldId id="335" r:id="rId47"/>
    <p:sldId id="263" r:id="rId48"/>
    <p:sldId id="258" r:id="rId49"/>
  </p:sldIdLst>
  <p:sldSz cx="9144000" cy="6858000" type="screen4x3"/>
  <p:notesSz cx="6858000" cy="9144000"/>
  <p:embeddedFontLst>
    <p:embeddedFont>
      <p:font typeface="Comic Sans MS" panose="030F0702030302020204" pitchFamily="66" charset="0"/>
      <p:regular r:id="rId51"/>
      <p:bold r:id="rId52"/>
      <p:italic r:id="rId53"/>
      <p:boldItalic r:id="rId54"/>
    </p:embeddedFont>
    <p:embeddedFont>
      <p:font typeface="Arial Rounded MT Bold" panose="020F0704030504030204" pitchFamily="34" charset="0"/>
      <p:regular r:id="rId55"/>
    </p:embeddedFont>
    <p:embeddedFont>
      <p:font typeface="MS Outlook" panose="05010100010000000000" pitchFamily="2" charset="2"/>
      <p:regular r:id="rId56"/>
    </p:embeddedFont>
    <p:embeddedFont>
      <p:font typeface="Calibri" panose="020F0502020204030204"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7.fntdata"/><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4B68C-B4D0-4A0D-BC9C-F6F70852FA2B}" type="datetimeFigureOut">
              <a:rPr lang="en-US" smtClean="0"/>
              <a:t>4/8/2018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EA3EF-378F-417D-9943-5BE272931DD5}" type="slidenum">
              <a:rPr lang="en-US" smtClean="0"/>
              <a:t>‹#›</a:t>
            </a:fld>
            <a:endParaRPr lang="en-US"/>
          </a:p>
        </p:txBody>
      </p:sp>
    </p:spTree>
    <p:extLst>
      <p:ext uri="{BB962C8B-B14F-4D97-AF65-F5344CB8AC3E}">
        <p14:creationId xmlns:p14="http://schemas.microsoft.com/office/powerpoint/2010/main" val="397476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139A0-9ECC-4230-8C8E-7F8D099DF482}" type="datetimeFigureOut">
              <a:rPr lang="en-US" smtClean="0"/>
              <a:t>4/8/2018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FA2A0A-41BE-49F9-BD63-C359420C4484}" type="slidenum">
              <a:rPr lang="en-US" smtClean="0"/>
              <a:t>‹#›</a:t>
            </a:fld>
            <a:endParaRPr lang="en-US" dirty="0"/>
          </a:p>
        </p:txBody>
      </p:sp>
      <p:sp>
        <p:nvSpPr>
          <p:cNvPr id="5" name="Rectangle 4"/>
          <p:cNvSpPr/>
          <p:nvPr userDrawn="1"/>
        </p:nvSpPr>
        <p:spPr>
          <a:xfrm>
            <a:off x="0" y="0"/>
            <a:ext cx="25908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4" descr="C:\Documents and Settings\Donnie\Local Settings\Temporary Internet Files\Content.IE5\PS7OWSG6\MCj04103850000[1].wmf"/>
          <p:cNvPicPr>
            <a:picLocks noChangeAspect="1" noChangeArrowheads="1"/>
          </p:cNvPicPr>
          <p:nvPr userDrawn="1"/>
        </p:nvPicPr>
        <p:blipFill>
          <a:blip r:embed="rId2"/>
          <a:srcRect/>
          <a:stretch>
            <a:fillRect/>
          </a:stretch>
        </p:blipFill>
        <p:spPr bwMode="auto">
          <a:xfrm>
            <a:off x="457200" y="304800"/>
            <a:ext cx="1417083" cy="2895600"/>
          </a:xfrm>
          <a:prstGeom prst="rect">
            <a:avLst/>
          </a:prstGeom>
          <a:noFill/>
        </p:spPr>
      </p:pic>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4AAF138-FD90-49C1-BF5A-64C4DF69FF17}" type="slidenum">
              <a:rPr lang="en-US"/>
              <a:pPr/>
              <a:t>‹#›</a:t>
            </a:fld>
            <a:endParaRPr lang="en-US" dirty="0"/>
          </a:p>
        </p:txBody>
      </p:sp>
    </p:spTree>
  </p:cSld>
  <p:clrMapOvr>
    <a:masterClrMapping/>
  </p:clrMapOvr>
  <p:transitio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05399F6-0384-42DC-949E-270584E39677}" type="slidenum">
              <a:rPr lang="en-US"/>
              <a:pPr/>
              <a:t>‹#›</a:t>
            </a:fld>
            <a:endParaRPr lang="en-US" dirty="0"/>
          </a:p>
        </p:txBody>
      </p:sp>
    </p:spTree>
  </p:cSld>
  <p:clrMapOvr>
    <a:masterClrMapping/>
  </p:clrMapOvr>
  <p:transition spd="med">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08B1810-7899-43F8-85F3-CB718858A4F2}" type="slidenum">
              <a:rPr lang="en-US"/>
              <a:pPr/>
              <a:t>‹#›</a:t>
            </a:fld>
            <a:endParaRPr lang="en-US" dirty="0"/>
          </a:p>
        </p:txBody>
      </p:sp>
    </p:spTree>
  </p:cSld>
  <p:clrMapOvr>
    <a:masterClrMapping/>
  </p:clrMapOvr>
  <p:transition spd="med">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02EAFD5-7D10-4FEF-A37E-0D4E3FF0E04C}" type="slidenum">
              <a:rPr lang="en-US"/>
              <a:pPr/>
              <a:t>‹#›</a:t>
            </a:fld>
            <a:endParaRPr lang="en-US" dirty="0"/>
          </a:p>
        </p:txBody>
      </p:sp>
    </p:spTree>
  </p:cSld>
  <p:clrMapOvr>
    <a:masterClrMapping/>
  </p:clrMapOvr>
  <p:transition spd="med">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0065BA3-A540-4584-967C-4552DF3B6FA6}" type="slidenum">
              <a:rPr lang="en-US"/>
              <a:pPr/>
              <a:t>‹#›</a:t>
            </a:fld>
            <a:endParaRPr lang="en-US" dirty="0"/>
          </a:p>
        </p:txBody>
      </p:sp>
    </p:spTree>
  </p:cSld>
  <p:clrMapOvr>
    <a:masterClrMapping/>
  </p:clrMapOvr>
  <p:transition spd="med">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296444E-1ED9-4708-BFE0-DC1F1D6F3439}" type="slidenum">
              <a:rPr lang="en-US"/>
              <a:pPr/>
              <a:t>‹#›</a:t>
            </a:fld>
            <a:endParaRPr lang="en-US" dirty="0"/>
          </a:p>
        </p:txBody>
      </p:sp>
    </p:spTree>
  </p:cSld>
  <p:clrMapOvr>
    <a:masterClrMapping/>
  </p:clrMapOvr>
  <p:transition spd="med">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40AF3EF-F3E9-4DF9-A93F-C249AE6AF540}" type="slidenum">
              <a:rPr lang="en-US"/>
              <a:pPr/>
              <a:t>‹#›</a:t>
            </a:fld>
            <a:endParaRPr lang="en-US" dirty="0"/>
          </a:p>
        </p:txBody>
      </p:sp>
    </p:spTree>
  </p:cSld>
  <p:clrMapOvr>
    <a:masterClrMapping/>
  </p:clrMapOvr>
  <p:transition spd="med">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6D6658C-250D-4E54-A2A9-6EDAF477B5CE}" type="slidenum">
              <a:rPr lang="en-US"/>
              <a:pPr/>
              <a:t>‹#›</a:t>
            </a:fld>
            <a:endParaRPr lang="en-US" dirty="0"/>
          </a:p>
        </p:txBody>
      </p:sp>
    </p:spTree>
  </p:cSld>
  <p:clrMapOvr>
    <a:masterClrMapping/>
  </p:clrMapOvr>
  <p:transition spd="med">
    <p:wheel spokes="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A2EEDC0B-3C42-4EEB-9780-DF2410EEDC71}" type="slidenum">
              <a:rPr lang="en-US"/>
              <a:pPr>
                <a:defRPr/>
              </a:pPr>
              <a:t>‹#›</a:t>
            </a:fld>
            <a:endParaRPr lang="en-US"/>
          </a:p>
        </p:txBody>
      </p:sp>
    </p:spTree>
    <p:extLst>
      <p:ext uri="{BB962C8B-B14F-4D97-AF65-F5344CB8AC3E}">
        <p14:creationId xmlns:p14="http://schemas.microsoft.com/office/powerpoint/2010/main" val="226894585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6B2BB69-BDD4-46D1-8683-7E49E9694970}" type="slidenum">
              <a:rPr lang="en-US"/>
              <a:pPr>
                <a:defRPr/>
              </a:pPr>
              <a:t>‹#›</a:t>
            </a:fld>
            <a:endParaRPr lang="en-US"/>
          </a:p>
        </p:txBody>
      </p:sp>
    </p:spTree>
    <p:extLst>
      <p:ext uri="{BB962C8B-B14F-4D97-AF65-F5344CB8AC3E}">
        <p14:creationId xmlns:p14="http://schemas.microsoft.com/office/powerpoint/2010/main" val="69750998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2">
            <a:lumMod val="90000"/>
          </a:schemeClr>
        </a:solidFill>
        <a:effectLst/>
      </p:bgPr>
    </p:bg>
    <p:spTree>
      <p:nvGrpSpPr>
        <p:cNvPr id="1" name=""/>
        <p:cNvGrpSpPr/>
        <p:nvPr/>
      </p:nvGrpSpPr>
      <p:grpSpPr>
        <a:xfrm>
          <a:off x="0" y="0"/>
          <a:ext cx="0" cy="0"/>
          <a:chOff x="0" y="0"/>
          <a:chExt cx="0" cy="0"/>
        </a:xfrm>
      </p:grpSpPr>
    </p:spTree>
  </p:cSld>
  <p:clrMapOvr>
    <a:masterClrMapping/>
  </p:clrMapOvr>
  <p:transition spd="med">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5C077ADA-7EE5-432B-8F2F-201FC706C9E5}" type="slidenum">
              <a:rPr lang="en-US"/>
              <a:pPr>
                <a:defRPr/>
              </a:pPr>
              <a:t>‹#›</a:t>
            </a:fld>
            <a:endParaRPr lang="en-US"/>
          </a:p>
        </p:txBody>
      </p:sp>
    </p:spTree>
    <p:extLst>
      <p:ext uri="{BB962C8B-B14F-4D97-AF65-F5344CB8AC3E}">
        <p14:creationId xmlns:p14="http://schemas.microsoft.com/office/powerpoint/2010/main" val="103555102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82384ED0-FF10-49A3-8037-7C4653A8892F}" type="slidenum">
              <a:rPr lang="en-US"/>
              <a:pPr>
                <a:defRPr/>
              </a:pPr>
              <a:t>‹#›</a:t>
            </a:fld>
            <a:endParaRPr lang="en-US"/>
          </a:p>
        </p:txBody>
      </p:sp>
    </p:spTree>
    <p:extLst>
      <p:ext uri="{BB962C8B-B14F-4D97-AF65-F5344CB8AC3E}">
        <p14:creationId xmlns:p14="http://schemas.microsoft.com/office/powerpoint/2010/main" val="211630857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A606D4C-CA66-449B-8F2E-6644A09EBD68}" type="slidenum">
              <a:rPr lang="en-US"/>
              <a:pPr>
                <a:defRPr/>
              </a:pPr>
              <a:t>‹#›</a:t>
            </a:fld>
            <a:endParaRPr lang="en-US"/>
          </a:p>
        </p:txBody>
      </p:sp>
    </p:spTree>
    <p:extLst>
      <p:ext uri="{BB962C8B-B14F-4D97-AF65-F5344CB8AC3E}">
        <p14:creationId xmlns:p14="http://schemas.microsoft.com/office/powerpoint/2010/main" val="2950686995"/>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AC5F8196-CA6A-4E4C-9EA8-C102D05D55C7}" type="slidenum">
              <a:rPr lang="en-US"/>
              <a:pPr>
                <a:defRPr/>
              </a:pPr>
              <a:t>‹#›</a:t>
            </a:fld>
            <a:endParaRPr lang="en-US"/>
          </a:p>
        </p:txBody>
      </p:sp>
    </p:spTree>
    <p:extLst>
      <p:ext uri="{BB962C8B-B14F-4D97-AF65-F5344CB8AC3E}">
        <p14:creationId xmlns:p14="http://schemas.microsoft.com/office/powerpoint/2010/main" val="168850772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E09CD4CF-1D6F-4AAA-99DE-362ABED89071}" type="slidenum">
              <a:rPr lang="en-US"/>
              <a:pPr>
                <a:defRPr/>
              </a:pPr>
              <a:t>‹#›</a:t>
            </a:fld>
            <a:endParaRPr lang="en-US"/>
          </a:p>
        </p:txBody>
      </p:sp>
    </p:spTree>
    <p:extLst>
      <p:ext uri="{BB962C8B-B14F-4D97-AF65-F5344CB8AC3E}">
        <p14:creationId xmlns:p14="http://schemas.microsoft.com/office/powerpoint/2010/main" val="147482291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E902EB53-57F8-4168-A7DD-341097A90867}" type="slidenum">
              <a:rPr lang="en-US"/>
              <a:pPr>
                <a:defRPr/>
              </a:pPr>
              <a:t>‹#›</a:t>
            </a:fld>
            <a:endParaRPr lang="en-US"/>
          </a:p>
        </p:txBody>
      </p:sp>
    </p:spTree>
    <p:extLst>
      <p:ext uri="{BB962C8B-B14F-4D97-AF65-F5344CB8AC3E}">
        <p14:creationId xmlns:p14="http://schemas.microsoft.com/office/powerpoint/2010/main" val="1287347007"/>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215262F-1E26-42DB-BBEF-6DAF4233E3E8}" type="slidenum">
              <a:rPr lang="en-US"/>
              <a:pPr>
                <a:defRPr/>
              </a:pPr>
              <a:t>‹#›</a:t>
            </a:fld>
            <a:endParaRPr lang="en-US"/>
          </a:p>
        </p:txBody>
      </p:sp>
    </p:spTree>
    <p:extLst>
      <p:ext uri="{BB962C8B-B14F-4D97-AF65-F5344CB8AC3E}">
        <p14:creationId xmlns:p14="http://schemas.microsoft.com/office/powerpoint/2010/main" val="159573824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B7647CF-1D34-45A1-83E3-89DA95173768}" type="slidenum">
              <a:rPr lang="en-US"/>
              <a:pPr>
                <a:defRPr/>
              </a:pPr>
              <a:t>‹#›</a:t>
            </a:fld>
            <a:endParaRPr lang="en-US"/>
          </a:p>
        </p:txBody>
      </p:sp>
    </p:spTree>
    <p:extLst>
      <p:ext uri="{BB962C8B-B14F-4D97-AF65-F5344CB8AC3E}">
        <p14:creationId xmlns:p14="http://schemas.microsoft.com/office/powerpoint/2010/main" val="230888305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33D08E5F-EDFD-4913-9C24-FD36EA52A269}" type="slidenum">
              <a:rPr lang="en-US"/>
              <a:pPr>
                <a:defRPr/>
              </a:pPr>
              <a:t>‹#›</a:t>
            </a:fld>
            <a:endParaRPr lang="en-US"/>
          </a:p>
        </p:txBody>
      </p:sp>
    </p:spTree>
    <p:extLst>
      <p:ext uri="{BB962C8B-B14F-4D97-AF65-F5344CB8AC3E}">
        <p14:creationId xmlns:p14="http://schemas.microsoft.com/office/powerpoint/2010/main" val="34648390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381000" y="0"/>
            <a:ext cx="838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Oval 2"/>
          <p:cNvSpPr/>
          <p:nvPr userDrawn="1"/>
        </p:nvSpPr>
        <p:spPr>
          <a:xfrm>
            <a:off x="381000" y="0"/>
            <a:ext cx="8382000" cy="6858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B139A0-9ECC-4230-8C8E-7F8D099DF482}" type="datetimeFigureOut">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A2A0A-41BE-49F9-BD63-C359420C4484}" type="slidenum">
              <a:rPr lang="en-US" smtClean="0"/>
              <a:t>‹#›</a:t>
            </a:fld>
            <a:endParaRPr lang="en-US" dirty="0"/>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B139A0-9ECC-4230-8C8E-7F8D099DF482}" type="datetimeFigureOut">
              <a:rPr lang="en-US" smtClean="0"/>
              <a:t>4/8/2018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FA2A0A-41BE-49F9-BD63-C359420C4484}" type="slidenum">
              <a:rPr lang="en-US" smtClean="0"/>
              <a:t>‹#›</a:t>
            </a:fld>
            <a:endParaRPr lang="en-US" dirty="0"/>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6DF9CB3-85C0-4667-8A15-72A9E22F2918}" type="slidenum">
              <a:rPr lang="en-US"/>
              <a:pPr/>
              <a:t>‹#›</a:t>
            </a:fld>
            <a:endParaRPr lang="en-US" dirty="0"/>
          </a:p>
        </p:txBody>
      </p:sp>
    </p:spTree>
  </p:cSld>
  <p:clrMapOvr>
    <a:masterClrMapping/>
  </p:clrMapOvr>
  <p:transitio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985D908-44B1-4D3C-86E2-68994B0E41AE}" type="slidenum">
              <a:rPr lang="en-US"/>
              <a:pPr/>
              <a:t>‹#›</a:t>
            </a:fld>
            <a:endParaRPr lang="en-US" dirty="0"/>
          </a:p>
        </p:txBody>
      </p:sp>
    </p:spTree>
  </p:cSld>
  <p:clrMapOvr>
    <a:masterClrMapping/>
  </p:clrMapOvr>
  <p:transitio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50A6914-9CEB-4516-AEF4-1077ADAD5F98}" type="slidenum">
              <a:rPr lang="en-US"/>
              <a:pPr/>
              <a:t>‹#›</a:t>
            </a:fld>
            <a:endParaRPr lang="en-US" dirty="0"/>
          </a:p>
        </p:txBody>
      </p:sp>
    </p:spTree>
  </p:cSld>
  <p:clrMapOvr>
    <a:masterClrMapping/>
  </p:clrMapOvr>
  <p:transition spd="med">
    <p:wheel spokes="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139A0-9ECC-4230-8C8E-7F8D099DF482}" type="datetimeFigureOut">
              <a:rPr lang="en-US" smtClean="0"/>
              <a:t>4/8/2018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A2A0A-41BE-49F9-BD63-C359420C4484}" type="slidenum">
              <a:rPr lang="en-US" smtClean="0"/>
              <a:t>‹#›</a:t>
            </a:fld>
            <a:endParaRPr lang="en-US" dirty="0"/>
          </a:p>
        </p:txBody>
      </p:sp>
      <p:sp>
        <p:nvSpPr>
          <p:cNvPr id="7" name="Rectangle 6"/>
          <p:cNvSpPr/>
          <p:nvPr userDrawn="1"/>
        </p:nvSpPr>
        <p:spPr>
          <a:xfrm>
            <a:off x="0" y="0"/>
            <a:ext cx="381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8763000" y="0"/>
            <a:ext cx="381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1" r:id="rId3"/>
    <p:sldLayoutId id="2147483657" r:id="rId4"/>
    <p:sldLayoutId id="2147483650" r:id="rId5"/>
    <p:sldLayoutId id="2147483654" r:id="rId6"/>
  </p:sldLayoutIdLst>
  <p:transition spd="med">
    <p:wedge/>
  </p:transition>
  <p:txStyles>
    <p:titleStyle>
      <a:lvl1pPr algn="ctr" defTabSz="914400" rtl="0" eaLnBrk="1" latinLnBrk="0" hangingPunct="1">
        <a:spcBef>
          <a:spcPct val="0"/>
        </a:spcBef>
        <a:buNone/>
        <a:defRPr sz="44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0000"/>
            </a:gs>
            <a:gs pos="100000">
              <a:srgbClr val="FFFFCC"/>
            </a:gs>
          </a:gsLst>
          <a:lin ang="5400000" scaled="1"/>
        </a:gra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01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0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endParaRPr lang="en-US" dirty="0"/>
          </a:p>
        </p:txBody>
      </p:sp>
      <p:sp>
        <p:nvSpPr>
          <p:cNvPr id="220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endParaRPr lang="en-US" dirty="0"/>
          </a:p>
        </p:txBody>
      </p:sp>
      <p:sp>
        <p:nvSpPr>
          <p:cNvPr id="220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fld id="{D6FC9CC3-B3DF-434E-9CFF-CB1C80A4877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spd="med">
    <p:wheel spokes="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00EE464E-040A-4569-9211-29F92D4C2F7E}" type="slidenum">
              <a:rPr lang="en-US"/>
              <a:pPr>
                <a:defRPr/>
              </a:pPr>
              <a:t>‹#›</a:t>
            </a:fld>
            <a:endParaRPr lang="en-US"/>
          </a:p>
        </p:txBody>
      </p:sp>
    </p:spTree>
    <p:extLst>
      <p:ext uri="{BB962C8B-B14F-4D97-AF65-F5344CB8AC3E}">
        <p14:creationId xmlns:p14="http://schemas.microsoft.com/office/powerpoint/2010/main" val="19471557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4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wmf"/><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0" y="0"/>
            <a:ext cx="5410200" cy="1569660"/>
          </a:xfrm>
          <a:prstGeom prst="rect">
            <a:avLst/>
          </a:prstGeom>
          <a:noFill/>
          <a:ln w="34925">
            <a:noFill/>
          </a:ln>
          <a:effectLst>
            <a:outerShdw blurRad="107950" dist="12700" dir="5400000" algn="ctr">
              <a:srgbClr val="000000"/>
            </a:outerShd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a:ln w="50800"/>
                <a:solidFill>
                  <a:schemeClr val="bg1">
                    <a:shade val="50000"/>
                  </a:schemeClr>
                </a:solidFill>
                <a:effectLst/>
              </a:rPr>
              <a:t>Struggle With </a:t>
            </a:r>
            <a:r>
              <a:rPr lang="en-US" sz="4800" b="1" dirty="0">
                <a:ln w="50800"/>
                <a:solidFill>
                  <a:schemeClr val="bg1">
                    <a:shade val="50000"/>
                  </a:schemeClr>
                </a:solidFill>
              </a:rPr>
              <a:t>Bad Attitudes</a:t>
            </a:r>
            <a:endParaRPr lang="en-US" sz="4800" b="1" cap="none" spc="0" dirty="0">
              <a:ln w="50800"/>
              <a:solidFill>
                <a:schemeClr val="bg1">
                  <a:shade val="50000"/>
                </a:schemeClr>
              </a:solidFill>
              <a:effectLst/>
            </a:endParaRPr>
          </a:p>
        </p:txBody>
      </p:sp>
      <p:sp>
        <p:nvSpPr>
          <p:cNvPr id="14" name="Half Frame 13"/>
          <p:cNvSpPr/>
          <p:nvPr/>
        </p:nvSpPr>
        <p:spPr>
          <a:xfrm>
            <a:off x="2819400" y="1828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 </a:t>
            </a:r>
            <a:r>
              <a:rPr lang="en-US" sz="3200" b="1" u="sng" dirty="0">
                <a:solidFill>
                  <a:schemeClr val="tx1"/>
                </a:solidFill>
              </a:rPr>
              <a:t>Who</a:t>
            </a:r>
            <a:r>
              <a:rPr lang="en-US" sz="3200" dirty="0">
                <a:solidFill>
                  <a:schemeClr val="tx1"/>
                </a:solidFill>
              </a:rPr>
              <a:t> – Bears Responsibility</a:t>
            </a:r>
          </a:p>
        </p:txBody>
      </p:sp>
      <p:sp>
        <p:nvSpPr>
          <p:cNvPr id="15" name="Half Frame 14"/>
          <p:cNvSpPr/>
          <p:nvPr/>
        </p:nvSpPr>
        <p:spPr>
          <a:xfrm>
            <a:off x="2819400" y="29464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II. </a:t>
            </a:r>
            <a:r>
              <a:rPr lang="en-US" sz="3200" b="1" u="sng" dirty="0">
                <a:solidFill>
                  <a:schemeClr val="tx1"/>
                </a:solidFill>
              </a:rPr>
              <a:t>Why</a:t>
            </a:r>
            <a:r>
              <a:rPr lang="en-US" sz="3200" dirty="0">
                <a:solidFill>
                  <a:schemeClr val="tx1"/>
                </a:solidFill>
              </a:rPr>
              <a:t>  – Dangers Involved</a:t>
            </a:r>
          </a:p>
        </p:txBody>
      </p:sp>
    </p:spTree>
  </p:cSld>
  <p:clrMapOvr>
    <a:masterClrMapping/>
  </p:clrMapOvr>
  <p:transition spd="med">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002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 </a:t>
            </a:r>
            <a:r>
              <a:rPr lang="en-US" sz="3200" b="1" u="sng" dirty="0">
                <a:solidFill>
                  <a:schemeClr val="bg2"/>
                </a:solidFill>
              </a:rPr>
              <a:t>Why</a:t>
            </a:r>
            <a:r>
              <a:rPr lang="en-US" sz="3200" dirty="0">
                <a:solidFill>
                  <a:schemeClr val="bg2"/>
                </a:solidFill>
              </a:rPr>
              <a:t>  – Dangers Involved</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523220"/>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To be right</a:t>
            </a:r>
          </a:p>
        </p:txBody>
      </p:sp>
      <p:sp>
        <p:nvSpPr>
          <p:cNvPr id="7" name="TextBox 6"/>
          <p:cNvSpPr txBox="1"/>
          <p:nvPr/>
        </p:nvSpPr>
        <p:spPr>
          <a:xfrm>
            <a:off x="1143000" y="2286000"/>
            <a:ext cx="7467600" cy="830997"/>
          </a:xfrm>
          <a:prstGeom prst="rect">
            <a:avLst/>
          </a:prstGeom>
          <a:noFill/>
        </p:spPr>
        <p:txBody>
          <a:bodyPr wrap="square" rtlCol="0">
            <a:spAutoFit/>
          </a:bodyPr>
          <a:lstStyle/>
          <a:p>
            <a:pPr marL="342900" indent="-342900">
              <a:buAutoNum type="arabicPeriod"/>
            </a:pPr>
            <a:r>
              <a:rPr lang="en-US" sz="2400" dirty="0">
                <a:solidFill>
                  <a:schemeClr val="bg1"/>
                </a:solidFill>
              </a:rPr>
              <a:t>Treat others right – so </a:t>
            </a:r>
            <a:r>
              <a:rPr lang="en-US" sz="2400" u="sng" dirty="0">
                <a:solidFill>
                  <a:schemeClr val="bg1"/>
                </a:solidFill>
              </a:rPr>
              <a:t>we</a:t>
            </a:r>
            <a:r>
              <a:rPr lang="en-US" sz="2400" dirty="0">
                <a:solidFill>
                  <a:schemeClr val="bg1"/>
                </a:solidFill>
              </a:rPr>
              <a:t> will be right</a:t>
            </a:r>
          </a:p>
          <a:p>
            <a:pPr marL="342900" indent="-342900">
              <a:buAutoNum type="arabicPeriod"/>
            </a:pPr>
            <a:r>
              <a:rPr lang="en-US" sz="2400" dirty="0">
                <a:solidFill>
                  <a:schemeClr val="bg1"/>
                </a:solidFill>
              </a:rPr>
              <a:t>Not because they are “right”</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002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 </a:t>
            </a:r>
            <a:r>
              <a:rPr lang="en-US" sz="3200" b="1" u="sng" dirty="0">
                <a:solidFill>
                  <a:schemeClr val="bg2"/>
                </a:solidFill>
              </a:rPr>
              <a:t>Why</a:t>
            </a:r>
            <a:r>
              <a:rPr lang="en-US" sz="3200" dirty="0">
                <a:solidFill>
                  <a:schemeClr val="bg2"/>
                </a:solidFill>
              </a:rPr>
              <a:t>  – Dangers Involved</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954107"/>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To be right</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One sin breeds another</a:t>
            </a:r>
          </a:p>
        </p:txBody>
      </p:sp>
      <p:sp>
        <p:nvSpPr>
          <p:cNvPr id="7" name="TextBox 6"/>
          <p:cNvSpPr txBox="1"/>
          <p:nvPr/>
        </p:nvSpPr>
        <p:spPr>
          <a:xfrm>
            <a:off x="1219200" y="2743200"/>
            <a:ext cx="7086600" cy="830997"/>
          </a:xfrm>
          <a:prstGeom prst="rect">
            <a:avLst/>
          </a:prstGeom>
          <a:noFill/>
        </p:spPr>
        <p:txBody>
          <a:bodyPr wrap="square" rtlCol="0">
            <a:spAutoFit/>
          </a:bodyPr>
          <a:lstStyle/>
          <a:p>
            <a:pPr marL="342900" indent="-342900">
              <a:buAutoNum type="arabicPeriod"/>
            </a:pPr>
            <a:r>
              <a:rPr lang="en-US" sz="2400" dirty="0">
                <a:solidFill>
                  <a:schemeClr val="bg1"/>
                </a:solidFill>
              </a:rPr>
              <a:t>Sin has tendency to compound (2 Tim. 3:13)</a:t>
            </a:r>
          </a:p>
          <a:p>
            <a:pPr marL="342900" indent="-342900">
              <a:buAutoNum type="arabicPeriod"/>
            </a:pPr>
            <a:r>
              <a:rPr lang="en-US" sz="2400" dirty="0">
                <a:solidFill>
                  <a:schemeClr val="bg1"/>
                </a:solidFill>
              </a:rPr>
              <a:t>Col. 3:5-9 – sins listed have breeding effect</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669925" y="65088"/>
            <a:ext cx="184150" cy="519112"/>
          </a:xfrm>
          <a:prstGeom prst="rect">
            <a:avLst/>
          </a:prstGeom>
          <a:noFill/>
          <a:ln w="9525">
            <a:noFill/>
            <a:miter lim="800000"/>
            <a:headEnd/>
            <a:tailEnd/>
          </a:ln>
          <a:effectLst/>
        </p:spPr>
        <p:txBody>
          <a:bodyPr wrap="none">
            <a:spAutoFit/>
          </a:bodyPr>
          <a:lstStyle/>
          <a:p>
            <a:endParaRPr lang="en-US" dirty="0"/>
          </a:p>
        </p:txBody>
      </p:sp>
      <p:sp>
        <p:nvSpPr>
          <p:cNvPr id="212995" name="Rectangle 3"/>
          <p:cNvSpPr>
            <a:spLocks noChangeArrowheads="1"/>
          </p:cNvSpPr>
          <p:nvPr/>
        </p:nvSpPr>
        <p:spPr bwMode="auto">
          <a:xfrm>
            <a:off x="152400" y="-228600"/>
            <a:ext cx="8915400" cy="1524000"/>
          </a:xfrm>
          <a:prstGeom prst="rect">
            <a:avLst/>
          </a:prstGeom>
          <a:noFill/>
          <a:ln w="9525">
            <a:noFill/>
            <a:miter lim="800000"/>
            <a:headEnd/>
            <a:tailEnd/>
          </a:ln>
          <a:effectLst/>
        </p:spPr>
        <p:txBody>
          <a:bodyPr wrap="none" anchor="ctr"/>
          <a:lstStyle/>
          <a:p>
            <a:pPr algn="ctr"/>
            <a:r>
              <a:rPr lang="en-US" sz="4000" u="sng" dirty="0">
                <a:latin typeface="Annifont" pitchFamily="34" charset="0"/>
              </a:rPr>
              <a:t>Col. 3:5-9</a:t>
            </a:r>
            <a:endParaRPr lang="en-US" u="sng" dirty="0">
              <a:solidFill>
                <a:srgbClr val="FFFF00"/>
              </a:solidFill>
              <a:latin typeface="Annifont" pitchFamily="34" charset="0"/>
            </a:endParaRPr>
          </a:p>
        </p:txBody>
      </p:sp>
      <p:grpSp>
        <p:nvGrpSpPr>
          <p:cNvPr id="2" name="Group 11"/>
          <p:cNvGrpSpPr>
            <a:grpSpLocks/>
          </p:cNvGrpSpPr>
          <p:nvPr/>
        </p:nvGrpSpPr>
        <p:grpSpPr bwMode="auto">
          <a:xfrm>
            <a:off x="685800" y="1219200"/>
            <a:ext cx="7772400" cy="1524000"/>
            <a:chOff x="384" y="1872"/>
            <a:chExt cx="4896" cy="960"/>
          </a:xfrm>
        </p:grpSpPr>
        <p:sp>
          <p:nvSpPr>
            <p:cNvPr id="213000" name="Rectangle 8"/>
            <p:cNvSpPr>
              <a:spLocks noChangeArrowheads="1"/>
            </p:cNvSpPr>
            <p:nvPr/>
          </p:nvSpPr>
          <p:spPr bwMode="auto">
            <a:xfrm>
              <a:off x="384" y="1872"/>
              <a:ext cx="4896" cy="960"/>
            </a:xfrm>
            <a:prstGeom prst="rect">
              <a:avLst/>
            </a:prstGeom>
            <a:solidFill>
              <a:schemeClr val="bg1"/>
            </a:solidFill>
            <a:ln w="9525">
              <a:solidFill>
                <a:schemeClr val="tx1"/>
              </a:solidFill>
              <a:miter lim="800000"/>
              <a:headEnd/>
              <a:tailEnd/>
            </a:ln>
            <a:effectLst/>
          </p:spPr>
          <p:txBody>
            <a:bodyPr wrap="none" anchor="ctr"/>
            <a:lstStyle/>
            <a:p>
              <a:pPr algn="ctr"/>
              <a:r>
                <a:rPr lang="en-US" sz="3600" dirty="0"/>
                <a:t>Desire        Uncleanness        Fornication</a:t>
              </a:r>
            </a:p>
          </p:txBody>
        </p:sp>
        <p:sp>
          <p:nvSpPr>
            <p:cNvPr id="213001" name="AutoShape 9"/>
            <p:cNvSpPr>
              <a:spLocks noChangeArrowheads="1"/>
            </p:cNvSpPr>
            <p:nvPr/>
          </p:nvSpPr>
          <p:spPr bwMode="auto">
            <a:xfrm>
              <a:off x="1440" y="2256"/>
              <a:ext cx="336" cy="240"/>
            </a:xfrm>
            <a:prstGeom prst="rightArrow">
              <a:avLst>
                <a:gd name="adj1" fmla="val 50000"/>
                <a:gd name="adj2" fmla="val 35000"/>
              </a:avLst>
            </a:prstGeom>
            <a:solidFill>
              <a:schemeClr val="accent2"/>
            </a:solidFill>
            <a:ln w="9525">
              <a:solidFill>
                <a:schemeClr val="tx1"/>
              </a:solidFill>
              <a:miter lim="800000"/>
              <a:headEnd/>
              <a:tailEnd/>
            </a:ln>
            <a:effectLst/>
          </p:spPr>
          <p:txBody>
            <a:bodyPr wrap="none" anchor="ctr"/>
            <a:lstStyle/>
            <a:p>
              <a:endParaRPr lang="en-US" sz="3600" dirty="0"/>
            </a:p>
          </p:txBody>
        </p:sp>
        <p:sp>
          <p:nvSpPr>
            <p:cNvPr id="213002" name="AutoShape 10"/>
            <p:cNvSpPr>
              <a:spLocks noChangeArrowheads="1"/>
            </p:cNvSpPr>
            <p:nvPr/>
          </p:nvSpPr>
          <p:spPr bwMode="auto">
            <a:xfrm>
              <a:off x="3360" y="2256"/>
              <a:ext cx="336" cy="240"/>
            </a:xfrm>
            <a:prstGeom prst="rightArrow">
              <a:avLst>
                <a:gd name="adj1" fmla="val 50000"/>
                <a:gd name="adj2" fmla="val 35000"/>
              </a:avLst>
            </a:prstGeom>
            <a:solidFill>
              <a:schemeClr val="accent2"/>
            </a:solidFill>
            <a:ln w="9525">
              <a:solidFill>
                <a:schemeClr val="tx1"/>
              </a:solidFill>
              <a:miter lim="800000"/>
              <a:headEnd/>
              <a:tailEnd/>
            </a:ln>
            <a:effectLst/>
          </p:spPr>
          <p:txBody>
            <a:bodyPr wrap="none" anchor="ctr"/>
            <a:lstStyle/>
            <a:p>
              <a:endParaRPr lang="en-US" sz="3600" dirty="0"/>
            </a:p>
          </p:txBody>
        </p:sp>
      </p:grpSp>
      <p:grpSp>
        <p:nvGrpSpPr>
          <p:cNvPr id="3" name="Group 18"/>
          <p:cNvGrpSpPr>
            <a:grpSpLocks/>
          </p:cNvGrpSpPr>
          <p:nvPr/>
        </p:nvGrpSpPr>
        <p:grpSpPr bwMode="auto">
          <a:xfrm>
            <a:off x="685800" y="3429000"/>
            <a:ext cx="7772400" cy="1524000"/>
            <a:chOff x="384" y="3024"/>
            <a:chExt cx="4896" cy="960"/>
          </a:xfrm>
        </p:grpSpPr>
        <p:sp>
          <p:nvSpPr>
            <p:cNvPr id="213005" name="Rectangle 13"/>
            <p:cNvSpPr>
              <a:spLocks noChangeArrowheads="1"/>
            </p:cNvSpPr>
            <p:nvPr/>
          </p:nvSpPr>
          <p:spPr bwMode="auto">
            <a:xfrm>
              <a:off x="384" y="3024"/>
              <a:ext cx="4896" cy="960"/>
            </a:xfrm>
            <a:prstGeom prst="rect">
              <a:avLst/>
            </a:prstGeom>
            <a:solidFill>
              <a:schemeClr val="tx1"/>
            </a:solidFill>
            <a:ln w="9525">
              <a:solidFill>
                <a:schemeClr val="tx1"/>
              </a:solidFill>
              <a:miter lim="800000"/>
              <a:headEnd/>
              <a:tailEnd/>
            </a:ln>
            <a:effectLst/>
          </p:spPr>
          <p:txBody>
            <a:bodyPr wrap="none" anchor="ctr"/>
            <a:lstStyle/>
            <a:p>
              <a:pPr algn="ctr"/>
              <a:r>
                <a:rPr lang="en-US" sz="3200" dirty="0">
                  <a:solidFill>
                    <a:srgbClr val="FFFF00"/>
                  </a:solidFill>
                </a:rPr>
                <a:t>Anger        Wrath        Malice       Blasphemy</a:t>
              </a:r>
            </a:p>
          </p:txBody>
        </p:sp>
        <p:sp>
          <p:nvSpPr>
            <p:cNvPr id="213006" name="AutoShape 14"/>
            <p:cNvSpPr>
              <a:spLocks noChangeArrowheads="1"/>
            </p:cNvSpPr>
            <p:nvPr/>
          </p:nvSpPr>
          <p:spPr bwMode="auto">
            <a:xfrm>
              <a:off x="1296" y="3408"/>
              <a:ext cx="336" cy="240"/>
            </a:xfrm>
            <a:prstGeom prst="rightArrow">
              <a:avLst>
                <a:gd name="adj1" fmla="val 50000"/>
                <a:gd name="adj2" fmla="val 35000"/>
              </a:avLst>
            </a:prstGeom>
            <a:solidFill>
              <a:schemeClr val="bg1"/>
            </a:solidFill>
            <a:ln w="9525">
              <a:solidFill>
                <a:schemeClr val="tx1"/>
              </a:solidFill>
              <a:miter lim="800000"/>
              <a:headEnd/>
              <a:tailEnd/>
            </a:ln>
            <a:effectLst/>
          </p:spPr>
          <p:txBody>
            <a:bodyPr wrap="none" anchor="ctr"/>
            <a:lstStyle/>
            <a:p>
              <a:endParaRPr lang="en-US" dirty="0"/>
            </a:p>
          </p:txBody>
        </p:sp>
        <p:sp>
          <p:nvSpPr>
            <p:cNvPr id="213008" name="AutoShape 16"/>
            <p:cNvSpPr>
              <a:spLocks noChangeArrowheads="1"/>
            </p:cNvSpPr>
            <p:nvPr/>
          </p:nvSpPr>
          <p:spPr bwMode="auto">
            <a:xfrm>
              <a:off x="2448" y="3408"/>
              <a:ext cx="336" cy="240"/>
            </a:xfrm>
            <a:prstGeom prst="rightArrow">
              <a:avLst>
                <a:gd name="adj1" fmla="val 50000"/>
                <a:gd name="adj2" fmla="val 35000"/>
              </a:avLst>
            </a:prstGeom>
            <a:solidFill>
              <a:schemeClr val="bg1"/>
            </a:solidFill>
            <a:ln w="9525">
              <a:solidFill>
                <a:schemeClr val="tx1"/>
              </a:solidFill>
              <a:miter lim="800000"/>
              <a:headEnd/>
              <a:tailEnd/>
            </a:ln>
            <a:effectLst/>
          </p:spPr>
          <p:txBody>
            <a:bodyPr wrap="none" anchor="ctr"/>
            <a:lstStyle/>
            <a:p>
              <a:endParaRPr lang="en-US" dirty="0"/>
            </a:p>
          </p:txBody>
        </p:sp>
        <p:sp>
          <p:nvSpPr>
            <p:cNvPr id="213009" name="AutoShape 17"/>
            <p:cNvSpPr>
              <a:spLocks noChangeArrowheads="1"/>
            </p:cNvSpPr>
            <p:nvPr/>
          </p:nvSpPr>
          <p:spPr bwMode="auto">
            <a:xfrm>
              <a:off x="3552" y="3408"/>
              <a:ext cx="336" cy="240"/>
            </a:xfrm>
            <a:prstGeom prst="rightArrow">
              <a:avLst>
                <a:gd name="adj1" fmla="val 50000"/>
                <a:gd name="adj2" fmla="val 35000"/>
              </a:avLst>
            </a:prstGeom>
            <a:solidFill>
              <a:schemeClr val="bg1"/>
            </a:solidFill>
            <a:ln w="9525">
              <a:solidFill>
                <a:schemeClr val="tx1"/>
              </a:solidFill>
              <a:miter lim="800000"/>
              <a:headEnd/>
              <a:tailEnd/>
            </a:ln>
            <a:effectLst/>
          </p:spPr>
          <p:txBody>
            <a:bodyPr wrap="none" anchor="ctr"/>
            <a:lstStyle/>
            <a:p>
              <a:endParaRPr lang="en-US" dirty="0"/>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002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 </a:t>
            </a:r>
            <a:r>
              <a:rPr lang="en-US" sz="3200" b="1" u="sng" dirty="0">
                <a:solidFill>
                  <a:schemeClr val="bg2"/>
                </a:solidFill>
              </a:rPr>
              <a:t>Why</a:t>
            </a:r>
            <a:r>
              <a:rPr lang="en-US" sz="3200" dirty="0">
                <a:solidFill>
                  <a:schemeClr val="bg2"/>
                </a:solidFill>
              </a:rPr>
              <a:t>  – Dangers Involved</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954107"/>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To be right</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One sin breeds another</a:t>
            </a:r>
          </a:p>
        </p:txBody>
      </p:sp>
      <p:sp>
        <p:nvSpPr>
          <p:cNvPr id="7" name="TextBox 6"/>
          <p:cNvSpPr txBox="1"/>
          <p:nvPr/>
        </p:nvSpPr>
        <p:spPr>
          <a:xfrm>
            <a:off x="1219200" y="2743200"/>
            <a:ext cx="7086600" cy="1200329"/>
          </a:xfrm>
          <a:prstGeom prst="rect">
            <a:avLst/>
          </a:prstGeom>
          <a:noFill/>
        </p:spPr>
        <p:txBody>
          <a:bodyPr wrap="square" rtlCol="0">
            <a:spAutoFit/>
          </a:bodyPr>
          <a:lstStyle/>
          <a:p>
            <a:pPr marL="342900" indent="-342900">
              <a:buAutoNum type="arabicPeriod"/>
            </a:pPr>
            <a:r>
              <a:rPr lang="en-US" sz="2400" dirty="0">
                <a:solidFill>
                  <a:schemeClr val="bg1"/>
                </a:solidFill>
              </a:rPr>
              <a:t>Sin has tendency to compound (2 Tim. 3:13)</a:t>
            </a:r>
          </a:p>
          <a:p>
            <a:pPr marL="342900" indent="-342900">
              <a:buAutoNum type="arabicPeriod"/>
            </a:pPr>
            <a:r>
              <a:rPr lang="en-US" sz="2400" dirty="0">
                <a:solidFill>
                  <a:schemeClr val="bg1"/>
                </a:solidFill>
              </a:rPr>
              <a:t>Col. 3:5-9 – sins listed have breeding effect</a:t>
            </a:r>
          </a:p>
          <a:p>
            <a:pPr marL="342900" indent="-342900">
              <a:buAutoNum type="arabicPeriod"/>
            </a:pPr>
            <a:r>
              <a:rPr lang="en-US" sz="2400" dirty="0">
                <a:solidFill>
                  <a:schemeClr val="bg1"/>
                </a:solidFill>
              </a:rPr>
              <a:t> Attitude leads to action: </a:t>
            </a:r>
          </a:p>
        </p:txBody>
      </p:sp>
    </p:spTree>
  </p:cSld>
  <p:clrMapOvr>
    <a:masterClrMapping/>
  </p:clrMapOvr>
  <p:transition spd="med">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533400"/>
            <a:ext cx="5334000" cy="7078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000" b="1" dirty="0"/>
              <a:t>Attitude Leads To Action</a:t>
            </a:r>
          </a:p>
        </p:txBody>
      </p:sp>
      <p:grpSp>
        <p:nvGrpSpPr>
          <p:cNvPr id="11" name="Group 10"/>
          <p:cNvGrpSpPr/>
          <p:nvPr/>
        </p:nvGrpSpPr>
        <p:grpSpPr>
          <a:xfrm>
            <a:off x="609600" y="1143000"/>
            <a:ext cx="3364345" cy="4724400"/>
            <a:chOff x="1143000" y="1143000"/>
            <a:chExt cx="3364345" cy="4724400"/>
          </a:xfrm>
        </p:grpSpPr>
        <p:graphicFrame>
          <p:nvGraphicFramePr>
            <p:cNvPr id="4098" name="Object 2"/>
            <p:cNvGraphicFramePr>
              <a:graphicFrameLocks noChangeAspect="1"/>
            </p:cNvGraphicFramePr>
            <p:nvPr/>
          </p:nvGraphicFramePr>
          <p:xfrm>
            <a:off x="1143000" y="1143000"/>
            <a:ext cx="3364345" cy="4724400"/>
          </p:xfrm>
          <a:graphic>
            <a:graphicData uri="http://schemas.openxmlformats.org/presentationml/2006/ole">
              <mc:AlternateContent xmlns:mc="http://schemas.openxmlformats.org/markup-compatibility/2006">
                <mc:Choice xmlns:v="urn:schemas-microsoft-com:vml" Requires="v">
                  <p:oleObj spid="_x0000_s4108" name="Drawing" r:id="rId3" imgW="1790640" imgH="2514600" progId="WPDraw30.Drawing">
                    <p:embed/>
                  </p:oleObj>
                </mc:Choice>
                <mc:Fallback>
                  <p:oleObj name="Drawing" r:id="rId3" imgW="1790640" imgH="2514600" progId="WPDraw30.Drawing">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43000"/>
                          <a:ext cx="336434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057400" y="1915180"/>
              <a:ext cx="1676400" cy="523220"/>
            </a:xfrm>
            <a:prstGeom prst="rect">
              <a:avLst/>
            </a:prstGeom>
            <a:noFill/>
          </p:spPr>
          <p:txBody>
            <a:bodyPr wrap="square" rtlCol="0">
              <a:spAutoFit/>
            </a:bodyPr>
            <a:lstStyle/>
            <a:p>
              <a:pPr algn="ctr"/>
              <a:r>
                <a:rPr lang="en-US" sz="2800" b="1" dirty="0"/>
                <a:t>Attitude</a:t>
              </a:r>
            </a:p>
          </p:txBody>
        </p:sp>
      </p:grpSp>
      <p:grpSp>
        <p:nvGrpSpPr>
          <p:cNvPr id="12" name="Group 11"/>
          <p:cNvGrpSpPr/>
          <p:nvPr/>
        </p:nvGrpSpPr>
        <p:grpSpPr>
          <a:xfrm>
            <a:off x="3581400" y="1600200"/>
            <a:ext cx="4953000" cy="1295400"/>
            <a:chOff x="3733800" y="1600200"/>
            <a:chExt cx="4953000" cy="1295400"/>
          </a:xfrm>
        </p:grpSpPr>
        <p:sp>
          <p:nvSpPr>
            <p:cNvPr id="10" name="Explosion 2 9"/>
            <p:cNvSpPr/>
            <p:nvPr/>
          </p:nvSpPr>
          <p:spPr>
            <a:xfrm>
              <a:off x="5867400" y="1600200"/>
              <a:ext cx="2819400" cy="1295400"/>
            </a:xfrm>
            <a:prstGeom prst="irregularSeal2">
              <a:avLst/>
            </a:prstGeom>
            <a:solidFill>
              <a:srgbClr val="FFFF99"/>
            </a:solidFill>
            <a:ln>
              <a:solidFill>
                <a:schemeClr val="bg2">
                  <a:lumMod val="90000"/>
                </a:schemeClr>
              </a:solidFill>
            </a:ln>
            <a:effectLst>
              <a:outerShdw blurRad="76200" dir="18900000" sy="23000" kx="-1200000" algn="bl" rotWithShape="0">
                <a:prstClr val="black">
                  <a:alpha val="2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rPr>
                <a:t>Action</a:t>
              </a:r>
            </a:p>
          </p:txBody>
        </p:sp>
        <p:sp>
          <p:nvSpPr>
            <p:cNvPr id="8" name="Striped Right Arrow 7"/>
            <p:cNvSpPr/>
            <p:nvPr/>
          </p:nvSpPr>
          <p:spPr>
            <a:xfrm>
              <a:off x="3733800" y="1828800"/>
              <a:ext cx="2209800" cy="914400"/>
            </a:xfrm>
            <a:prstGeom prst="stripedRightArrow">
              <a:avLst/>
            </a:prstGeom>
            <a:solidFill>
              <a:schemeClr val="bg2">
                <a:lumMod val="2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2"/>
                  </a:solidFill>
                </a:rPr>
                <a:t>Produces</a:t>
              </a:r>
            </a:p>
          </p:txBody>
        </p:sp>
      </p:grpSp>
      <p:sp>
        <p:nvSpPr>
          <p:cNvPr id="13" name="TextBox 12"/>
          <p:cNvSpPr txBox="1"/>
          <p:nvPr/>
        </p:nvSpPr>
        <p:spPr>
          <a:xfrm>
            <a:off x="3657600" y="3352800"/>
            <a:ext cx="5029200" cy="1697068"/>
          </a:xfrm>
          <a:prstGeom prst="rect">
            <a:avLst/>
          </a:prstGeom>
          <a:noFill/>
        </p:spPr>
        <p:txBody>
          <a:bodyPr wrap="square" rtlCol="0">
            <a:spAutoFit/>
          </a:bodyPr>
          <a:lstStyle/>
          <a:p>
            <a:pPr>
              <a:lnSpc>
                <a:spcPct val="150000"/>
              </a:lnSpc>
              <a:buFont typeface="Arial" pitchFamily="34" charset="0"/>
              <a:buChar char="•"/>
            </a:pPr>
            <a:r>
              <a:rPr lang="en-US" sz="2400" dirty="0"/>
              <a:t> Evil comes from heart (Matt. 15:19)</a:t>
            </a:r>
          </a:p>
          <a:p>
            <a:pPr>
              <a:lnSpc>
                <a:spcPct val="150000"/>
              </a:lnSpc>
              <a:buFont typeface="Arial" pitchFamily="34" charset="0"/>
              <a:buChar char="•"/>
            </a:pPr>
            <a:r>
              <a:rPr lang="en-US" sz="2400" dirty="0"/>
              <a:t> Lust leads to adultery (Matt. 5:28)</a:t>
            </a:r>
          </a:p>
          <a:p>
            <a:pPr>
              <a:lnSpc>
                <a:spcPct val="150000"/>
              </a:lnSpc>
              <a:buFont typeface="Arial" pitchFamily="34" charset="0"/>
              <a:buChar char="•"/>
            </a:pPr>
            <a:r>
              <a:rPr lang="en-US" sz="2400" dirty="0"/>
              <a:t> Hate leads to murder (1 Jn. 3:15) </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anim calcmode="lin" valueType="num">
                                      <p:cBhvr>
                                        <p:cTn id="2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1000"/>
                                        <p:tgtEl>
                                          <p:spTgt spid="13">
                                            <p:txEl>
                                              <p:pRg st="1" end="1"/>
                                            </p:txEl>
                                          </p:spTgt>
                                        </p:tgtEl>
                                      </p:cBhvr>
                                    </p:animEffect>
                                    <p:anim calcmode="lin" valueType="num">
                                      <p:cBhvr>
                                        <p:cTn id="27"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1000"/>
                                        <p:tgtEl>
                                          <p:spTgt spid="13">
                                            <p:txEl>
                                              <p:pRg st="2" end="2"/>
                                            </p:txEl>
                                          </p:spTgt>
                                        </p:tgtEl>
                                      </p:cBhvr>
                                    </p:animEffect>
                                    <p:anim calcmode="lin" valueType="num">
                                      <p:cBhvr>
                                        <p:cTn id="34"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002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 </a:t>
            </a:r>
            <a:r>
              <a:rPr lang="en-US" sz="3200" b="1" u="sng" dirty="0">
                <a:solidFill>
                  <a:schemeClr val="bg2"/>
                </a:solidFill>
              </a:rPr>
              <a:t>Why</a:t>
            </a:r>
            <a:r>
              <a:rPr lang="en-US" sz="3200" dirty="0">
                <a:solidFill>
                  <a:schemeClr val="bg2"/>
                </a:solidFill>
              </a:rPr>
              <a:t>  – Dangers Involved</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1384995"/>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To be right</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One sin breeds another</a:t>
            </a:r>
            <a:endParaRPr lang="en-US" sz="2800" dirty="0">
              <a:solidFill>
                <a:schemeClr val="bg2"/>
              </a:solidFill>
            </a:endParaRPr>
          </a:p>
          <a:p>
            <a:pPr marL="514350" indent="-514350">
              <a:buAutoNum type="alphaUcPeriod"/>
            </a:pPr>
            <a:r>
              <a:rPr lang="en-US" sz="2800" dirty="0">
                <a:solidFill>
                  <a:schemeClr val="bg2"/>
                </a:solidFill>
              </a:rPr>
              <a:t> </a:t>
            </a:r>
            <a:r>
              <a:rPr lang="en-US" sz="2800" dirty="0">
                <a:solidFill>
                  <a:srgbClr val="FFFF99"/>
                </a:solidFill>
              </a:rPr>
              <a:t>Attitudes can be sinful</a:t>
            </a:r>
          </a:p>
        </p:txBody>
      </p:sp>
    </p:spTree>
  </p:cSld>
  <p:clrMapOvr>
    <a:masterClrMapping/>
  </p:clrMapOvr>
  <p:transition spd="med">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0"/>
            <a:ext cx="4343400" cy="1569660"/>
          </a:xfrm>
          <a:prstGeom prst="rect">
            <a:avLst/>
          </a:prstGeom>
          <a:noFill/>
        </p:spPr>
        <p:txBody>
          <a:bodyPr wrap="square" rtlCol="0">
            <a:spAutoFit/>
          </a:bodyPr>
          <a:lstStyle/>
          <a:p>
            <a:pPr algn="ctr"/>
            <a:r>
              <a:rPr lang="en-US" sz="2400" dirty="0"/>
              <a:t>Homosexuality (vv. 26-27)</a:t>
            </a:r>
          </a:p>
          <a:p>
            <a:pPr algn="ctr"/>
            <a:r>
              <a:rPr lang="en-US" sz="2400" dirty="0"/>
              <a:t>Sexual  immorality (v. 29)</a:t>
            </a:r>
          </a:p>
          <a:p>
            <a:pPr algn="ctr"/>
            <a:r>
              <a:rPr lang="en-US" sz="2400" dirty="0"/>
              <a:t>Murder (v. 29)</a:t>
            </a:r>
          </a:p>
          <a:p>
            <a:pPr algn="ctr"/>
            <a:r>
              <a:rPr lang="en-US" sz="2400" dirty="0"/>
              <a:t>Haters of God (v. 30)</a:t>
            </a:r>
          </a:p>
        </p:txBody>
      </p:sp>
      <p:sp>
        <p:nvSpPr>
          <p:cNvPr id="4" name="TextBox 3"/>
          <p:cNvSpPr txBox="1"/>
          <p:nvPr/>
        </p:nvSpPr>
        <p:spPr>
          <a:xfrm>
            <a:off x="4572000" y="2310348"/>
            <a:ext cx="4343400" cy="3785652"/>
          </a:xfrm>
          <a:prstGeom prst="rect">
            <a:avLst/>
          </a:prstGeom>
          <a:noFill/>
        </p:spPr>
        <p:txBody>
          <a:bodyPr wrap="square" rtlCol="0">
            <a:spAutoFit/>
          </a:bodyPr>
          <a:lstStyle/>
          <a:p>
            <a:pPr algn="ctr"/>
            <a:r>
              <a:rPr lang="en-US" sz="2400" dirty="0"/>
              <a:t>Covetousness (v. 29)</a:t>
            </a:r>
          </a:p>
          <a:p>
            <a:pPr algn="ctr"/>
            <a:r>
              <a:rPr lang="en-US" sz="2400" dirty="0"/>
              <a:t>Maliciousness (v. 29)</a:t>
            </a:r>
          </a:p>
          <a:p>
            <a:pPr algn="ctr"/>
            <a:r>
              <a:rPr lang="en-US" sz="2400" dirty="0"/>
              <a:t>Envy (v. 29)</a:t>
            </a:r>
          </a:p>
          <a:p>
            <a:pPr algn="ctr"/>
            <a:r>
              <a:rPr lang="en-US" sz="2400" dirty="0"/>
              <a:t>Proud (v. 30)</a:t>
            </a:r>
          </a:p>
          <a:p>
            <a:pPr algn="ctr"/>
            <a:r>
              <a:rPr lang="en-US" sz="2400" dirty="0"/>
              <a:t>Boasters (v. 30)</a:t>
            </a:r>
          </a:p>
          <a:p>
            <a:pPr algn="ctr"/>
            <a:r>
              <a:rPr lang="en-US" sz="2400" dirty="0"/>
              <a:t>Undiscerning (v. 31)</a:t>
            </a:r>
          </a:p>
          <a:p>
            <a:pPr algn="ctr"/>
            <a:r>
              <a:rPr lang="en-US" sz="2400" dirty="0"/>
              <a:t>Untrustworthy (v. 31)</a:t>
            </a:r>
          </a:p>
          <a:p>
            <a:pPr algn="ctr"/>
            <a:r>
              <a:rPr lang="en-US" sz="2400" dirty="0"/>
              <a:t>Unloving (v. 31)</a:t>
            </a:r>
          </a:p>
          <a:p>
            <a:pPr algn="ctr"/>
            <a:r>
              <a:rPr lang="en-US" sz="2400" dirty="0"/>
              <a:t>Unforgiving (v. 31)</a:t>
            </a:r>
          </a:p>
          <a:p>
            <a:pPr algn="ctr"/>
            <a:r>
              <a:rPr lang="en-US" sz="2400" dirty="0"/>
              <a:t>Unmerciful (v. 31)</a:t>
            </a:r>
          </a:p>
        </p:txBody>
      </p:sp>
      <p:sp>
        <p:nvSpPr>
          <p:cNvPr id="5" name="TextBox 4"/>
          <p:cNvSpPr txBox="1"/>
          <p:nvPr/>
        </p:nvSpPr>
        <p:spPr>
          <a:xfrm>
            <a:off x="2743200" y="304800"/>
            <a:ext cx="3581400" cy="52322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b="1" dirty="0"/>
              <a:t>Rom. 1:26-32</a:t>
            </a:r>
          </a:p>
        </p:txBody>
      </p:sp>
      <p:sp>
        <p:nvSpPr>
          <p:cNvPr id="6" name="TextBox 5"/>
          <p:cNvSpPr txBox="1"/>
          <p:nvPr/>
        </p:nvSpPr>
        <p:spPr>
          <a:xfrm>
            <a:off x="685800" y="1447800"/>
            <a:ext cx="3581400" cy="523220"/>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t>“Terribly Sinful”</a:t>
            </a:r>
          </a:p>
        </p:txBody>
      </p:sp>
      <p:sp>
        <p:nvSpPr>
          <p:cNvPr id="7" name="TextBox 6"/>
          <p:cNvSpPr txBox="1"/>
          <p:nvPr/>
        </p:nvSpPr>
        <p:spPr>
          <a:xfrm>
            <a:off x="4876800" y="1447800"/>
            <a:ext cx="3581400" cy="523220"/>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t>Attitude</a:t>
            </a:r>
          </a:p>
        </p:txBody>
      </p:sp>
      <p:cxnSp>
        <p:nvCxnSpPr>
          <p:cNvPr id="10" name="Straight Connector 9"/>
          <p:cNvCxnSpPr/>
          <p:nvPr/>
        </p:nvCxnSpPr>
        <p:spPr>
          <a:xfrm rot="5400000">
            <a:off x="1867694" y="4152900"/>
            <a:ext cx="541020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1000"/>
                                        <p:tgtEl>
                                          <p:spTgt spid="10"/>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0"/>
            <a:ext cx="4343400" cy="1200329"/>
          </a:xfrm>
          <a:prstGeom prst="rect">
            <a:avLst/>
          </a:prstGeom>
          <a:noFill/>
        </p:spPr>
        <p:txBody>
          <a:bodyPr wrap="square" rtlCol="0">
            <a:spAutoFit/>
          </a:bodyPr>
          <a:lstStyle/>
          <a:p>
            <a:pPr algn="ctr"/>
            <a:r>
              <a:rPr lang="en-US" sz="2400" dirty="0"/>
              <a:t>Uncleanness (v. 21)</a:t>
            </a:r>
          </a:p>
          <a:p>
            <a:pPr algn="ctr"/>
            <a:r>
              <a:rPr lang="en-US" sz="2400" dirty="0"/>
              <a:t>Fornication (v. 21)</a:t>
            </a:r>
          </a:p>
          <a:p>
            <a:pPr algn="ctr"/>
            <a:r>
              <a:rPr lang="en-US" sz="2400" dirty="0"/>
              <a:t>Lewdness (v. 21)</a:t>
            </a:r>
          </a:p>
        </p:txBody>
      </p:sp>
      <p:sp>
        <p:nvSpPr>
          <p:cNvPr id="4" name="TextBox 3"/>
          <p:cNvSpPr txBox="1"/>
          <p:nvPr/>
        </p:nvSpPr>
        <p:spPr>
          <a:xfrm>
            <a:off x="4572000" y="2310348"/>
            <a:ext cx="4343400" cy="1200329"/>
          </a:xfrm>
          <a:prstGeom prst="rect">
            <a:avLst/>
          </a:prstGeom>
          <a:noFill/>
        </p:spPr>
        <p:txBody>
          <a:bodyPr wrap="square" rtlCol="0">
            <a:spAutoFit/>
          </a:bodyPr>
          <a:lstStyle/>
          <a:p>
            <a:pPr algn="ctr"/>
            <a:r>
              <a:rPr lang="en-US" sz="2400" dirty="0"/>
              <a:t>Jealousies (v. 20)</a:t>
            </a:r>
          </a:p>
          <a:p>
            <a:pPr algn="ctr"/>
            <a:r>
              <a:rPr lang="en-US" sz="2400" dirty="0"/>
              <a:t>Selfish ambitions (v. 20)</a:t>
            </a:r>
          </a:p>
          <a:p>
            <a:pPr algn="ctr"/>
            <a:r>
              <a:rPr lang="en-US" sz="2400" dirty="0"/>
              <a:t>Conceit (v. 20)</a:t>
            </a:r>
          </a:p>
        </p:txBody>
      </p:sp>
      <p:sp>
        <p:nvSpPr>
          <p:cNvPr id="5" name="TextBox 4"/>
          <p:cNvSpPr txBox="1"/>
          <p:nvPr/>
        </p:nvSpPr>
        <p:spPr>
          <a:xfrm>
            <a:off x="2743200" y="304800"/>
            <a:ext cx="3581400" cy="52322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b="1" dirty="0"/>
              <a:t>2 Cor. 12:20-21</a:t>
            </a:r>
          </a:p>
        </p:txBody>
      </p:sp>
      <p:sp>
        <p:nvSpPr>
          <p:cNvPr id="6" name="TextBox 5"/>
          <p:cNvSpPr txBox="1"/>
          <p:nvPr/>
        </p:nvSpPr>
        <p:spPr>
          <a:xfrm>
            <a:off x="685800" y="1447800"/>
            <a:ext cx="3581400" cy="523220"/>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t>“Terribly Sinful”</a:t>
            </a:r>
          </a:p>
        </p:txBody>
      </p:sp>
      <p:sp>
        <p:nvSpPr>
          <p:cNvPr id="7" name="TextBox 6"/>
          <p:cNvSpPr txBox="1"/>
          <p:nvPr/>
        </p:nvSpPr>
        <p:spPr>
          <a:xfrm>
            <a:off x="4876800" y="1447800"/>
            <a:ext cx="3581400" cy="523220"/>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t>Attitude</a:t>
            </a:r>
          </a:p>
        </p:txBody>
      </p:sp>
      <p:cxnSp>
        <p:nvCxnSpPr>
          <p:cNvPr id="10" name="Straight Connector 9"/>
          <p:cNvCxnSpPr/>
          <p:nvPr/>
        </p:nvCxnSpPr>
        <p:spPr>
          <a:xfrm rot="5400000">
            <a:off x="1867694" y="4152900"/>
            <a:ext cx="541020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0"/>
            <a:ext cx="4343400" cy="2308324"/>
          </a:xfrm>
          <a:prstGeom prst="rect">
            <a:avLst/>
          </a:prstGeom>
          <a:noFill/>
        </p:spPr>
        <p:txBody>
          <a:bodyPr wrap="square" rtlCol="0">
            <a:spAutoFit/>
          </a:bodyPr>
          <a:lstStyle/>
          <a:p>
            <a:pPr algn="ctr"/>
            <a:r>
              <a:rPr lang="en-US" sz="2400" dirty="0"/>
              <a:t>Adultery (v. 19)</a:t>
            </a:r>
          </a:p>
          <a:p>
            <a:pPr algn="ctr"/>
            <a:r>
              <a:rPr lang="en-US" sz="2400" dirty="0"/>
              <a:t>Fornication (v. 19)</a:t>
            </a:r>
          </a:p>
          <a:p>
            <a:pPr algn="ctr"/>
            <a:r>
              <a:rPr lang="en-US" sz="2400" dirty="0"/>
              <a:t>Lewdness (v. 19)</a:t>
            </a:r>
          </a:p>
          <a:p>
            <a:pPr algn="ctr"/>
            <a:r>
              <a:rPr lang="en-US" sz="2400" dirty="0"/>
              <a:t>Idolatry (v. 20)</a:t>
            </a:r>
          </a:p>
          <a:p>
            <a:pPr algn="ctr"/>
            <a:r>
              <a:rPr lang="en-US" sz="2400" dirty="0"/>
              <a:t>Murders (v. 21)</a:t>
            </a:r>
          </a:p>
          <a:p>
            <a:pPr algn="ctr"/>
            <a:r>
              <a:rPr lang="en-US" sz="2400" dirty="0"/>
              <a:t>Drunkenness (v. 21)</a:t>
            </a:r>
          </a:p>
        </p:txBody>
      </p:sp>
      <p:sp>
        <p:nvSpPr>
          <p:cNvPr id="4" name="TextBox 3"/>
          <p:cNvSpPr txBox="1"/>
          <p:nvPr/>
        </p:nvSpPr>
        <p:spPr>
          <a:xfrm>
            <a:off x="4572000" y="2310348"/>
            <a:ext cx="4343400" cy="1569660"/>
          </a:xfrm>
          <a:prstGeom prst="rect">
            <a:avLst/>
          </a:prstGeom>
          <a:noFill/>
        </p:spPr>
        <p:txBody>
          <a:bodyPr wrap="square" rtlCol="0">
            <a:spAutoFit/>
          </a:bodyPr>
          <a:lstStyle/>
          <a:p>
            <a:pPr algn="ctr"/>
            <a:r>
              <a:rPr lang="en-US" sz="2400" dirty="0"/>
              <a:t>Hatred (v. 20)</a:t>
            </a:r>
          </a:p>
          <a:p>
            <a:pPr algn="ctr"/>
            <a:r>
              <a:rPr lang="en-US" sz="2400" dirty="0"/>
              <a:t>Jealousies (v. 20)</a:t>
            </a:r>
          </a:p>
          <a:p>
            <a:pPr algn="ctr"/>
            <a:r>
              <a:rPr lang="en-US" sz="2400" dirty="0"/>
              <a:t>Selfish ambitions (v. 20)</a:t>
            </a:r>
          </a:p>
          <a:p>
            <a:pPr algn="ctr"/>
            <a:r>
              <a:rPr lang="en-US" sz="2400" dirty="0"/>
              <a:t>Envy (v. 21)</a:t>
            </a:r>
          </a:p>
        </p:txBody>
      </p:sp>
      <p:sp>
        <p:nvSpPr>
          <p:cNvPr id="5" name="TextBox 4"/>
          <p:cNvSpPr txBox="1"/>
          <p:nvPr/>
        </p:nvSpPr>
        <p:spPr>
          <a:xfrm>
            <a:off x="2743200" y="304800"/>
            <a:ext cx="3581400" cy="52322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b="1" dirty="0"/>
              <a:t>Gal. 5:19-21</a:t>
            </a:r>
          </a:p>
        </p:txBody>
      </p:sp>
      <p:sp>
        <p:nvSpPr>
          <p:cNvPr id="6" name="TextBox 5"/>
          <p:cNvSpPr txBox="1"/>
          <p:nvPr/>
        </p:nvSpPr>
        <p:spPr>
          <a:xfrm>
            <a:off x="685800" y="1447800"/>
            <a:ext cx="3581400" cy="523220"/>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t>“Terribly Sinful”</a:t>
            </a:r>
          </a:p>
        </p:txBody>
      </p:sp>
      <p:sp>
        <p:nvSpPr>
          <p:cNvPr id="7" name="TextBox 6"/>
          <p:cNvSpPr txBox="1"/>
          <p:nvPr/>
        </p:nvSpPr>
        <p:spPr>
          <a:xfrm>
            <a:off x="4876800" y="1447800"/>
            <a:ext cx="3581400" cy="523220"/>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t>Attitude</a:t>
            </a:r>
          </a:p>
        </p:txBody>
      </p:sp>
      <p:cxnSp>
        <p:nvCxnSpPr>
          <p:cNvPr id="10" name="Straight Connector 9"/>
          <p:cNvCxnSpPr/>
          <p:nvPr/>
        </p:nvCxnSpPr>
        <p:spPr>
          <a:xfrm rot="5400000">
            <a:off x="1867694" y="4152900"/>
            <a:ext cx="541020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833" r="1666"/>
          <a:stretch/>
        </p:blipFill>
        <p:spPr>
          <a:xfrm rot="21206803">
            <a:off x="189048" y="425836"/>
            <a:ext cx="3581400" cy="2182623"/>
          </a:xfrm>
          <a:prstGeom prst="rect">
            <a:avLst/>
          </a:prstGeom>
          <a:ln>
            <a:noFill/>
          </a:ln>
          <a:effectLst>
            <a:softEdge rad="112500"/>
          </a:effectLst>
        </p:spPr>
      </p:pic>
      <p:sp>
        <p:nvSpPr>
          <p:cNvPr id="15363" name="TextBox 3"/>
          <p:cNvSpPr txBox="1">
            <a:spLocks noChangeArrowheads="1"/>
          </p:cNvSpPr>
          <p:nvPr/>
        </p:nvSpPr>
        <p:spPr bwMode="auto">
          <a:xfrm>
            <a:off x="3657600" y="5334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15364" name="TextBox 4"/>
          <p:cNvSpPr txBox="1">
            <a:spLocks noChangeArrowheads="1"/>
          </p:cNvSpPr>
          <p:nvPr/>
        </p:nvSpPr>
        <p:spPr bwMode="auto">
          <a:xfrm>
            <a:off x="327804" y="2707374"/>
            <a:ext cx="8496649" cy="2739211"/>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Monday:</a:t>
            </a:r>
            <a:r>
              <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Bible Authority</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Tuesday:</a:t>
            </a:r>
            <a:r>
              <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Blood of Christ</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Wednesday</a:t>
            </a:r>
            <a:r>
              <a:rPr kumimoji="0" lang="en-US" altLang="en-US" sz="2800" b="1" i="1"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800" b="1"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Will Christ Reign on Earth for 1000 </a:t>
            </a:r>
            <a:r>
              <a:rPr kumimoji="0" lang="en-US" altLang="en-US" sz="2800" b="0" i="1" u="none" strike="noStrike" kern="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Yrs</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Thursday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The Seduction of Joseph</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Selling and Stirring</a:t>
            </a:r>
          </a:p>
        </p:txBody>
      </p:sp>
    </p:spTree>
    <p:extLst>
      <p:ext uri="{BB962C8B-B14F-4D97-AF65-F5344CB8AC3E}">
        <p14:creationId xmlns:p14="http://schemas.microsoft.com/office/powerpoint/2010/main" val="70822108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0"/>
            <a:ext cx="4343400" cy="1569660"/>
          </a:xfrm>
          <a:prstGeom prst="rect">
            <a:avLst/>
          </a:prstGeom>
          <a:noFill/>
        </p:spPr>
        <p:txBody>
          <a:bodyPr wrap="square" rtlCol="0">
            <a:spAutoFit/>
          </a:bodyPr>
          <a:lstStyle/>
          <a:p>
            <a:pPr algn="ctr"/>
            <a:r>
              <a:rPr lang="en-US" sz="2400" dirty="0"/>
              <a:t>Blasphemers (v. 2)</a:t>
            </a:r>
          </a:p>
          <a:p>
            <a:pPr algn="ctr"/>
            <a:r>
              <a:rPr lang="en-US" sz="2400" dirty="0"/>
              <a:t>Slanderers (v. 3)</a:t>
            </a:r>
          </a:p>
          <a:p>
            <a:pPr algn="ctr"/>
            <a:r>
              <a:rPr lang="en-US" sz="2400" dirty="0"/>
              <a:t>Brutal (v. 3)</a:t>
            </a:r>
          </a:p>
          <a:p>
            <a:pPr algn="ctr"/>
            <a:r>
              <a:rPr lang="en-US" sz="2400" dirty="0"/>
              <a:t>Love pleasure – not God (v.4)</a:t>
            </a:r>
          </a:p>
        </p:txBody>
      </p:sp>
      <p:sp>
        <p:nvSpPr>
          <p:cNvPr id="4" name="TextBox 3"/>
          <p:cNvSpPr txBox="1"/>
          <p:nvPr/>
        </p:nvSpPr>
        <p:spPr>
          <a:xfrm>
            <a:off x="4572000" y="2310348"/>
            <a:ext cx="4343400" cy="2677656"/>
          </a:xfrm>
          <a:prstGeom prst="rect">
            <a:avLst/>
          </a:prstGeom>
          <a:noFill/>
        </p:spPr>
        <p:txBody>
          <a:bodyPr wrap="square" rtlCol="0">
            <a:spAutoFit/>
          </a:bodyPr>
          <a:lstStyle/>
          <a:p>
            <a:pPr algn="ctr"/>
            <a:r>
              <a:rPr lang="en-US" sz="2400" dirty="0"/>
              <a:t>Boasters (v. 2)</a:t>
            </a:r>
          </a:p>
          <a:p>
            <a:pPr algn="ctr"/>
            <a:r>
              <a:rPr lang="en-US" sz="2400" dirty="0"/>
              <a:t>Proud (v. 2)</a:t>
            </a:r>
          </a:p>
          <a:p>
            <a:pPr algn="ctr"/>
            <a:r>
              <a:rPr lang="en-US" sz="2400" dirty="0"/>
              <a:t>Unthankful (v. 2)</a:t>
            </a:r>
          </a:p>
          <a:p>
            <a:pPr algn="ctr"/>
            <a:r>
              <a:rPr lang="en-US" sz="2400" dirty="0"/>
              <a:t>Unloving (v. 3)</a:t>
            </a:r>
          </a:p>
          <a:p>
            <a:pPr algn="ctr"/>
            <a:r>
              <a:rPr lang="en-US" sz="2400" dirty="0"/>
              <a:t>Unforgiving (v. 3)</a:t>
            </a:r>
          </a:p>
          <a:p>
            <a:pPr algn="ctr"/>
            <a:r>
              <a:rPr lang="en-US" sz="2400" dirty="0"/>
              <a:t>Headstrong (v. 4)</a:t>
            </a:r>
          </a:p>
          <a:p>
            <a:pPr algn="ctr"/>
            <a:r>
              <a:rPr lang="en-US" sz="2400" dirty="0"/>
              <a:t>Haughty (v. 4)</a:t>
            </a:r>
          </a:p>
        </p:txBody>
      </p:sp>
      <p:sp>
        <p:nvSpPr>
          <p:cNvPr id="5" name="TextBox 4"/>
          <p:cNvSpPr txBox="1"/>
          <p:nvPr/>
        </p:nvSpPr>
        <p:spPr>
          <a:xfrm>
            <a:off x="2743200" y="304800"/>
            <a:ext cx="3581400" cy="52322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b="1" dirty="0"/>
              <a:t>2 Tim. 3:1-5</a:t>
            </a:r>
          </a:p>
        </p:txBody>
      </p:sp>
      <p:sp>
        <p:nvSpPr>
          <p:cNvPr id="6" name="TextBox 5"/>
          <p:cNvSpPr txBox="1"/>
          <p:nvPr/>
        </p:nvSpPr>
        <p:spPr>
          <a:xfrm>
            <a:off x="685800" y="1447800"/>
            <a:ext cx="3581400" cy="523220"/>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t>“Terribly Sinful”</a:t>
            </a:r>
          </a:p>
        </p:txBody>
      </p:sp>
      <p:sp>
        <p:nvSpPr>
          <p:cNvPr id="7" name="TextBox 6"/>
          <p:cNvSpPr txBox="1"/>
          <p:nvPr/>
        </p:nvSpPr>
        <p:spPr>
          <a:xfrm>
            <a:off x="4876800" y="1447800"/>
            <a:ext cx="3581400" cy="523220"/>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t>Attitude</a:t>
            </a:r>
          </a:p>
        </p:txBody>
      </p:sp>
      <p:cxnSp>
        <p:nvCxnSpPr>
          <p:cNvPr id="10" name="Straight Connector 9"/>
          <p:cNvCxnSpPr/>
          <p:nvPr/>
        </p:nvCxnSpPr>
        <p:spPr>
          <a:xfrm rot="5400000">
            <a:off x="1867694" y="4152900"/>
            <a:ext cx="541020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002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 </a:t>
            </a:r>
            <a:r>
              <a:rPr lang="en-US" sz="3200" b="1" u="sng" dirty="0">
                <a:solidFill>
                  <a:schemeClr val="bg2"/>
                </a:solidFill>
              </a:rPr>
              <a:t>Why</a:t>
            </a:r>
            <a:r>
              <a:rPr lang="en-US" sz="3200" dirty="0">
                <a:solidFill>
                  <a:schemeClr val="bg2"/>
                </a:solidFill>
              </a:rPr>
              <a:t>  – Dangers Involved</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2246769"/>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To be right</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One sin breeds another</a:t>
            </a:r>
            <a:endParaRPr lang="en-US" sz="2800" dirty="0">
              <a:solidFill>
                <a:schemeClr val="bg2"/>
              </a:solidFill>
            </a:endParaRPr>
          </a:p>
          <a:p>
            <a:pPr marL="514350" indent="-514350">
              <a:buAutoNum type="alphaUcPeriod"/>
            </a:pPr>
            <a:r>
              <a:rPr lang="en-US" sz="2800" dirty="0">
                <a:solidFill>
                  <a:schemeClr val="bg2"/>
                </a:solidFill>
              </a:rPr>
              <a:t> </a:t>
            </a:r>
            <a:r>
              <a:rPr lang="en-US" sz="2800" dirty="0">
                <a:solidFill>
                  <a:srgbClr val="FFFF99"/>
                </a:solidFill>
              </a:rPr>
              <a:t>Attitudes can be sinful</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Could deceive self – thinking I’m taking a strong stand </a:t>
            </a:r>
          </a:p>
        </p:txBody>
      </p:sp>
      <p:sp>
        <p:nvSpPr>
          <p:cNvPr id="6" name="TextBox 5"/>
          <p:cNvSpPr txBox="1"/>
          <p:nvPr/>
        </p:nvSpPr>
        <p:spPr>
          <a:xfrm>
            <a:off x="1447800" y="4038600"/>
            <a:ext cx="7086600" cy="1569660"/>
          </a:xfrm>
          <a:prstGeom prst="rect">
            <a:avLst/>
          </a:prstGeom>
          <a:noFill/>
        </p:spPr>
        <p:txBody>
          <a:bodyPr wrap="square" rtlCol="0">
            <a:spAutoFit/>
          </a:bodyPr>
          <a:lstStyle/>
          <a:p>
            <a:pPr marL="342900" indent="-342900">
              <a:buAutoNum type="arabicPeriod"/>
            </a:pPr>
            <a:r>
              <a:rPr lang="en-US" sz="2400" dirty="0">
                <a:solidFill>
                  <a:schemeClr val="bg1"/>
                </a:solidFill>
              </a:rPr>
              <a:t>2 Cor. 2:11 – Seems like really taking a stand – while others are being  “soft, tolerant” about it</a:t>
            </a:r>
          </a:p>
          <a:p>
            <a:pPr marL="342900" indent="-342900">
              <a:buAutoNum type="arabicPeriod"/>
            </a:pPr>
            <a:r>
              <a:rPr lang="en-US" sz="2400" dirty="0">
                <a:solidFill>
                  <a:schemeClr val="bg1"/>
                </a:solidFill>
              </a:rPr>
              <a:t>May be that “my stand” is a tool of Satan</a:t>
            </a:r>
          </a:p>
          <a:p>
            <a:pPr marL="342900" indent="-342900">
              <a:buAutoNum type="arabicPeriod"/>
            </a:pPr>
            <a:r>
              <a:rPr lang="en-US" sz="2400" dirty="0">
                <a:solidFill>
                  <a:schemeClr val="bg1"/>
                </a:solidFill>
              </a:rPr>
              <a:t>Example: Disagree with judgment – treat as sin!</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002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 </a:t>
            </a:r>
            <a:r>
              <a:rPr lang="en-US" sz="3200" b="1" u="sng" dirty="0">
                <a:solidFill>
                  <a:schemeClr val="bg2"/>
                </a:solidFill>
              </a:rPr>
              <a:t>Why</a:t>
            </a:r>
            <a:r>
              <a:rPr lang="en-US" sz="3200" dirty="0">
                <a:solidFill>
                  <a:schemeClr val="bg2"/>
                </a:solidFill>
              </a:rPr>
              <a:t>  – Dangers Involved</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2677656"/>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To be right</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One sin breeds another</a:t>
            </a:r>
            <a:endParaRPr lang="en-US" sz="2800" dirty="0">
              <a:solidFill>
                <a:schemeClr val="bg2"/>
              </a:solidFill>
            </a:endParaRPr>
          </a:p>
          <a:p>
            <a:pPr marL="514350" indent="-514350">
              <a:buAutoNum type="alphaUcPeriod"/>
            </a:pPr>
            <a:r>
              <a:rPr lang="en-US" sz="2800" dirty="0">
                <a:solidFill>
                  <a:schemeClr val="bg2"/>
                </a:solidFill>
              </a:rPr>
              <a:t> </a:t>
            </a:r>
            <a:r>
              <a:rPr lang="en-US" sz="2800" dirty="0">
                <a:solidFill>
                  <a:srgbClr val="FFFF99"/>
                </a:solidFill>
              </a:rPr>
              <a:t>Attitudes can be sinful</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Could deceive self – thinking I’m taking a strong stand </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Could “hate” others – not realize it</a:t>
            </a:r>
          </a:p>
        </p:txBody>
      </p:sp>
      <p:sp>
        <p:nvSpPr>
          <p:cNvPr id="6" name="TextBox 5"/>
          <p:cNvSpPr txBox="1"/>
          <p:nvPr/>
        </p:nvSpPr>
        <p:spPr>
          <a:xfrm>
            <a:off x="1371600" y="4495800"/>
            <a:ext cx="7086600" cy="1569660"/>
          </a:xfrm>
          <a:prstGeom prst="rect">
            <a:avLst/>
          </a:prstGeom>
          <a:noFill/>
        </p:spPr>
        <p:txBody>
          <a:bodyPr wrap="square" rtlCol="0">
            <a:spAutoFit/>
          </a:bodyPr>
          <a:lstStyle/>
          <a:p>
            <a:pPr marL="342900" indent="-342900">
              <a:buAutoNum type="arabicPeriod"/>
            </a:pPr>
            <a:r>
              <a:rPr lang="en-US" sz="2400" dirty="0">
                <a:solidFill>
                  <a:schemeClr val="bg1"/>
                </a:solidFill>
              </a:rPr>
              <a:t>Hate = lack of love (not despise)</a:t>
            </a:r>
          </a:p>
          <a:p>
            <a:pPr marL="457200" indent="-457200"/>
            <a:r>
              <a:rPr lang="en-US" sz="2400" dirty="0">
                <a:solidFill>
                  <a:schemeClr val="bg1"/>
                </a:solidFill>
              </a:rPr>
              <a:t>	a. 1 </a:t>
            </a:r>
            <a:r>
              <a:rPr lang="en-US" sz="2400" dirty="0" err="1">
                <a:solidFill>
                  <a:schemeClr val="bg1"/>
                </a:solidFill>
              </a:rPr>
              <a:t>Jno</a:t>
            </a:r>
            <a:r>
              <a:rPr lang="en-US" sz="2400" dirty="0">
                <a:solidFill>
                  <a:schemeClr val="bg1"/>
                </a:solidFill>
              </a:rPr>
              <a:t>. 3:15</a:t>
            </a:r>
          </a:p>
          <a:p>
            <a:pPr marL="457200" indent="-457200"/>
            <a:r>
              <a:rPr lang="en-US" sz="2400" dirty="0">
                <a:solidFill>
                  <a:schemeClr val="bg1"/>
                </a:solidFill>
              </a:rPr>
              <a:t>	b. Compare: Matt. 10:37 with Luke 14:26-27</a:t>
            </a:r>
          </a:p>
          <a:p>
            <a:pPr marL="457200" indent="-457200"/>
            <a:r>
              <a:rPr lang="en-US" sz="2400" dirty="0">
                <a:solidFill>
                  <a:schemeClr val="bg1"/>
                </a:solidFill>
              </a:rPr>
              <a:t>2.  If have a bad attitude – could “hate” others!</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002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 </a:t>
            </a:r>
            <a:r>
              <a:rPr lang="en-US" sz="3200" b="1" u="sng" dirty="0">
                <a:solidFill>
                  <a:schemeClr val="bg2"/>
                </a:solidFill>
              </a:rPr>
              <a:t>Why</a:t>
            </a:r>
            <a:r>
              <a:rPr lang="en-US" sz="3200" dirty="0">
                <a:solidFill>
                  <a:schemeClr val="bg2"/>
                </a:solidFill>
              </a:rPr>
              <a:t>  – Dangers Involved</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3108543"/>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To be right</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One sin breeds another</a:t>
            </a:r>
            <a:endParaRPr lang="en-US" sz="2800" dirty="0">
              <a:solidFill>
                <a:schemeClr val="bg2"/>
              </a:solidFill>
            </a:endParaRPr>
          </a:p>
          <a:p>
            <a:pPr marL="514350" indent="-514350">
              <a:buAutoNum type="alphaUcPeriod"/>
            </a:pPr>
            <a:r>
              <a:rPr lang="en-US" sz="2800" dirty="0">
                <a:solidFill>
                  <a:schemeClr val="bg2"/>
                </a:solidFill>
              </a:rPr>
              <a:t> </a:t>
            </a:r>
            <a:r>
              <a:rPr lang="en-US" sz="2800" dirty="0">
                <a:solidFill>
                  <a:srgbClr val="FFFF99"/>
                </a:solidFill>
              </a:rPr>
              <a:t>Attitudes can be sinful</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Could deceive self – thinking I’m taking a strong stand </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Could “hate” others – not realize it</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Could lose my soul!</a:t>
            </a:r>
          </a:p>
        </p:txBody>
      </p:sp>
      <p:sp>
        <p:nvSpPr>
          <p:cNvPr id="6" name="TextBox 5"/>
          <p:cNvSpPr txBox="1"/>
          <p:nvPr/>
        </p:nvSpPr>
        <p:spPr>
          <a:xfrm>
            <a:off x="1371600" y="4953000"/>
            <a:ext cx="7086600" cy="830997"/>
          </a:xfrm>
          <a:prstGeom prst="rect">
            <a:avLst/>
          </a:prstGeom>
          <a:noFill/>
        </p:spPr>
        <p:txBody>
          <a:bodyPr wrap="square" rtlCol="0">
            <a:spAutoFit/>
          </a:bodyPr>
          <a:lstStyle/>
          <a:p>
            <a:pPr marL="342900" indent="-342900">
              <a:buAutoNum type="arabicPeriod"/>
            </a:pPr>
            <a:r>
              <a:rPr lang="en-US" sz="2400" dirty="0">
                <a:solidFill>
                  <a:schemeClr val="bg1"/>
                </a:solidFill>
              </a:rPr>
              <a:t>Gal. 5:19-21 – Attitude can cause one to be lost</a:t>
            </a:r>
          </a:p>
          <a:p>
            <a:pPr marL="342900" indent="-342900">
              <a:buAutoNum type="arabicPeriod"/>
            </a:pPr>
            <a:r>
              <a:rPr lang="en-US" sz="2400" dirty="0">
                <a:solidFill>
                  <a:schemeClr val="bg1"/>
                </a:solidFill>
              </a:rPr>
              <a:t>2 Cor. 12:20 – Some will lose their soul over attitude</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0" y="0"/>
            <a:ext cx="5410200" cy="1569660"/>
          </a:xfrm>
          <a:prstGeom prst="rect">
            <a:avLst/>
          </a:prstGeom>
          <a:noFill/>
          <a:ln w="34925">
            <a:noFill/>
          </a:ln>
          <a:effectLst>
            <a:outerShdw blurRad="107950" dist="12700" dir="5400000" algn="ctr">
              <a:srgbClr val="000000"/>
            </a:outerShd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a:ln w="50800"/>
                <a:solidFill>
                  <a:schemeClr val="bg1">
                    <a:shade val="50000"/>
                  </a:schemeClr>
                </a:solidFill>
                <a:effectLst/>
              </a:rPr>
              <a:t>Struggle With </a:t>
            </a:r>
            <a:r>
              <a:rPr lang="en-US" sz="4800" b="1" dirty="0">
                <a:ln w="50800"/>
                <a:solidFill>
                  <a:schemeClr val="bg1">
                    <a:shade val="50000"/>
                  </a:schemeClr>
                </a:solidFill>
              </a:rPr>
              <a:t>Bad Attitudes</a:t>
            </a:r>
            <a:endParaRPr lang="en-US" sz="4800" b="1" cap="none" spc="0" dirty="0">
              <a:ln w="50800"/>
              <a:solidFill>
                <a:schemeClr val="bg1">
                  <a:shade val="50000"/>
                </a:schemeClr>
              </a:solidFill>
              <a:effectLst/>
            </a:endParaRPr>
          </a:p>
        </p:txBody>
      </p:sp>
      <p:sp>
        <p:nvSpPr>
          <p:cNvPr id="14" name="Half Frame 13"/>
          <p:cNvSpPr/>
          <p:nvPr/>
        </p:nvSpPr>
        <p:spPr>
          <a:xfrm>
            <a:off x="2819400" y="1828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 </a:t>
            </a:r>
            <a:r>
              <a:rPr lang="en-US" sz="3200" b="1" u="sng" dirty="0">
                <a:solidFill>
                  <a:schemeClr val="tx1"/>
                </a:solidFill>
              </a:rPr>
              <a:t>Who</a:t>
            </a:r>
            <a:r>
              <a:rPr lang="en-US" sz="3200" dirty="0">
                <a:solidFill>
                  <a:schemeClr val="tx1"/>
                </a:solidFill>
              </a:rPr>
              <a:t> – Bears Responsibility</a:t>
            </a:r>
          </a:p>
        </p:txBody>
      </p:sp>
      <p:sp>
        <p:nvSpPr>
          <p:cNvPr id="15" name="Half Frame 14"/>
          <p:cNvSpPr/>
          <p:nvPr/>
        </p:nvSpPr>
        <p:spPr>
          <a:xfrm>
            <a:off x="2819400" y="29464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II. </a:t>
            </a:r>
            <a:r>
              <a:rPr lang="en-US" sz="3200" b="1" u="sng" dirty="0">
                <a:solidFill>
                  <a:schemeClr val="tx1"/>
                </a:solidFill>
              </a:rPr>
              <a:t>Why</a:t>
            </a:r>
            <a:r>
              <a:rPr lang="en-US" sz="3200" dirty="0">
                <a:solidFill>
                  <a:schemeClr val="tx1"/>
                </a:solidFill>
              </a:rPr>
              <a:t>  – Dangers Involved</a:t>
            </a:r>
          </a:p>
        </p:txBody>
      </p:sp>
      <p:sp>
        <p:nvSpPr>
          <p:cNvPr id="16" name="Half Frame 15"/>
          <p:cNvSpPr/>
          <p:nvPr/>
        </p:nvSpPr>
        <p:spPr>
          <a:xfrm>
            <a:off x="2819400" y="40640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III. </a:t>
            </a:r>
            <a:r>
              <a:rPr lang="en-US" sz="3200" b="1" u="sng" dirty="0">
                <a:solidFill>
                  <a:schemeClr val="tx1"/>
                </a:solidFill>
              </a:rPr>
              <a:t>What</a:t>
            </a:r>
            <a:r>
              <a:rPr lang="en-US" sz="3200" dirty="0">
                <a:solidFill>
                  <a:schemeClr val="tx1"/>
                </a:solidFill>
              </a:rPr>
              <a:t> – Attitudes to Overcome</a:t>
            </a:r>
          </a:p>
        </p:txBody>
      </p:sp>
    </p:spTree>
  </p:cSld>
  <p:clrMapOvr>
    <a:masterClrMapping/>
  </p:clrMapOvr>
  <p:transition spd="med">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III. </a:t>
            </a:r>
            <a:r>
              <a:rPr lang="en-US" sz="3200" b="1" u="sng" dirty="0">
                <a:solidFill>
                  <a:schemeClr val="bg2"/>
                </a:solidFill>
              </a:rPr>
              <a:t>What</a:t>
            </a:r>
            <a:r>
              <a:rPr lang="en-US" sz="3200" dirty="0">
                <a:solidFill>
                  <a:schemeClr val="bg2"/>
                </a:solidFill>
              </a:rPr>
              <a:t> – Attitudes to Overcome</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523220"/>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Pride / Arrogance</a:t>
            </a:r>
          </a:p>
        </p:txBody>
      </p:sp>
      <p:sp>
        <p:nvSpPr>
          <p:cNvPr id="5" name="TextBox 4"/>
          <p:cNvSpPr txBox="1"/>
          <p:nvPr/>
        </p:nvSpPr>
        <p:spPr>
          <a:xfrm>
            <a:off x="1143000" y="2286000"/>
            <a:ext cx="7467600" cy="3046988"/>
          </a:xfrm>
          <a:prstGeom prst="rect">
            <a:avLst/>
          </a:prstGeom>
          <a:noFill/>
        </p:spPr>
        <p:txBody>
          <a:bodyPr wrap="square" rtlCol="0">
            <a:spAutoFit/>
          </a:bodyPr>
          <a:lstStyle/>
          <a:p>
            <a:pPr marL="457200" indent="-457200">
              <a:buFont typeface="+mj-lt"/>
              <a:buAutoNum type="arabicPeriod"/>
            </a:pPr>
            <a:r>
              <a:rPr lang="en-US" sz="2400" dirty="0">
                <a:solidFill>
                  <a:schemeClr val="bg1"/>
                </a:solidFill>
              </a:rPr>
              <a:t>Expressed in several ways:</a:t>
            </a:r>
          </a:p>
          <a:p>
            <a:pPr marL="914400" lvl="1" indent="-457200">
              <a:buFont typeface="Wingdings" pitchFamily="2" charset="2"/>
              <a:buChar char="ü"/>
            </a:pPr>
            <a:r>
              <a:rPr lang="en-US" sz="2400" dirty="0">
                <a:solidFill>
                  <a:schemeClr val="bg1"/>
                </a:solidFill>
              </a:rPr>
              <a:t>“Holier than thou”</a:t>
            </a:r>
          </a:p>
          <a:p>
            <a:pPr marL="914400" lvl="1" indent="-457200">
              <a:buFont typeface="Wingdings" pitchFamily="2" charset="2"/>
              <a:buChar char="ü"/>
            </a:pPr>
            <a:r>
              <a:rPr lang="en-US" sz="2400" dirty="0">
                <a:solidFill>
                  <a:schemeClr val="bg1"/>
                </a:solidFill>
              </a:rPr>
              <a:t> Look down at other – inferior (Money, Social standing, Education, Nationality, etc. )</a:t>
            </a:r>
          </a:p>
          <a:p>
            <a:pPr marL="457200" indent="-457200">
              <a:buFont typeface="+mj-lt"/>
              <a:buAutoNum type="arabicPeriod"/>
            </a:pPr>
            <a:r>
              <a:rPr lang="en-US" sz="2400" dirty="0">
                <a:solidFill>
                  <a:schemeClr val="bg1"/>
                </a:solidFill>
              </a:rPr>
              <a:t>Matt.18:1-5</a:t>
            </a:r>
          </a:p>
          <a:p>
            <a:pPr marL="457200" indent="-457200">
              <a:buFont typeface="+mj-lt"/>
              <a:buAutoNum type="arabicPeriod"/>
            </a:pPr>
            <a:r>
              <a:rPr lang="en-US" sz="2400" dirty="0">
                <a:solidFill>
                  <a:schemeClr val="bg1"/>
                </a:solidFill>
              </a:rPr>
              <a:t>Rom. 12:3, 16</a:t>
            </a:r>
          </a:p>
          <a:p>
            <a:pPr marL="457200" indent="-457200">
              <a:buFont typeface="+mj-lt"/>
              <a:buAutoNum type="arabicPeriod"/>
            </a:pPr>
            <a:r>
              <a:rPr lang="en-US" sz="2400" dirty="0">
                <a:solidFill>
                  <a:schemeClr val="bg1"/>
                </a:solidFill>
              </a:rPr>
              <a:t> Phil. 2:1-4</a:t>
            </a:r>
          </a:p>
          <a:p>
            <a:pPr marL="457200" indent="-457200">
              <a:buFont typeface="+mj-lt"/>
              <a:buAutoNum type="arabicPeriod"/>
            </a:pPr>
            <a:r>
              <a:rPr lang="en-US" sz="2400" dirty="0">
                <a:solidFill>
                  <a:schemeClr val="bg1"/>
                </a:solidFill>
              </a:rPr>
              <a:t>Eph. 4: 2</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1000"/>
                                        <p:tgtEl>
                                          <p:spTgt spid="5">
                                            <p:txEl>
                                              <p:pRg st="6" end="6"/>
                                            </p:txEl>
                                          </p:spTgt>
                                        </p:tgtEl>
                                      </p:cBhvr>
                                    </p:animEffect>
                                    <p:anim calcmode="lin" valueType="num">
                                      <p:cBhvr>
                                        <p:cTn id="5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III. </a:t>
            </a:r>
            <a:r>
              <a:rPr lang="en-US" sz="3200" b="1" u="sng" dirty="0">
                <a:solidFill>
                  <a:schemeClr val="bg2"/>
                </a:solidFill>
              </a:rPr>
              <a:t>What</a:t>
            </a:r>
            <a:r>
              <a:rPr lang="en-US" sz="3200" dirty="0">
                <a:solidFill>
                  <a:schemeClr val="bg2"/>
                </a:solidFill>
              </a:rPr>
              <a:t> – Attitudes to Overcome</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954107"/>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Pride / Arrogance</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Hate / Disdain</a:t>
            </a:r>
          </a:p>
        </p:txBody>
      </p:sp>
      <p:sp>
        <p:nvSpPr>
          <p:cNvPr id="5" name="TextBox 4"/>
          <p:cNvSpPr txBox="1"/>
          <p:nvPr/>
        </p:nvSpPr>
        <p:spPr>
          <a:xfrm>
            <a:off x="1143000" y="2819400"/>
            <a:ext cx="7467600" cy="1569660"/>
          </a:xfrm>
          <a:prstGeom prst="rect">
            <a:avLst/>
          </a:prstGeom>
          <a:noFill/>
        </p:spPr>
        <p:txBody>
          <a:bodyPr wrap="square" rtlCol="0">
            <a:spAutoFit/>
          </a:bodyPr>
          <a:lstStyle/>
          <a:p>
            <a:pPr marL="457200" indent="-457200">
              <a:buFont typeface="+mj-lt"/>
              <a:buAutoNum type="arabicPeriod"/>
            </a:pPr>
            <a:r>
              <a:rPr lang="en-US" sz="2400" dirty="0">
                <a:solidFill>
                  <a:schemeClr val="bg1"/>
                </a:solidFill>
              </a:rPr>
              <a:t>Means</a:t>
            </a:r>
          </a:p>
          <a:p>
            <a:pPr marL="914400" lvl="1" indent="-457200">
              <a:buFont typeface="Wingdings" pitchFamily="2" charset="2"/>
              <a:buChar char="ü"/>
            </a:pPr>
            <a:r>
              <a:rPr lang="en-US" sz="2400" dirty="0">
                <a:solidFill>
                  <a:schemeClr val="bg1"/>
                </a:solidFill>
              </a:rPr>
              <a:t>Despise – have disgust for the person(s)</a:t>
            </a:r>
          </a:p>
          <a:p>
            <a:pPr marL="914400" lvl="1" indent="-457200">
              <a:buFont typeface="Wingdings" pitchFamily="2" charset="2"/>
              <a:buChar char="ü"/>
            </a:pPr>
            <a:r>
              <a:rPr lang="en-US" sz="2400" dirty="0">
                <a:solidFill>
                  <a:schemeClr val="bg1"/>
                </a:solidFill>
              </a:rPr>
              <a:t>Lacking in love (cf. 1 </a:t>
            </a:r>
            <a:r>
              <a:rPr lang="en-US" sz="2400" dirty="0" err="1">
                <a:solidFill>
                  <a:schemeClr val="bg1"/>
                </a:solidFill>
              </a:rPr>
              <a:t>Jno</a:t>
            </a:r>
            <a:r>
              <a:rPr lang="en-US" sz="2400" dirty="0">
                <a:solidFill>
                  <a:schemeClr val="bg1"/>
                </a:solidFill>
              </a:rPr>
              <a:t>. 3:15)</a:t>
            </a:r>
          </a:p>
          <a:p>
            <a:pPr marL="457200" indent="-457200">
              <a:buFont typeface="+mj-lt"/>
              <a:buAutoNum type="arabicPeriod"/>
            </a:pPr>
            <a:r>
              <a:rPr lang="en-US" sz="2400" dirty="0">
                <a:solidFill>
                  <a:schemeClr val="bg1"/>
                </a:solidFill>
              </a:rPr>
              <a:t> Matt. 5:21-26 – no place for it in kingdom</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III. </a:t>
            </a:r>
            <a:r>
              <a:rPr lang="en-US" sz="3200" b="1" u="sng" dirty="0">
                <a:solidFill>
                  <a:schemeClr val="bg2"/>
                </a:solidFill>
              </a:rPr>
              <a:t>What</a:t>
            </a:r>
            <a:r>
              <a:rPr lang="en-US" sz="3200" dirty="0">
                <a:solidFill>
                  <a:schemeClr val="bg2"/>
                </a:solidFill>
              </a:rPr>
              <a:t> – Attitudes to Overcome</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1384995"/>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Pride / Arrogance</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Hate / Disdain</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Bitterness</a:t>
            </a:r>
          </a:p>
        </p:txBody>
      </p:sp>
      <p:sp>
        <p:nvSpPr>
          <p:cNvPr id="5" name="TextBox 4"/>
          <p:cNvSpPr txBox="1"/>
          <p:nvPr/>
        </p:nvSpPr>
        <p:spPr>
          <a:xfrm>
            <a:off x="1143000" y="3276600"/>
            <a:ext cx="7467600" cy="1569660"/>
          </a:xfrm>
          <a:prstGeom prst="rect">
            <a:avLst/>
          </a:prstGeom>
          <a:noFill/>
        </p:spPr>
        <p:txBody>
          <a:bodyPr wrap="square" rtlCol="0">
            <a:spAutoFit/>
          </a:bodyPr>
          <a:lstStyle/>
          <a:p>
            <a:pPr marL="457200" indent="-457200">
              <a:buFont typeface="+mj-lt"/>
              <a:buAutoNum type="arabicPeriod"/>
            </a:pPr>
            <a:r>
              <a:rPr lang="en-US" sz="2400" dirty="0">
                <a:solidFill>
                  <a:schemeClr val="bg1"/>
                </a:solidFill>
              </a:rPr>
              <a:t>Means</a:t>
            </a:r>
          </a:p>
          <a:p>
            <a:pPr marL="914400" lvl="1" indent="-457200">
              <a:buFont typeface="Wingdings" pitchFamily="2" charset="2"/>
              <a:buChar char="ü"/>
            </a:pPr>
            <a:r>
              <a:rPr lang="en-US" sz="2400" dirty="0">
                <a:solidFill>
                  <a:schemeClr val="bg1"/>
                </a:solidFill>
              </a:rPr>
              <a:t>Closely kin to “hatred”</a:t>
            </a:r>
          </a:p>
          <a:p>
            <a:pPr marL="914400" lvl="1" indent="-457200">
              <a:buFont typeface="Wingdings" pitchFamily="2" charset="2"/>
              <a:buChar char="ü"/>
            </a:pPr>
            <a:r>
              <a:rPr lang="en-US" sz="2400" dirty="0">
                <a:solidFill>
                  <a:schemeClr val="bg1"/>
                </a:solidFill>
              </a:rPr>
              <a:t>Opposed to love (Col. 3:19)</a:t>
            </a:r>
          </a:p>
          <a:p>
            <a:pPr marL="457200" indent="-457200">
              <a:buFont typeface="+mj-lt"/>
              <a:buAutoNum type="arabicPeriod"/>
            </a:pPr>
            <a:r>
              <a:rPr lang="en-US" sz="2400" dirty="0">
                <a:solidFill>
                  <a:schemeClr val="bg1"/>
                </a:solidFill>
              </a:rPr>
              <a:t> Luke 15:25-ff – elder son was bitter</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III. </a:t>
            </a:r>
            <a:r>
              <a:rPr lang="en-US" sz="3200" b="1" u="sng" dirty="0">
                <a:solidFill>
                  <a:schemeClr val="bg2"/>
                </a:solidFill>
              </a:rPr>
              <a:t>What</a:t>
            </a:r>
            <a:r>
              <a:rPr lang="en-US" sz="3200" dirty="0">
                <a:solidFill>
                  <a:schemeClr val="bg2"/>
                </a:solidFill>
              </a:rPr>
              <a:t> – Attitudes to Overcome</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1815882"/>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Pride / Arrogance</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Hate / Disdain</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Bitterness</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Unconcerned / Uncaring</a:t>
            </a:r>
          </a:p>
        </p:txBody>
      </p:sp>
      <p:sp>
        <p:nvSpPr>
          <p:cNvPr id="5" name="TextBox 4"/>
          <p:cNvSpPr txBox="1"/>
          <p:nvPr/>
        </p:nvSpPr>
        <p:spPr>
          <a:xfrm>
            <a:off x="1066800" y="3657600"/>
            <a:ext cx="7467600" cy="1569660"/>
          </a:xfrm>
          <a:prstGeom prst="rect">
            <a:avLst/>
          </a:prstGeom>
          <a:noFill/>
        </p:spPr>
        <p:txBody>
          <a:bodyPr wrap="square" rtlCol="0">
            <a:spAutoFit/>
          </a:bodyPr>
          <a:lstStyle/>
          <a:p>
            <a:pPr marL="457200" indent="-457200">
              <a:buFont typeface="+mj-lt"/>
              <a:buAutoNum type="arabicPeriod"/>
            </a:pPr>
            <a:r>
              <a:rPr lang="en-US" sz="2400" dirty="0">
                <a:solidFill>
                  <a:schemeClr val="bg1"/>
                </a:solidFill>
              </a:rPr>
              <a:t>Not really concerned / care about others: their feelings,  their needs, their situation….</a:t>
            </a:r>
          </a:p>
          <a:p>
            <a:pPr marL="457200" indent="-457200">
              <a:buFont typeface="+mj-lt"/>
              <a:buAutoNum type="arabicPeriod"/>
            </a:pPr>
            <a:r>
              <a:rPr lang="en-US" sz="2400" dirty="0">
                <a:solidFill>
                  <a:schemeClr val="bg1"/>
                </a:solidFill>
              </a:rPr>
              <a:t>Rom. 12:15</a:t>
            </a:r>
          </a:p>
          <a:p>
            <a:pPr marL="457200" indent="-457200">
              <a:buFont typeface="+mj-lt"/>
              <a:buAutoNum type="arabicPeriod"/>
            </a:pPr>
            <a:r>
              <a:rPr lang="en-US" sz="2400" dirty="0">
                <a:solidFill>
                  <a:schemeClr val="bg1"/>
                </a:solidFill>
              </a:rPr>
              <a:t>Matt. 7:12 </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609600" y="228600"/>
            <a:ext cx="7848600" cy="914400"/>
          </a:xfrm>
          <a:prstGeom prst="plaque">
            <a:avLst>
              <a:gd name="adj" fmla="val 0"/>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lgn="ctr" eaLnBrk="0" hangingPunct="0"/>
            <a:r>
              <a:rPr lang="en-US" sz="4400" dirty="0">
                <a:solidFill>
                  <a:schemeClr val="bg2">
                    <a:lumMod val="25000"/>
                  </a:schemeClr>
                </a:solidFill>
                <a:latin typeface="+mj-lt"/>
              </a:rPr>
              <a:t>The Golden Rule</a:t>
            </a:r>
          </a:p>
        </p:txBody>
      </p:sp>
      <p:sp>
        <p:nvSpPr>
          <p:cNvPr id="12291" name="Text Box 3"/>
          <p:cNvSpPr txBox="1">
            <a:spLocks noChangeArrowheads="1"/>
          </p:cNvSpPr>
          <p:nvPr/>
        </p:nvSpPr>
        <p:spPr bwMode="auto">
          <a:xfrm>
            <a:off x="3522977" y="1219200"/>
            <a:ext cx="1963423" cy="584775"/>
          </a:xfrm>
          <a:prstGeom prst="rect">
            <a:avLst/>
          </a:prstGeom>
          <a:noFill/>
          <a:ln w="9525">
            <a:noFill/>
            <a:miter lim="800000"/>
            <a:headEnd/>
            <a:tailEnd/>
          </a:ln>
        </p:spPr>
        <p:txBody>
          <a:bodyPr wrap="none">
            <a:spAutoFit/>
          </a:bodyPr>
          <a:lstStyle/>
          <a:p>
            <a:pPr eaLnBrk="0" hangingPunct="0"/>
            <a:r>
              <a:rPr lang="en-US" sz="3200" b="1" dirty="0">
                <a:solidFill>
                  <a:schemeClr val="bg2">
                    <a:lumMod val="50000"/>
                  </a:schemeClr>
                </a:solidFill>
              </a:rPr>
              <a:t>Matt. 7:12</a:t>
            </a:r>
          </a:p>
        </p:txBody>
      </p:sp>
      <p:sp>
        <p:nvSpPr>
          <p:cNvPr id="77828" name="Text Box 4"/>
          <p:cNvSpPr txBox="1">
            <a:spLocks noChangeArrowheads="1"/>
          </p:cNvSpPr>
          <p:nvPr/>
        </p:nvSpPr>
        <p:spPr bwMode="auto">
          <a:xfrm>
            <a:off x="457200" y="1905000"/>
            <a:ext cx="8362950" cy="4318000"/>
          </a:xfrm>
          <a:prstGeom prst="rect">
            <a:avLst/>
          </a:prstGeom>
          <a:noFill/>
          <a:ln w="9525">
            <a:noFill/>
            <a:miter lim="800000"/>
            <a:headEnd/>
            <a:tailEnd/>
          </a:ln>
        </p:spPr>
        <p:txBody>
          <a:bodyPr>
            <a:spAutoFit/>
          </a:bodyPr>
          <a:lstStyle/>
          <a:p>
            <a:pPr defTabSz="457200" eaLnBrk="0" hangingPunct="0">
              <a:lnSpc>
                <a:spcPct val="90000"/>
              </a:lnSpc>
              <a:buFontTx/>
              <a:buChar char="•"/>
              <a:tabLst>
                <a:tab pos="285750" algn="l"/>
              </a:tabLst>
            </a:pPr>
            <a:r>
              <a:rPr lang="en-US" sz="2800" dirty="0">
                <a:solidFill>
                  <a:schemeClr val="bg2">
                    <a:lumMod val="50000"/>
                  </a:schemeClr>
                </a:solidFill>
              </a:rPr>
              <a:t> </a:t>
            </a:r>
            <a:r>
              <a:rPr lang="en-US" sz="2800" b="1" dirty="0">
                <a:solidFill>
                  <a:schemeClr val="bg2">
                    <a:lumMod val="50000"/>
                  </a:schemeClr>
                </a:solidFill>
              </a:rPr>
              <a:t>Golden Rule Says</a:t>
            </a:r>
            <a:r>
              <a:rPr lang="en-US" sz="2800" dirty="0">
                <a:solidFill>
                  <a:schemeClr val="bg2">
                    <a:lumMod val="50000"/>
                  </a:schemeClr>
                </a:solidFill>
              </a:rPr>
              <a:t>: </a:t>
            </a:r>
            <a:r>
              <a:rPr lang="en-US" sz="2800" dirty="0"/>
              <a:t>Treat others way you want to 	be 		treated</a:t>
            </a:r>
            <a:endParaRPr lang="en-US" sz="2800" dirty="0">
              <a:solidFill>
                <a:schemeClr val="bg2">
                  <a:lumMod val="50000"/>
                </a:schemeClr>
              </a:solidFill>
            </a:endParaRPr>
          </a:p>
          <a:p>
            <a:pPr eaLnBrk="0" hangingPunct="0">
              <a:lnSpc>
                <a:spcPct val="90000"/>
              </a:lnSpc>
              <a:buFontTx/>
              <a:buChar char="•"/>
              <a:tabLst>
                <a:tab pos="285750" algn="l"/>
              </a:tabLst>
            </a:pPr>
            <a:endParaRPr lang="en-US" sz="2800" dirty="0">
              <a:solidFill>
                <a:schemeClr val="bg2">
                  <a:lumMod val="50000"/>
                </a:schemeClr>
              </a:solidFill>
            </a:endParaRPr>
          </a:p>
          <a:p>
            <a:pPr eaLnBrk="0" hangingPunct="0">
              <a:lnSpc>
                <a:spcPct val="90000"/>
              </a:lnSpc>
              <a:buFontTx/>
              <a:buChar char="•"/>
              <a:tabLst>
                <a:tab pos="285750" algn="l"/>
              </a:tabLst>
            </a:pPr>
            <a:r>
              <a:rPr lang="en-US" sz="2800" b="1" dirty="0">
                <a:solidFill>
                  <a:schemeClr val="bg2">
                    <a:lumMod val="50000"/>
                  </a:schemeClr>
                </a:solidFill>
              </a:rPr>
              <a:t> Means</a:t>
            </a:r>
            <a:r>
              <a:rPr lang="en-US" sz="2800" dirty="0">
                <a:solidFill>
                  <a:schemeClr val="bg2">
                    <a:lumMod val="50000"/>
                  </a:schemeClr>
                </a:solidFill>
              </a:rPr>
              <a:t>: </a:t>
            </a:r>
            <a:r>
              <a:rPr lang="en-US" sz="2800" dirty="0"/>
              <a:t>“…we are as much obliged to them as they 	are to us” - Matthew Henry</a:t>
            </a:r>
            <a:endParaRPr lang="en-US" sz="2800" dirty="0">
              <a:solidFill>
                <a:schemeClr val="bg2">
                  <a:lumMod val="50000"/>
                </a:schemeClr>
              </a:solidFill>
            </a:endParaRPr>
          </a:p>
          <a:p>
            <a:pPr eaLnBrk="0" hangingPunct="0">
              <a:lnSpc>
                <a:spcPct val="90000"/>
              </a:lnSpc>
              <a:buFontTx/>
              <a:buChar char="•"/>
              <a:tabLst>
                <a:tab pos="285750" algn="l"/>
              </a:tabLst>
            </a:pPr>
            <a:endParaRPr lang="en-US" sz="2800" dirty="0">
              <a:solidFill>
                <a:schemeClr val="bg2">
                  <a:lumMod val="50000"/>
                </a:schemeClr>
              </a:solidFill>
            </a:endParaRPr>
          </a:p>
          <a:p>
            <a:pPr eaLnBrk="0" hangingPunct="0">
              <a:lnSpc>
                <a:spcPct val="90000"/>
              </a:lnSpc>
              <a:buFontTx/>
              <a:buChar char="•"/>
              <a:tabLst>
                <a:tab pos="285750" algn="l"/>
              </a:tabLst>
            </a:pPr>
            <a:r>
              <a:rPr lang="en-US" sz="2800" b="1" dirty="0">
                <a:solidFill>
                  <a:schemeClr val="bg2">
                    <a:lumMod val="50000"/>
                  </a:schemeClr>
                </a:solidFill>
              </a:rPr>
              <a:t> Forces Us To Think About</a:t>
            </a:r>
            <a:r>
              <a:rPr lang="en-US" sz="2800" dirty="0">
                <a:solidFill>
                  <a:schemeClr val="bg2">
                    <a:lumMod val="50000"/>
                  </a:schemeClr>
                </a:solidFill>
              </a:rPr>
              <a:t>:</a:t>
            </a:r>
          </a:p>
          <a:p>
            <a:pPr lvl="1" eaLnBrk="0" hangingPunct="0">
              <a:lnSpc>
                <a:spcPct val="90000"/>
              </a:lnSpc>
              <a:buFont typeface="MS Outlook" pitchFamily="2" charset="2"/>
              <a:buChar char="E"/>
              <a:tabLst>
                <a:tab pos="285750" algn="l"/>
              </a:tabLst>
            </a:pPr>
            <a:r>
              <a:rPr lang="en-US" sz="2800" dirty="0"/>
              <a:t> </a:t>
            </a:r>
            <a:r>
              <a:rPr lang="en-US" sz="2800" i="1" dirty="0"/>
              <a:t>Way I want to be treated</a:t>
            </a:r>
          </a:p>
          <a:p>
            <a:pPr lvl="1" eaLnBrk="0" hangingPunct="0">
              <a:lnSpc>
                <a:spcPct val="90000"/>
              </a:lnSpc>
              <a:buFont typeface="MS Outlook" pitchFamily="2" charset="2"/>
              <a:buChar char="E"/>
              <a:tabLst>
                <a:tab pos="285750" algn="l"/>
              </a:tabLst>
            </a:pPr>
            <a:r>
              <a:rPr lang="en-US" sz="2800" i="1" dirty="0"/>
              <a:t> Way I treat Others</a:t>
            </a:r>
          </a:p>
          <a:p>
            <a:pPr lvl="1" eaLnBrk="0" hangingPunct="0">
              <a:lnSpc>
                <a:spcPct val="90000"/>
              </a:lnSpc>
              <a:buFont typeface="MS Outlook" pitchFamily="2" charset="2"/>
              <a:buChar char="E"/>
              <a:tabLst>
                <a:tab pos="285750" algn="l"/>
              </a:tabLst>
            </a:pPr>
            <a:r>
              <a:rPr lang="en-US" sz="2800" i="1" dirty="0"/>
              <a:t> Compare the two</a:t>
            </a:r>
          </a:p>
          <a:p>
            <a:pPr lvl="1" eaLnBrk="0" hangingPunct="0">
              <a:lnSpc>
                <a:spcPct val="90000"/>
              </a:lnSpc>
              <a:buFont typeface="MS Outlook" pitchFamily="2" charset="2"/>
              <a:buChar char="E"/>
              <a:tabLst>
                <a:tab pos="285750" algn="l"/>
              </a:tabLst>
            </a:pPr>
            <a:r>
              <a:rPr lang="en-US" sz="2800" i="1" dirty="0"/>
              <a:t> More than how others treat me!</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 calcmode="lin" valueType="num">
                                      <p:cBhvr additive="base">
                                        <p:cTn id="7" dur="500" fill="hold"/>
                                        <p:tgtEl>
                                          <p:spTgt spid="778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8">
                                            <p:txEl>
                                              <p:pRg st="2" end="2"/>
                                            </p:txEl>
                                          </p:spTgt>
                                        </p:tgtEl>
                                        <p:attrNameLst>
                                          <p:attrName>style.visibility</p:attrName>
                                        </p:attrNameLst>
                                      </p:cBhvr>
                                      <p:to>
                                        <p:strVal val="visible"/>
                                      </p:to>
                                    </p:set>
                                    <p:anim calcmode="lin" valueType="num">
                                      <p:cBhvr additive="base">
                                        <p:cTn id="13" dur="500" fill="hold"/>
                                        <p:tgtEl>
                                          <p:spTgt spid="7782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8">
                                            <p:txEl>
                                              <p:pRg st="4" end="4"/>
                                            </p:txEl>
                                          </p:spTgt>
                                        </p:tgtEl>
                                        <p:attrNameLst>
                                          <p:attrName>style.visibility</p:attrName>
                                        </p:attrNameLst>
                                      </p:cBhvr>
                                      <p:to>
                                        <p:strVal val="visible"/>
                                      </p:to>
                                    </p:set>
                                    <p:anim calcmode="lin" valueType="num">
                                      <p:cBhvr additive="base">
                                        <p:cTn id="19" dur="500" fill="hold"/>
                                        <p:tgtEl>
                                          <p:spTgt spid="7782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8">
                                            <p:txEl>
                                              <p:pRg st="5" end="5"/>
                                            </p:txEl>
                                          </p:spTgt>
                                        </p:tgtEl>
                                        <p:attrNameLst>
                                          <p:attrName>style.visibility</p:attrName>
                                        </p:attrNameLst>
                                      </p:cBhvr>
                                      <p:to>
                                        <p:strVal val="visible"/>
                                      </p:to>
                                    </p:set>
                                    <p:anim calcmode="lin" valueType="num">
                                      <p:cBhvr additive="base">
                                        <p:cTn id="25" dur="500" fill="hold"/>
                                        <p:tgtEl>
                                          <p:spTgt spid="77828">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82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28">
                                            <p:txEl>
                                              <p:pRg st="6" end="6"/>
                                            </p:txEl>
                                          </p:spTgt>
                                        </p:tgtEl>
                                        <p:attrNameLst>
                                          <p:attrName>style.visibility</p:attrName>
                                        </p:attrNameLst>
                                      </p:cBhvr>
                                      <p:to>
                                        <p:strVal val="visible"/>
                                      </p:to>
                                    </p:set>
                                    <p:anim calcmode="lin" valueType="num">
                                      <p:cBhvr additive="base">
                                        <p:cTn id="31" dur="500" fill="hold"/>
                                        <p:tgtEl>
                                          <p:spTgt spid="7782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782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7828">
                                            <p:txEl>
                                              <p:pRg st="7" end="7"/>
                                            </p:txEl>
                                          </p:spTgt>
                                        </p:tgtEl>
                                        <p:attrNameLst>
                                          <p:attrName>style.visibility</p:attrName>
                                        </p:attrNameLst>
                                      </p:cBhvr>
                                      <p:to>
                                        <p:strVal val="visible"/>
                                      </p:to>
                                    </p:set>
                                    <p:anim calcmode="lin" valueType="num">
                                      <p:cBhvr additive="base">
                                        <p:cTn id="37" dur="500" fill="hold"/>
                                        <p:tgtEl>
                                          <p:spTgt spid="77828">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782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7828">
                                            <p:txEl>
                                              <p:pRg st="8" end="8"/>
                                            </p:txEl>
                                          </p:spTgt>
                                        </p:tgtEl>
                                        <p:attrNameLst>
                                          <p:attrName>style.visibility</p:attrName>
                                        </p:attrNameLst>
                                      </p:cBhvr>
                                      <p:to>
                                        <p:strVal val="visible"/>
                                      </p:to>
                                    </p:set>
                                    <p:anim calcmode="lin" valueType="num">
                                      <p:cBhvr additive="base">
                                        <p:cTn id="43" dur="500" fill="hold"/>
                                        <p:tgtEl>
                                          <p:spTgt spid="77828">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782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pic>
        <p:nvPicPr>
          <p:cNvPr id="69634" name="Picture 2" descr="rs170"/>
          <p:cNvPicPr>
            <a:picLocks noChangeAspect="1" noChangeArrowheads="1"/>
          </p:cNvPicPr>
          <p:nvPr/>
        </p:nvPicPr>
        <p:blipFill>
          <a:blip r:embed="rId2"/>
          <a:srcRect/>
          <a:stretch>
            <a:fillRect/>
          </a:stretch>
        </p:blipFill>
        <p:spPr bwMode="auto">
          <a:xfrm>
            <a:off x="381000" y="1295400"/>
            <a:ext cx="2927350" cy="3581400"/>
          </a:xfrm>
          <a:prstGeom prst="rect">
            <a:avLst/>
          </a:prstGeom>
          <a:noFill/>
          <a:ln w="38100">
            <a:solidFill>
              <a:srgbClr val="000000"/>
            </a:solidFill>
            <a:miter lim="800000"/>
            <a:headEnd/>
            <a:tailEnd/>
          </a:ln>
        </p:spPr>
      </p:pic>
      <p:sp>
        <p:nvSpPr>
          <p:cNvPr id="69636" name="Text Box 4"/>
          <p:cNvSpPr txBox="1">
            <a:spLocks noChangeArrowheads="1"/>
          </p:cNvSpPr>
          <p:nvPr/>
        </p:nvSpPr>
        <p:spPr bwMode="auto">
          <a:xfrm>
            <a:off x="3429000" y="533400"/>
            <a:ext cx="2201863" cy="457200"/>
          </a:xfrm>
          <a:prstGeom prst="rect">
            <a:avLst/>
          </a:prstGeom>
          <a:noFill/>
          <a:ln w="9525">
            <a:noFill/>
            <a:miter lim="800000"/>
            <a:headEnd/>
            <a:tailEnd/>
          </a:ln>
          <a:effectLst/>
        </p:spPr>
        <p:txBody>
          <a:bodyPr wrap="none">
            <a:spAutoFit/>
          </a:bodyPr>
          <a:lstStyle/>
          <a:p>
            <a:pPr eaLnBrk="1" hangingPunct="1"/>
            <a:r>
              <a:rPr lang="en-US" sz="2400" dirty="0">
                <a:latin typeface="Arial" charset="0"/>
              </a:rPr>
              <a:t>Luke 10:38-42</a:t>
            </a:r>
          </a:p>
        </p:txBody>
      </p:sp>
      <p:sp>
        <p:nvSpPr>
          <p:cNvPr id="69637" name="Text Box 5"/>
          <p:cNvSpPr txBox="1">
            <a:spLocks noChangeArrowheads="1"/>
          </p:cNvSpPr>
          <p:nvPr/>
        </p:nvSpPr>
        <p:spPr bwMode="auto">
          <a:xfrm>
            <a:off x="3657600" y="1295400"/>
            <a:ext cx="5105400" cy="831850"/>
          </a:xfrm>
          <a:prstGeom prst="rect">
            <a:avLst/>
          </a:prstGeom>
          <a:solidFill>
            <a:schemeClr val="bg1"/>
          </a:solidFill>
          <a:ln w="9525">
            <a:solidFill>
              <a:schemeClr val="tx1"/>
            </a:solidFill>
            <a:miter lim="800000"/>
            <a:headEnd/>
            <a:tailEnd/>
          </a:ln>
          <a:effectLst/>
        </p:spPr>
        <p:txBody>
          <a:bodyPr>
            <a:spAutoFit/>
          </a:bodyPr>
          <a:lstStyle/>
          <a:p>
            <a:pPr algn="ctr" eaLnBrk="1" hangingPunct="1"/>
            <a:r>
              <a:rPr lang="en-US" sz="2400" b="0" dirty="0">
                <a:latin typeface="Times New Roman" pitchFamily="18" charset="0"/>
              </a:rPr>
              <a:t>“Martha, Martha, you are worried and troubled about many things” (v. 41)</a:t>
            </a:r>
          </a:p>
        </p:txBody>
      </p:sp>
      <p:sp>
        <p:nvSpPr>
          <p:cNvPr id="69638" name="Text Box 6"/>
          <p:cNvSpPr txBox="1">
            <a:spLocks noChangeArrowheads="1"/>
          </p:cNvSpPr>
          <p:nvPr/>
        </p:nvSpPr>
        <p:spPr bwMode="auto">
          <a:xfrm>
            <a:off x="3733800" y="2362200"/>
            <a:ext cx="5181600" cy="1552575"/>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2400" b="0" i="1" dirty="0">
                <a:latin typeface="Arial" charset="0"/>
              </a:rPr>
              <a:t> Not a bad person</a:t>
            </a:r>
          </a:p>
          <a:p>
            <a:pPr eaLnBrk="1" hangingPunct="1">
              <a:spcBef>
                <a:spcPct val="50000"/>
              </a:spcBef>
              <a:buFontTx/>
              <a:buChar char="•"/>
            </a:pPr>
            <a:r>
              <a:rPr lang="en-US" sz="2400" b="0" i="1" dirty="0">
                <a:latin typeface="Arial" charset="0"/>
              </a:rPr>
              <a:t> Not immoral</a:t>
            </a:r>
          </a:p>
          <a:p>
            <a:pPr eaLnBrk="1" hangingPunct="1">
              <a:spcBef>
                <a:spcPct val="50000"/>
              </a:spcBef>
              <a:buFontTx/>
              <a:buChar char="•"/>
            </a:pPr>
            <a:r>
              <a:rPr lang="en-US" sz="2400" b="0" i="1" dirty="0">
                <a:latin typeface="Arial" charset="0"/>
              </a:rPr>
              <a:t> Not lacking in love for the Lord</a:t>
            </a:r>
          </a:p>
        </p:txBody>
      </p:sp>
      <p:sp>
        <p:nvSpPr>
          <p:cNvPr id="69639" name="Text Box 7"/>
          <p:cNvSpPr txBox="1">
            <a:spLocks noChangeArrowheads="1"/>
          </p:cNvSpPr>
          <p:nvPr/>
        </p:nvSpPr>
        <p:spPr bwMode="auto">
          <a:xfrm>
            <a:off x="3733800" y="3933825"/>
            <a:ext cx="5181600" cy="1004888"/>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2400" b="0" i="1" dirty="0">
                <a:latin typeface="Arial" charset="0"/>
              </a:rPr>
              <a:t> Bothered (NASV) – many things</a:t>
            </a:r>
          </a:p>
          <a:p>
            <a:pPr eaLnBrk="1" hangingPunct="1">
              <a:spcBef>
                <a:spcPct val="50000"/>
              </a:spcBef>
              <a:buFontTx/>
              <a:buChar char="•"/>
            </a:pPr>
            <a:r>
              <a:rPr lang="en-US" sz="2400" b="0" i="1" dirty="0">
                <a:latin typeface="Arial" charset="0"/>
              </a:rPr>
              <a:t> Distracted – thus struggled</a:t>
            </a:r>
          </a:p>
        </p:txBody>
      </p:sp>
      <p:sp>
        <p:nvSpPr>
          <p:cNvPr id="69640" name="Text Box 8"/>
          <p:cNvSpPr txBox="1">
            <a:spLocks noChangeArrowheads="1"/>
          </p:cNvSpPr>
          <p:nvPr/>
        </p:nvSpPr>
        <p:spPr bwMode="auto">
          <a:xfrm>
            <a:off x="838200" y="5105400"/>
            <a:ext cx="7772400" cy="466725"/>
          </a:xfrm>
          <a:prstGeom prst="rect">
            <a:avLst/>
          </a:prstGeom>
          <a:solidFill>
            <a:schemeClr val="tx1">
              <a:lumMod val="75000"/>
              <a:lumOff val="25000"/>
            </a:schemeClr>
          </a:solidFill>
          <a:ln w="9525">
            <a:solidFill>
              <a:schemeClr val="folHlink"/>
            </a:solidFill>
            <a:miter lim="800000"/>
            <a:headEnd/>
            <a:tailEnd/>
          </a:ln>
          <a:effectLst/>
        </p:spPr>
        <p:txBody>
          <a:bodyPr>
            <a:spAutoFit/>
          </a:bodyPr>
          <a:lstStyle/>
          <a:p>
            <a:pPr algn="ctr" eaLnBrk="1" hangingPunct="1">
              <a:spcBef>
                <a:spcPct val="50000"/>
              </a:spcBef>
            </a:pPr>
            <a:r>
              <a:rPr lang="en-US" sz="2400" b="1" dirty="0">
                <a:solidFill>
                  <a:schemeClr val="bg1"/>
                </a:solidFill>
                <a:latin typeface="Arial" charset="0"/>
              </a:rPr>
              <a:t>We, like Martha, struggle with many things!</a:t>
            </a: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wipe(left)">
                                      <p:cBhvr>
                                        <p:cTn id="7" dur="1000"/>
                                        <p:tgtEl>
                                          <p:spTgt spid="696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9639">
                                            <p:txEl>
                                              <p:pRg st="0" end="0"/>
                                            </p:txEl>
                                          </p:spTgt>
                                        </p:tgtEl>
                                        <p:attrNameLst>
                                          <p:attrName>style.visibility</p:attrName>
                                        </p:attrNameLst>
                                      </p:cBhvr>
                                      <p:to>
                                        <p:strVal val="visible"/>
                                      </p:to>
                                    </p:set>
                                    <p:animEffect transition="in" filter="wipe(left)">
                                      <p:cBhvr>
                                        <p:cTn id="10" dur="1000"/>
                                        <p:tgtEl>
                                          <p:spTgt spid="69639">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9639">
                                            <p:txEl>
                                              <p:pRg st="1" end="1"/>
                                            </p:txEl>
                                          </p:spTgt>
                                        </p:tgtEl>
                                        <p:attrNameLst>
                                          <p:attrName>style.visibility</p:attrName>
                                        </p:attrNameLst>
                                      </p:cBhvr>
                                      <p:to>
                                        <p:strVal val="visible"/>
                                      </p:to>
                                    </p:set>
                                    <p:animEffect transition="in" filter="wipe(left)">
                                      <p:cBhvr>
                                        <p:cTn id="13" dur="1000"/>
                                        <p:tgtEl>
                                          <p:spTgt spid="6963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9640"/>
                                        </p:tgtEl>
                                        <p:attrNameLst>
                                          <p:attrName>style.visibility</p:attrName>
                                        </p:attrNameLst>
                                      </p:cBhvr>
                                      <p:to>
                                        <p:strVal val="visible"/>
                                      </p:to>
                                    </p:set>
                                    <p:animEffect transition="in" filter="fade">
                                      <p:cBhvr>
                                        <p:cTn id="18" dur="2000"/>
                                        <p:tgtEl>
                                          <p:spTgt spid="69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P spid="69639" grpId="0" build="p"/>
      <p:bldP spid="696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III. </a:t>
            </a:r>
            <a:r>
              <a:rPr lang="en-US" sz="3200" b="1" u="sng" dirty="0">
                <a:solidFill>
                  <a:schemeClr val="bg2"/>
                </a:solidFill>
              </a:rPr>
              <a:t>What</a:t>
            </a:r>
            <a:r>
              <a:rPr lang="en-US" sz="3200" dirty="0">
                <a:solidFill>
                  <a:schemeClr val="bg2"/>
                </a:solidFill>
              </a:rPr>
              <a:t> – Attitudes to Overcome</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2246769"/>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Pride / Arrogance</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Hate / Disdain</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Bitterness</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Unconcerned / Uncaring</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Jump to Conclusions</a:t>
            </a:r>
          </a:p>
        </p:txBody>
      </p:sp>
      <p:sp>
        <p:nvSpPr>
          <p:cNvPr id="5" name="TextBox 4"/>
          <p:cNvSpPr txBox="1"/>
          <p:nvPr/>
        </p:nvSpPr>
        <p:spPr>
          <a:xfrm>
            <a:off x="1143000" y="4038600"/>
            <a:ext cx="7467600" cy="830997"/>
          </a:xfrm>
          <a:prstGeom prst="rect">
            <a:avLst/>
          </a:prstGeom>
          <a:noFill/>
        </p:spPr>
        <p:txBody>
          <a:bodyPr wrap="square" rtlCol="0">
            <a:spAutoFit/>
          </a:bodyPr>
          <a:lstStyle/>
          <a:p>
            <a:pPr marL="457200" indent="-457200">
              <a:buFont typeface="+mj-lt"/>
              <a:buAutoNum type="arabicPeriod"/>
            </a:pPr>
            <a:r>
              <a:rPr lang="en-US" sz="2400" dirty="0">
                <a:solidFill>
                  <a:schemeClr val="bg1"/>
                </a:solidFill>
              </a:rPr>
              <a:t>Too often – draw conclusions without evidence</a:t>
            </a:r>
          </a:p>
          <a:p>
            <a:pPr marL="457200" indent="-457200">
              <a:buFont typeface="+mj-lt"/>
              <a:buAutoNum type="arabicPeriod"/>
            </a:pPr>
            <a:r>
              <a:rPr lang="en-US" sz="2400" dirty="0">
                <a:solidFill>
                  <a:schemeClr val="bg1"/>
                </a:solidFill>
              </a:rPr>
              <a:t>1 Cor. 13:7 – love believes all things</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914400" y="228600"/>
            <a:ext cx="7086600" cy="838200"/>
          </a:xfrm>
          <a:prstGeom prst="plaque">
            <a:avLst>
              <a:gd name="adj" fmla="val 0"/>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lgn="ctr" eaLnBrk="0" hangingPunct="0"/>
            <a:r>
              <a:rPr lang="en-US" sz="4400" dirty="0">
                <a:solidFill>
                  <a:schemeClr val="bg2">
                    <a:lumMod val="25000"/>
                  </a:schemeClr>
                </a:solidFill>
                <a:latin typeface="+mj-lt"/>
              </a:rPr>
              <a:t>Give The Benefit Of Doubt</a:t>
            </a:r>
          </a:p>
        </p:txBody>
      </p:sp>
      <p:sp>
        <p:nvSpPr>
          <p:cNvPr id="26627" name="Text Box 3"/>
          <p:cNvSpPr txBox="1">
            <a:spLocks noChangeArrowheads="1"/>
          </p:cNvSpPr>
          <p:nvPr/>
        </p:nvSpPr>
        <p:spPr bwMode="auto">
          <a:xfrm>
            <a:off x="3657600" y="1219200"/>
            <a:ext cx="1754519" cy="523220"/>
          </a:xfrm>
          <a:prstGeom prst="rect">
            <a:avLst/>
          </a:prstGeom>
          <a:noFill/>
          <a:ln w="9525">
            <a:noFill/>
            <a:miter lim="800000"/>
            <a:headEnd/>
            <a:tailEnd/>
          </a:ln>
        </p:spPr>
        <p:txBody>
          <a:bodyPr wrap="none">
            <a:spAutoFit/>
          </a:bodyPr>
          <a:lstStyle/>
          <a:p>
            <a:pPr eaLnBrk="0" hangingPunct="0"/>
            <a:r>
              <a:rPr lang="en-US" sz="2800" b="1" dirty="0">
                <a:solidFill>
                  <a:schemeClr val="bg2">
                    <a:lumMod val="50000"/>
                  </a:schemeClr>
                </a:solidFill>
              </a:rPr>
              <a:t>1 Cor. 13:7</a:t>
            </a:r>
          </a:p>
        </p:txBody>
      </p:sp>
      <p:sp>
        <p:nvSpPr>
          <p:cNvPr id="88068" name="Text Box 4"/>
          <p:cNvSpPr txBox="1">
            <a:spLocks noChangeArrowheads="1"/>
          </p:cNvSpPr>
          <p:nvPr/>
        </p:nvSpPr>
        <p:spPr bwMode="auto">
          <a:xfrm>
            <a:off x="381000" y="2057400"/>
            <a:ext cx="8763000" cy="4483100"/>
          </a:xfrm>
          <a:prstGeom prst="rect">
            <a:avLst/>
          </a:prstGeom>
          <a:noFill/>
          <a:ln w="9525">
            <a:noFill/>
            <a:miter lim="800000"/>
            <a:headEnd/>
            <a:tailEnd/>
          </a:ln>
        </p:spPr>
        <p:txBody>
          <a:bodyPr>
            <a:spAutoFit/>
          </a:bodyPr>
          <a:lstStyle/>
          <a:p>
            <a:pPr eaLnBrk="0" hangingPunct="0">
              <a:buFontTx/>
              <a:buChar char="•"/>
              <a:tabLst>
                <a:tab pos="1028700" algn="l"/>
              </a:tabLst>
            </a:pPr>
            <a:r>
              <a:rPr lang="en-US" sz="3200" dirty="0">
                <a:solidFill>
                  <a:schemeClr val="bg2">
                    <a:lumMod val="50000"/>
                  </a:schemeClr>
                </a:solidFill>
              </a:rPr>
              <a:t> </a:t>
            </a:r>
            <a:r>
              <a:rPr lang="en-US" sz="3200" u="sng" dirty="0">
                <a:solidFill>
                  <a:schemeClr val="bg2">
                    <a:lumMod val="50000"/>
                  </a:schemeClr>
                </a:solidFill>
              </a:rPr>
              <a:t>Put best construction on matters</a:t>
            </a:r>
            <a:endParaRPr lang="en-US" sz="2800" dirty="0">
              <a:solidFill>
                <a:schemeClr val="bg2">
                  <a:lumMod val="50000"/>
                </a:schemeClr>
              </a:solidFill>
            </a:endParaRPr>
          </a:p>
          <a:p>
            <a:pPr lvl="1" eaLnBrk="0" hangingPunct="0">
              <a:buFont typeface="Symbol" pitchFamily="18" charset="2"/>
              <a:buChar char="¨"/>
              <a:tabLst>
                <a:tab pos="1028700" algn="l"/>
              </a:tabLst>
            </a:pPr>
            <a:r>
              <a:rPr lang="en-US" sz="2800" dirty="0"/>
              <a:t> “</a:t>
            </a:r>
            <a:r>
              <a:rPr lang="en-US" sz="2800" i="1" dirty="0"/>
              <a:t>Is ever ready to believe the best of every 		person, and will credit no evil of any but 		on the most positive evidence...” A. Clarke</a:t>
            </a:r>
          </a:p>
          <a:p>
            <a:pPr lvl="1" eaLnBrk="0" hangingPunct="0">
              <a:buFont typeface="Symbol" pitchFamily="18" charset="2"/>
              <a:buChar char="¨"/>
              <a:tabLst>
                <a:tab pos="1028700" algn="l"/>
              </a:tabLst>
            </a:pPr>
            <a:r>
              <a:rPr lang="en-US" sz="2800" i="1" dirty="0"/>
              <a:t> Prov. 14:15</a:t>
            </a:r>
            <a:endParaRPr lang="en-US" sz="2800" dirty="0"/>
          </a:p>
          <a:p>
            <a:pPr eaLnBrk="0" hangingPunct="0">
              <a:tabLst>
                <a:tab pos="1028700" algn="l"/>
              </a:tabLst>
            </a:pPr>
            <a:endParaRPr lang="en-US" sz="2800" dirty="0"/>
          </a:p>
          <a:p>
            <a:pPr eaLnBrk="0" hangingPunct="0">
              <a:buFontTx/>
              <a:buChar char="•"/>
              <a:tabLst>
                <a:tab pos="1028700" algn="l"/>
              </a:tabLst>
            </a:pPr>
            <a:r>
              <a:rPr lang="en-US" sz="3200" dirty="0">
                <a:solidFill>
                  <a:schemeClr val="bg2">
                    <a:lumMod val="50000"/>
                  </a:schemeClr>
                </a:solidFill>
              </a:rPr>
              <a:t> </a:t>
            </a:r>
            <a:r>
              <a:rPr lang="en-US" sz="3200" u="sng" dirty="0">
                <a:solidFill>
                  <a:schemeClr val="bg2">
                    <a:lumMod val="50000"/>
                  </a:schemeClr>
                </a:solidFill>
              </a:rPr>
              <a:t>Don’t jump to conclusions</a:t>
            </a:r>
            <a:endParaRPr lang="en-US" sz="2800" u="sng" dirty="0">
              <a:solidFill>
                <a:schemeClr val="bg2">
                  <a:lumMod val="50000"/>
                </a:schemeClr>
              </a:solidFill>
            </a:endParaRPr>
          </a:p>
          <a:p>
            <a:pPr lvl="1" eaLnBrk="0" hangingPunct="0">
              <a:buFont typeface="Symbol" pitchFamily="18" charset="2"/>
              <a:buChar char="¨"/>
              <a:tabLst>
                <a:tab pos="1028700" algn="l"/>
              </a:tabLst>
            </a:pPr>
            <a:r>
              <a:rPr lang="en-US" sz="2800" dirty="0"/>
              <a:t> </a:t>
            </a:r>
            <a:r>
              <a:rPr lang="en-US" sz="2800" i="1" dirty="0"/>
              <a:t>All too often we fill in gaps that are not there</a:t>
            </a:r>
          </a:p>
          <a:p>
            <a:pPr lvl="1" eaLnBrk="0" hangingPunct="0">
              <a:buFont typeface="Symbol" pitchFamily="18" charset="2"/>
              <a:buChar char="¨"/>
              <a:tabLst>
                <a:tab pos="1028700" algn="l"/>
              </a:tabLst>
            </a:pPr>
            <a:r>
              <a:rPr lang="en-US" sz="2800" i="1" dirty="0"/>
              <a:t> Prov. 18:13</a:t>
            </a:r>
          </a:p>
          <a:p>
            <a:pPr lvl="1" eaLnBrk="0" hangingPunct="0">
              <a:buFont typeface="Symbol" pitchFamily="18" charset="2"/>
              <a:buChar char="¨"/>
              <a:tabLst>
                <a:tab pos="1028700" algn="l"/>
              </a:tabLst>
            </a:pPr>
            <a:r>
              <a:rPr lang="en-US" sz="2800" i="1" dirty="0"/>
              <a:t> Prov. 29:20</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anim calcmode="lin" valueType="num">
                                      <p:cBhvr additive="base">
                                        <p:cTn id="7" dur="500" fill="hold"/>
                                        <p:tgtEl>
                                          <p:spTgt spid="880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8">
                                            <p:txEl>
                                              <p:pRg st="1" end="1"/>
                                            </p:txEl>
                                          </p:spTgt>
                                        </p:tgtEl>
                                        <p:attrNameLst>
                                          <p:attrName>style.visibility</p:attrName>
                                        </p:attrNameLst>
                                      </p:cBhvr>
                                      <p:to>
                                        <p:strVal val="visible"/>
                                      </p:to>
                                    </p:set>
                                    <p:anim calcmode="lin" valueType="num">
                                      <p:cBhvr additive="base">
                                        <p:cTn id="13" dur="500" fill="hold"/>
                                        <p:tgtEl>
                                          <p:spTgt spid="880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68">
                                            <p:txEl>
                                              <p:pRg st="2" end="2"/>
                                            </p:txEl>
                                          </p:spTgt>
                                        </p:tgtEl>
                                        <p:attrNameLst>
                                          <p:attrName>style.visibility</p:attrName>
                                        </p:attrNameLst>
                                      </p:cBhvr>
                                      <p:to>
                                        <p:strVal val="visible"/>
                                      </p:to>
                                    </p:set>
                                    <p:anim calcmode="lin" valueType="num">
                                      <p:cBhvr additive="base">
                                        <p:cTn id="19" dur="500" fill="hold"/>
                                        <p:tgtEl>
                                          <p:spTgt spid="880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068">
                                            <p:txEl>
                                              <p:pRg st="4" end="4"/>
                                            </p:txEl>
                                          </p:spTgt>
                                        </p:tgtEl>
                                        <p:attrNameLst>
                                          <p:attrName>style.visibility</p:attrName>
                                        </p:attrNameLst>
                                      </p:cBhvr>
                                      <p:to>
                                        <p:strVal val="visible"/>
                                      </p:to>
                                    </p:set>
                                    <p:anim calcmode="lin" valueType="num">
                                      <p:cBhvr additive="base">
                                        <p:cTn id="25" dur="500" fill="hold"/>
                                        <p:tgtEl>
                                          <p:spTgt spid="8806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8068">
                                            <p:txEl>
                                              <p:pRg st="5" end="5"/>
                                            </p:txEl>
                                          </p:spTgt>
                                        </p:tgtEl>
                                        <p:attrNameLst>
                                          <p:attrName>style.visibility</p:attrName>
                                        </p:attrNameLst>
                                      </p:cBhvr>
                                      <p:to>
                                        <p:strVal val="visible"/>
                                      </p:to>
                                    </p:set>
                                    <p:anim calcmode="lin" valueType="num">
                                      <p:cBhvr additive="base">
                                        <p:cTn id="31" dur="500" fill="hold"/>
                                        <p:tgtEl>
                                          <p:spTgt spid="8806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06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8068">
                                            <p:txEl>
                                              <p:pRg st="6" end="6"/>
                                            </p:txEl>
                                          </p:spTgt>
                                        </p:tgtEl>
                                        <p:attrNameLst>
                                          <p:attrName>style.visibility</p:attrName>
                                        </p:attrNameLst>
                                      </p:cBhvr>
                                      <p:to>
                                        <p:strVal val="visible"/>
                                      </p:to>
                                    </p:set>
                                    <p:anim calcmode="lin" valueType="num">
                                      <p:cBhvr additive="base">
                                        <p:cTn id="37" dur="500" fill="hold"/>
                                        <p:tgtEl>
                                          <p:spTgt spid="8806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06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8068">
                                            <p:txEl>
                                              <p:pRg st="7" end="7"/>
                                            </p:txEl>
                                          </p:spTgt>
                                        </p:tgtEl>
                                        <p:attrNameLst>
                                          <p:attrName>style.visibility</p:attrName>
                                        </p:attrNameLst>
                                      </p:cBhvr>
                                      <p:to>
                                        <p:strVal val="visible"/>
                                      </p:to>
                                    </p:set>
                                    <p:anim calcmode="lin" valueType="num">
                                      <p:cBhvr additive="base">
                                        <p:cTn id="43" dur="500" fill="hold"/>
                                        <p:tgtEl>
                                          <p:spTgt spid="8806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806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III. </a:t>
            </a:r>
            <a:r>
              <a:rPr lang="en-US" sz="3200" b="1" u="sng" dirty="0">
                <a:solidFill>
                  <a:schemeClr val="bg2"/>
                </a:solidFill>
              </a:rPr>
              <a:t>What</a:t>
            </a:r>
            <a:r>
              <a:rPr lang="en-US" sz="3200" dirty="0">
                <a:solidFill>
                  <a:schemeClr val="bg2"/>
                </a:solidFill>
              </a:rPr>
              <a:t> – Attitudes to Overcome</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2677656"/>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Pride / Arrogance</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Hate / Disdain</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Bitterness</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Unconcerned / Uncaring</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Jump to Conclusions</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Impatient</a:t>
            </a:r>
          </a:p>
        </p:txBody>
      </p:sp>
      <p:sp>
        <p:nvSpPr>
          <p:cNvPr id="5" name="TextBox 4"/>
          <p:cNvSpPr txBox="1"/>
          <p:nvPr/>
        </p:nvSpPr>
        <p:spPr>
          <a:xfrm>
            <a:off x="1219200" y="4572000"/>
            <a:ext cx="7467600" cy="1200329"/>
          </a:xfrm>
          <a:prstGeom prst="rect">
            <a:avLst/>
          </a:prstGeom>
          <a:noFill/>
        </p:spPr>
        <p:txBody>
          <a:bodyPr wrap="square" rtlCol="0">
            <a:spAutoFit/>
          </a:bodyPr>
          <a:lstStyle/>
          <a:p>
            <a:pPr marL="457200" indent="-457200">
              <a:buFont typeface="+mj-lt"/>
              <a:buAutoNum type="arabicPeriod"/>
            </a:pPr>
            <a:r>
              <a:rPr lang="en-US" sz="2400" dirty="0">
                <a:solidFill>
                  <a:schemeClr val="bg1"/>
                </a:solidFill>
              </a:rPr>
              <a:t>Not willing to “bear with”  things we don’t like in others</a:t>
            </a:r>
          </a:p>
          <a:p>
            <a:pPr marL="457200" indent="-457200">
              <a:buFont typeface="+mj-lt"/>
              <a:buAutoNum type="arabicPeriod"/>
            </a:pPr>
            <a:r>
              <a:rPr lang="en-US" sz="2400" dirty="0">
                <a:solidFill>
                  <a:schemeClr val="bg1"/>
                </a:solidFill>
              </a:rPr>
              <a:t>Eph. 4:2 - longsuffering</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762000" y="304800"/>
            <a:ext cx="7620000" cy="914400"/>
          </a:xfrm>
          <a:prstGeom prst="plaque">
            <a:avLst>
              <a:gd name="adj" fmla="val 0"/>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lgn="ctr" eaLnBrk="0" hangingPunct="0"/>
            <a:r>
              <a:rPr lang="en-US" sz="4400" dirty="0">
                <a:latin typeface="+mj-lt"/>
              </a:rPr>
              <a:t>Longsuffering</a:t>
            </a:r>
          </a:p>
        </p:txBody>
      </p:sp>
      <p:sp>
        <p:nvSpPr>
          <p:cNvPr id="20483" name="Text Box 3"/>
          <p:cNvSpPr txBox="1">
            <a:spLocks noChangeArrowheads="1"/>
          </p:cNvSpPr>
          <p:nvPr/>
        </p:nvSpPr>
        <p:spPr bwMode="auto">
          <a:xfrm>
            <a:off x="3733800" y="1447800"/>
            <a:ext cx="1386918" cy="523220"/>
          </a:xfrm>
          <a:prstGeom prst="rect">
            <a:avLst/>
          </a:prstGeom>
          <a:noFill/>
          <a:ln w="9525">
            <a:noFill/>
            <a:miter lim="800000"/>
            <a:headEnd/>
            <a:tailEnd/>
          </a:ln>
        </p:spPr>
        <p:txBody>
          <a:bodyPr wrap="none">
            <a:spAutoFit/>
          </a:bodyPr>
          <a:lstStyle/>
          <a:p>
            <a:pPr eaLnBrk="0" hangingPunct="0"/>
            <a:r>
              <a:rPr lang="en-US" sz="2800" b="1" dirty="0">
                <a:solidFill>
                  <a:schemeClr val="bg2">
                    <a:lumMod val="50000"/>
                  </a:schemeClr>
                </a:solidFill>
              </a:rPr>
              <a:t>Eph. 4:2</a:t>
            </a:r>
          </a:p>
        </p:txBody>
      </p:sp>
      <p:sp>
        <p:nvSpPr>
          <p:cNvPr id="82948" name="Text Box 4"/>
          <p:cNvSpPr txBox="1">
            <a:spLocks noChangeArrowheads="1"/>
          </p:cNvSpPr>
          <p:nvPr/>
        </p:nvSpPr>
        <p:spPr bwMode="auto">
          <a:xfrm>
            <a:off x="533400" y="2286000"/>
            <a:ext cx="7848600" cy="1701800"/>
          </a:xfrm>
          <a:prstGeom prst="rect">
            <a:avLst/>
          </a:prstGeom>
          <a:noFill/>
          <a:ln w="9525">
            <a:noFill/>
            <a:miter lim="800000"/>
            <a:headEnd/>
            <a:tailEnd/>
          </a:ln>
        </p:spPr>
        <p:txBody>
          <a:bodyPr>
            <a:spAutoFit/>
          </a:bodyPr>
          <a:lstStyle/>
          <a:p>
            <a:pPr defTabSz="342900" eaLnBrk="0" hangingPunct="0">
              <a:lnSpc>
                <a:spcPct val="110000"/>
              </a:lnSpc>
              <a:buFontTx/>
              <a:buChar char="•"/>
            </a:pPr>
            <a:r>
              <a:rPr lang="en-US" sz="3200" dirty="0"/>
              <a:t> Literally: Suffer Long</a:t>
            </a:r>
          </a:p>
          <a:p>
            <a:pPr defTabSz="342900" eaLnBrk="0" hangingPunct="0">
              <a:lnSpc>
                <a:spcPct val="110000"/>
              </a:lnSpc>
              <a:buFontTx/>
              <a:buChar char="•"/>
            </a:pPr>
            <a:r>
              <a:rPr lang="en-US" sz="3200" dirty="0"/>
              <a:t> Patient - exercise restraint</a:t>
            </a:r>
          </a:p>
          <a:p>
            <a:pPr defTabSz="342900" eaLnBrk="0" hangingPunct="0">
              <a:lnSpc>
                <a:spcPct val="110000"/>
              </a:lnSpc>
              <a:buFontTx/>
              <a:buChar char="•"/>
            </a:pPr>
            <a:r>
              <a:rPr lang="en-US" sz="3200" dirty="0"/>
              <a:t> Suggest - Collision of opinions, differing</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anim calcmode="lin" valueType="num">
                                      <p:cBhvr additive="base">
                                        <p:cTn id="7" dur="500" fill="hold"/>
                                        <p:tgtEl>
                                          <p:spTgt spid="829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8">
                                            <p:txEl>
                                              <p:pRg st="1" end="1"/>
                                            </p:txEl>
                                          </p:spTgt>
                                        </p:tgtEl>
                                        <p:attrNameLst>
                                          <p:attrName>style.visibility</p:attrName>
                                        </p:attrNameLst>
                                      </p:cBhvr>
                                      <p:to>
                                        <p:strVal val="visible"/>
                                      </p:to>
                                    </p:set>
                                    <p:anim calcmode="lin" valueType="num">
                                      <p:cBhvr additive="base">
                                        <p:cTn id="13" dur="500" fill="hold"/>
                                        <p:tgtEl>
                                          <p:spTgt spid="8294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8">
                                            <p:txEl>
                                              <p:pRg st="2" end="2"/>
                                            </p:txEl>
                                          </p:spTgt>
                                        </p:tgtEl>
                                        <p:attrNameLst>
                                          <p:attrName>style.visibility</p:attrName>
                                        </p:attrNameLst>
                                      </p:cBhvr>
                                      <p:to>
                                        <p:strVal val="visible"/>
                                      </p:to>
                                    </p:set>
                                    <p:anim calcmode="lin" valueType="num">
                                      <p:cBhvr additive="base">
                                        <p:cTn id="19" dur="500" fill="hold"/>
                                        <p:tgtEl>
                                          <p:spTgt spid="8294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85800" y="990600"/>
            <a:ext cx="7772400" cy="3513138"/>
          </a:xfrm>
          <a:prstGeom prst="rect">
            <a:avLst/>
          </a:prstGeom>
          <a:solidFill>
            <a:schemeClr val="bg1"/>
          </a:solidFill>
          <a:ln w="9525">
            <a:solidFill>
              <a:schemeClr val="accent2"/>
            </a:solidFill>
            <a:miter lim="800000"/>
            <a:headEnd/>
            <a:tailEnd/>
          </a:ln>
        </p:spPr>
        <p:txBody>
          <a:bodyPr>
            <a:spAutoFit/>
          </a:bodyPr>
          <a:lstStyle/>
          <a:p>
            <a:pPr eaLnBrk="0" hangingPunct="0"/>
            <a:r>
              <a:rPr lang="en-US" sz="3200"/>
              <a:t>“No virtue, perhaps, is more frequently demanded in our intercourse with others. We do not go far with any fellow traveler on the journey of life before we find there is great occasion for its exercise. He has a temperament different from our own.” </a:t>
            </a:r>
          </a:p>
          <a:p>
            <a:pPr algn="ctr" eaLnBrk="0" hangingPunct="0"/>
            <a:r>
              <a:rPr lang="en-US" sz="3200" i="1"/>
              <a:t>- Barnes</a:t>
            </a:r>
          </a:p>
        </p:txBody>
      </p:sp>
    </p:spTree>
  </p:cSld>
  <p:clrMapOvr>
    <a:masterClrMapping/>
  </p:clrMapOvr>
  <p:transition spd="med">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62000" y="914400"/>
            <a:ext cx="7559675" cy="3046988"/>
          </a:xfrm>
          <a:prstGeom prst="rect">
            <a:avLst/>
          </a:prstGeom>
          <a:solidFill>
            <a:schemeClr val="bg1"/>
          </a:solidFill>
          <a:ln w="9525">
            <a:solidFill>
              <a:schemeClr val="accent2"/>
            </a:solidFill>
            <a:miter lim="800000"/>
            <a:headEnd/>
            <a:tailEnd/>
          </a:ln>
        </p:spPr>
        <p:txBody>
          <a:bodyPr>
            <a:spAutoFit/>
          </a:bodyPr>
          <a:lstStyle/>
          <a:p>
            <a:pPr eaLnBrk="0" hangingPunct="0"/>
            <a:r>
              <a:rPr lang="en-US" sz="3200"/>
              <a:t>“He has his own plans and purposes of life, and his own way and time of doing things. He may be naturally irritable, or he may have been so trained that his modes of speech and conduct differ much from ours.” </a:t>
            </a:r>
          </a:p>
          <a:p>
            <a:pPr algn="ctr" eaLnBrk="0" hangingPunct="0"/>
            <a:r>
              <a:rPr lang="en-US" sz="3200"/>
              <a:t>- Barnes</a:t>
            </a:r>
          </a:p>
        </p:txBody>
      </p:sp>
    </p:spTree>
  </p:cSld>
  <p:clrMapOvr>
    <a:masterClrMapping/>
  </p:clrMapOvr>
  <p:transition spd="med">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62000" y="1066800"/>
            <a:ext cx="7712075" cy="2554545"/>
          </a:xfrm>
          <a:prstGeom prst="rect">
            <a:avLst/>
          </a:prstGeom>
          <a:solidFill>
            <a:schemeClr val="bg1"/>
          </a:solidFill>
          <a:ln w="9525">
            <a:solidFill>
              <a:schemeClr val="accent2"/>
            </a:solidFill>
            <a:miter lim="800000"/>
            <a:headEnd/>
            <a:tailEnd/>
          </a:ln>
        </p:spPr>
        <p:txBody>
          <a:bodyPr>
            <a:spAutoFit/>
          </a:bodyPr>
          <a:lstStyle/>
          <a:p>
            <a:pPr eaLnBrk="0" hangingPunct="0"/>
            <a:r>
              <a:rPr lang="en-US" sz="3200"/>
              <a:t>“We must indulge the friend that we love in the little peculiarities of saying and doing things which may be important to him, but which may be of little moment to us.” </a:t>
            </a:r>
          </a:p>
          <a:p>
            <a:pPr algn="ctr" eaLnBrk="0" hangingPunct="0"/>
            <a:r>
              <a:rPr lang="en-US" sz="3200"/>
              <a:t>- Barnes</a:t>
            </a:r>
          </a:p>
        </p:txBody>
      </p:sp>
    </p:spTree>
  </p:cSld>
  <p:clrMapOvr>
    <a:masterClrMapping/>
  </p:clrMapOvr>
  <p:transition spd="med">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533400" y="2286000"/>
            <a:ext cx="7848600" cy="2238375"/>
          </a:xfrm>
          <a:prstGeom prst="rect">
            <a:avLst/>
          </a:prstGeom>
          <a:noFill/>
          <a:ln w="9525">
            <a:noFill/>
            <a:miter lim="800000"/>
            <a:headEnd/>
            <a:tailEnd/>
          </a:ln>
        </p:spPr>
        <p:txBody>
          <a:bodyPr>
            <a:spAutoFit/>
          </a:bodyPr>
          <a:lstStyle/>
          <a:p>
            <a:pPr defTabSz="342900" eaLnBrk="0" hangingPunct="0">
              <a:lnSpc>
                <a:spcPct val="110000"/>
              </a:lnSpc>
              <a:buFontTx/>
              <a:buChar char="•"/>
            </a:pPr>
            <a:r>
              <a:rPr lang="en-US" sz="3200" dirty="0"/>
              <a:t> Literally: Suffer Long</a:t>
            </a:r>
          </a:p>
          <a:p>
            <a:pPr defTabSz="342900" eaLnBrk="0" hangingPunct="0">
              <a:lnSpc>
                <a:spcPct val="110000"/>
              </a:lnSpc>
              <a:buFontTx/>
              <a:buChar char="•"/>
            </a:pPr>
            <a:r>
              <a:rPr lang="en-US" sz="3200" dirty="0"/>
              <a:t> Patient - exercise restraint.</a:t>
            </a:r>
          </a:p>
          <a:p>
            <a:pPr defTabSz="342900" eaLnBrk="0" hangingPunct="0">
              <a:lnSpc>
                <a:spcPct val="110000"/>
              </a:lnSpc>
              <a:buFontTx/>
              <a:buChar char="•"/>
            </a:pPr>
            <a:r>
              <a:rPr lang="en-US" sz="3200" dirty="0"/>
              <a:t> Suggest - Collision of opinions, differing</a:t>
            </a:r>
          </a:p>
          <a:p>
            <a:pPr defTabSz="342900" eaLnBrk="0" hangingPunct="0">
              <a:lnSpc>
                <a:spcPct val="110000"/>
              </a:lnSpc>
              <a:buFontTx/>
              <a:buChar char="•"/>
            </a:pPr>
            <a:r>
              <a:rPr lang="en-US" sz="3200" dirty="0"/>
              <a:t> Time for tolerance</a:t>
            </a:r>
          </a:p>
        </p:txBody>
      </p:sp>
      <p:sp>
        <p:nvSpPr>
          <p:cNvPr id="87045" name="Text Box 5"/>
          <p:cNvSpPr txBox="1">
            <a:spLocks noChangeArrowheads="1"/>
          </p:cNvSpPr>
          <p:nvPr/>
        </p:nvSpPr>
        <p:spPr bwMode="auto">
          <a:xfrm>
            <a:off x="1447800" y="5029200"/>
            <a:ext cx="6165850" cy="955675"/>
          </a:xfrm>
          <a:prstGeom prst="rect">
            <a:avLst/>
          </a:prstGeom>
          <a:solidFill>
            <a:schemeClr val="bg1"/>
          </a:solidFill>
          <a:ln w="9525">
            <a:solidFill>
              <a:schemeClr val="accent2"/>
            </a:solidFill>
            <a:miter lim="800000"/>
            <a:headEnd/>
            <a:tailEnd/>
          </a:ln>
        </p:spPr>
        <p:txBody>
          <a:bodyPr>
            <a:spAutoFit/>
          </a:bodyPr>
          <a:lstStyle/>
          <a:p>
            <a:pPr algn="ctr" eaLnBrk="0" hangingPunct="0"/>
            <a:r>
              <a:rPr lang="en-US" sz="2800"/>
              <a:t>“taking whatever comes, putting up with one another in love” - BBE</a:t>
            </a:r>
          </a:p>
        </p:txBody>
      </p:sp>
      <p:sp>
        <p:nvSpPr>
          <p:cNvPr id="6" name="AutoShape 2"/>
          <p:cNvSpPr>
            <a:spLocks noChangeArrowheads="1"/>
          </p:cNvSpPr>
          <p:nvPr/>
        </p:nvSpPr>
        <p:spPr bwMode="auto">
          <a:xfrm>
            <a:off x="762000" y="304800"/>
            <a:ext cx="7620000" cy="914400"/>
          </a:xfrm>
          <a:prstGeom prst="plaque">
            <a:avLst>
              <a:gd name="adj" fmla="val 0"/>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lgn="ctr" eaLnBrk="0" hangingPunct="0"/>
            <a:r>
              <a:rPr lang="en-US" sz="4400" dirty="0">
                <a:latin typeface="+mj-lt"/>
              </a:rPr>
              <a:t>Longsuffering</a:t>
            </a:r>
          </a:p>
        </p:txBody>
      </p:sp>
      <p:sp>
        <p:nvSpPr>
          <p:cNvPr id="7" name="Text Box 3"/>
          <p:cNvSpPr txBox="1">
            <a:spLocks noChangeArrowheads="1"/>
          </p:cNvSpPr>
          <p:nvPr/>
        </p:nvSpPr>
        <p:spPr bwMode="auto">
          <a:xfrm>
            <a:off x="3733800" y="1447800"/>
            <a:ext cx="1386918" cy="523220"/>
          </a:xfrm>
          <a:prstGeom prst="rect">
            <a:avLst/>
          </a:prstGeom>
          <a:noFill/>
          <a:ln w="9525">
            <a:noFill/>
            <a:miter lim="800000"/>
            <a:headEnd/>
            <a:tailEnd/>
          </a:ln>
        </p:spPr>
        <p:txBody>
          <a:bodyPr wrap="none">
            <a:spAutoFit/>
          </a:bodyPr>
          <a:lstStyle/>
          <a:p>
            <a:pPr eaLnBrk="0" hangingPunct="0"/>
            <a:r>
              <a:rPr lang="en-US" sz="2800" b="1" dirty="0">
                <a:solidFill>
                  <a:schemeClr val="bg2">
                    <a:lumMod val="50000"/>
                  </a:schemeClr>
                </a:solidFill>
              </a:rPr>
              <a:t>Eph. 4:2</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additive="base">
                                        <p:cTn id="7" dur="500" fill="hold"/>
                                        <p:tgtEl>
                                          <p:spTgt spid="87045"/>
                                        </p:tgtEl>
                                        <p:attrNameLst>
                                          <p:attrName>ppt_x</p:attrName>
                                        </p:attrNameLst>
                                      </p:cBhvr>
                                      <p:tavLst>
                                        <p:tav tm="0">
                                          <p:val>
                                            <p:strVal val="#ppt_x"/>
                                          </p:val>
                                        </p:tav>
                                        <p:tav tm="100000">
                                          <p:val>
                                            <p:strVal val="#ppt_x"/>
                                          </p:val>
                                        </p:tav>
                                      </p:tavLst>
                                    </p:anim>
                                    <p:anim calcmode="lin" valueType="num">
                                      <p:cBhvr additive="base">
                                        <p:cTn id="8" dur="500" fill="hold"/>
                                        <p:tgtEl>
                                          <p:spTgt spid="87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III. </a:t>
            </a:r>
            <a:r>
              <a:rPr lang="en-US" sz="3200" b="1" u="sng" dirty="0">
                <a:solidFill>
                  <a:schemeClr val="bg2"/>
                </a:solidFill>
              </a:rPr>
              <a:t>What</a:t>
            </a:r>
            <a:r>
              <a:rPr lang="en-US" sz="3200" dirty="0">
                <a:solidFill>
                  <a:schemeClr val="bg2"/>
                </a:solidFill>
              </a:rPr>
              <a:t> – Attitudes to Overcome</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3108543"/>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Pride / Arrogance</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Hate / Disdain</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Bitterness</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Unconcerned / Uncaring</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Jump to Conclusions</a:t>
            </a:r>
            <a:endParaRPr lang="en-US" sz="2800" dirty="0">
              <a:solidFill>
                <a:schemeClr val="bg1"/>
              </a:solidFill>
            </a:endParaRPr>
          </a:p>
          <a:p>
            <a:pPr marL="514350" indent="-514350">
              <a:buAutoNum type="alphaUcPeriod"/>
            </a:pPr>
            <a:r>
              <a:rPr lang="en-US" sz="2800" dirty="0">
                <a:solidFill>
                  <a:schemeClr val="bg1"/>
                </a:solidFill>
              </a:rPr>
              <a:t> </a:t>
            </a:r>
            <a:r>
              <a:rPr lang="en-US" sz="2800" dirty="0">
                <a:solidFill>
                  <a:srgbClr val="FFFF99"/>
                </a:solidFill>
              </a:rPr>
              <a:t>Impatient</a:t>
            </a:r>
            <a:endParaRPr lang="en-US" sz="2800" dirty="0">
              <a:solidFill>
                <a:srgbClr val="FFFFFF"/>
              </a:solidFill>
            </a:endParaRPr>
          </a:p>
          <a:p>
            <a:pPr marL="514350" indent="-514350">
              <a:buAutoNum type="alphaUcPeriod"/>
            </a:pPr>
            <a:r>
              <a:rPr lang="en-US" sz="2800" dirty="0">
                <a:solidFill>
                  <a:srgbClr val="FFFFFF"/>
                </a:solidFill>
              </a:rPr>
              <a:t> </a:t>
            </a:r>
            <a:r>
              <a:rPr lang="en-US" sz="2800" dirty="0">
                <a:solidFill>
                  <a:srgbClr val="FFFF99"/>
                </a:solidFill>
              </a:rPr>
              <a:t>Stubbornness</a:t>
            </a:r>
          </a:p>
        </p:txBody>
      </p:sp>
      <p:sp>
        <p:nvSpPr>
          <p:cNvPr id="5" name="TextBox 4"/>
          <p:cNvSpPr txBox="1"/>
          <p:nvPr/>
        </p:nvSpPr>
        <p:spPr>
          <a:xfrm>
            <a:off x="1219200" y="4953000"/>
            <a:ext cx="7467600" cy="1569660"/>
          </a:xfrm>
          <a:prstGeom prst="rect">
            <a:avLst/>
          </a:prstGeom>
          <a:noFill/>
        </p:spPr>
        <p:txBody>
          <a:bodyPr wrap="square" rtlCol="0">
            <a:spAutoFit/>
          </a:bodyPr>
          <a:lstStyle/>
          <a:p>
            <a:pPr marL="457200" indent="-457200">
              <a:buFont typeface="+mj-lt"/>
              <a:buAutoNum type="arabicPeriod"/>
            </a:pPr>
            <a:r>
              <a:rPr lang="en-US" sz="2400" dirty="0">
                <a:solidFill>
                  <a:schemeClr val="bg1"/>
                </a:solidFill>
              </a:rPr>
              <a:t>Refusal to look at self, change, or look for solutions</a:t>
            </a:r>
          </a:p>
          <a:p>
            <a:pPr marL="457200" indent="-457200">
              <a:buFont typeface="+mj-lt"/>
              <a:buAutoNum type="arabicPeriod"/>
            </a:pPr>
            <a:r>
              <a:rPr lang="en-US" sz="2400" dirty="0">
                <a:solidFill>
                  <a:schemeClr val="bg1"/>
                </a:solidFill>
              </a:rPr>
              <a:t> 1 Sa. 15:23 – stubbornness is sin</a:t>
            </a:r>
          </a:p>
          <a:p>
            <a:pPr marL="457200" indent="-457200">
              <a:buFont typeface="+mj-lt"/>
              <a:buAutoNum type="arabicPeriod"/>
            </a:pPr>
            <a:r>
              <a:rPr lang="en-US" sz="2400" dirty="0">
                <a:solidFill>
                  <a:schemeClr val="bg1"/>
                </a:solidFill>
              </a:rPr>
              <a:t> Luke 18:9-14</a:t>
            </a:r>
          </a:p>
          <a:p>
            <a:pPr marL="457200" indent="-457200">
              <a:buFont typeface="+mj-lt"/>
              <a:buAutoNum type="arabicPeriod"/>
            </a:pPr>
            <a:r>
              <a:rPr lang="en-US" sz="2400" dirty="0">
                <a:solidFill>
                  <a:schemeClr val="bg1"/>
                </a:solidFill>
              </a:rPr>
              <a:t> Judges 2:19 – do what want</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0" y="0"/>
            <a:ext cx="5410200" cy="1569660"/>
          </a:xfrm>
          <a:prstGeom prst="rect">
            <a:avLst/>
          </a:prstGeom>
          <a:noFill/>
          <a:ln w="34925">
            <a:noFill/>
          </a:ln>
          <a:effectLst>
            <a:outerShdw blurRad="107950" dist="12700" dir="5400000" algn="ctr">
              <a:srgbClr val="000000"/>
            </a:outerShd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a:ln w="50800"/>
                <a:solidFill>
                  <a:schemeClr val="bg1">
                    <a:shade val="50000"/>
                  </a:schemeClr>
                </a:solidFill>
                <a:effectLst/>
              </a:rPr>
              <a:t>Struggle With </a:t>
            </a:r>
            <a:r>
              <a:rPr lang="en-US" sz="4800" b="1" dirty="0">
                <a:ln w="50800"/>
                <a:solidFill>
                  <a:schemeClr val="bg1">
                    <a:shade val="50000"/>
                  </a:schemeClr>
                </a:solidFill>
              </a:rPr>
              <a:t>Bad Attitudes</a:t>
            </a:r>
            <a:endParaRPr lang="en-US" sz="4800" b="1" cap="none" spc="0" dirty="0">
              <a:ln w="50800"/>
              <a:solidFill>
                <a:schemeClr val="bg1">
                  <a:shade val="50000"/>
                </a:schemeClr>
              </a:solidFill>
              <a:effectLst/>
            </a:endParaRPr>
          </a:p>
        </p:txBody>
      </p:sp>
      <p:sp>
        <p:nvSpPr>
          <p:cNvPr id="14" name="Half Frame 13"/>
          <p:cNvSpPr/>
          <p:nvPr/>
        </p:nvSpPr>
        <p:spPr>
          <a:xfrm>
            <a:off x="2819400" y="1828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 </a:t>
            </a:r>
            <a:r>
              <a:rPr lang="en-US" sz="3200" b="1" u="sng" dirty="0">
                <a:solidFill>
                  <a:schemeClr val="tx1"/>
                </a:solidFill>
              </a:rPr>
              <a:t>Who</a:t>
            </a:r>
            <a:r>
              <a:rPr lang="en-US" sz="3200" dirty="0">
                <a:solidFill>
                  <a:schemeClr val="tx1"/>
                </a:solidFill>
              </a:rPr>
              <a:t> – Bears Responsibility</a:t>
            </a:r>
          </a:p>
        </p:txBody>
      </p:sp>
      <p:sp>
        <p:nvSpPr>
          <p:cNvPr id="15" name="Half Frame 14"/>
          <p:cNvSpPr/>
          <p:nvPr/>
        </p:nvSpPr>
        <p:spPr>
          <a:xfrm>
            <a:off x="2819400" y="29464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II. </a:t>
            </a:r>
            <a:r>
              <a:rPr lang="en-US" sz="3200" b="1" u="sng" dirty="0">
                <a:solidFill>
                  <a:schemeClr val="tx1"/>
                </a:solidFill>
              </a:rPr>
              <a:t>Why</a:t>
            </a:r>
            <a:r>
              <a:rPr lang="en-US" sz="3200" dirty="0">
                <a:solidFill>
                  <a:schemeClr val="tx1"/>
                </a:solidFill>
              </a:rPr>
              <a:t>  – Dangers Involved</a:t>
            </a:r>
          </a:p>
        </p:txBody>
      </p:sp>
      <p:sp>
        <p:nvSpPr>
          <p:cNvPr id="16" name="Half Frame 15"/>
          <p:cNvSpPr/>
          <p:nvPr/>
        </p:nvSpPr>
        <p:spPr>
          <a:xfrm>
            <a:off x="2819400" y="40640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III. </a:t>
            </a:r>
            <a:r>
              <a:rPr lang="en-US" sz="3200" b="1" u="sng" dirty="0">
                <a:solidFill>
                  <a:schemeClr val="tx1"/>
                </a:solidFill>
              </a:rPr>
              <a:t>What</a:t>
            </a:r>
            <a:r>
              <a:rPr lang="en-US" sz="3200" dirty="0">
                <a:solidFill>
                  <a:schemeClr val="tx1"/>
                </a:solidFill>
              </a:rPr>
              <a:t> – Attitudes to Overcome</a:t>
            </a:r>
          </a:p>
        </p:txBody>
      </p:sp>
      <p:sp>
        <p:nvSpPr>
          <p:cNvPr id="17" name="Half Frame 16"/>
          <p:cNvSpPr/>
          <p:nvPr/>
        </p:nvSpPr>
        <p:spPr>
          <a:xfrm>
            <a:off x="2819400" y="51054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IV. </a:t>
            </a:r>
            <a:r>
              <a:rPr lang="en-US" sz="3200" b="1" u="sng" dirty="0">
                <a:solidFill>
                  <a:schemeClr val="tx1"/>
                </a:solidFill>
              </a:rPr>
              <a:t>How</a:t>
            </a:r>
            <a:r>
              <a:rPr lang="en-US" sz="3200" dirty="0">
                <a:solidFill>
                  <a:schemeClr val="tx1"/>
                </a:solidFill>
              </a:rPr>
              <a:t> – To Overcome</a:t>
            </a:r>
          </a:p>
        </p:txBody>
      </p:sp>
    </p:spTree>
  </p:cSld>
  <p:clrMapOvr>
    <a:masterClrMapping/>
  </p:clrMapOvr>
  <p:transition spd="med">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0" y="0"/>
            <a:ext cx="5410200" cy="1569660"/>
          </a:xfrm>
          <a:prstGeom prst="rect">
            <a:avLst/>
          </a:prstGeom>
          <a:noFill/>
          <a:ln w="34925">
            <a:noFill/>
          </a:ln>
          <a:effectLst>
            <a:outerShdw blurRad="107950" dist="12700" dir="5400000" algn="ctr">
              <a:srgbClr val="000000"/>
            </a:outerShd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a:ln w="50800"/>
                <a:solidFill>
                  <a:schemeClr val="bg1">
                    <a:shade val="50000"/>
                  </a:schemeClr>
                </a:solidFill>
                <a:effectLst/>
              </a:rPr>
              <a:t>Struggle With </a:t>
            </a:r>
            <a:r>
              <a:rPr lang="en-US" sz="4800" b="1" dirty="0">
                <a:ln w="50800"/>
                <a:solidFill>
                  <a:schemeClr val="bg1">
                    <a:shade val="50000"/>
                  </a:schemeClr>
                </a:solidFill>
              </a:rPr>
              <a:t>Bad Attitudes</a:t>
            </a:r>
            <a:endParaRPr lang="en-US" sz="4800" b="1" cap="none" spc="0" dirty="0">
              <a:ln w="50800"/>
              <a:solidFill>
                <a:schemeClr val="bg1">
                  <a:shade val="50000"/>
                </a:schemeClr>
              </a:solidFill>
              <a:effectLst/>
            </a:endParaRPr>
          </a:p>
        </p:txBody>
      </p:sp>
      <p:sp>
        <p:nvSpPr>
          <p:cNvPr id="18" name="TextBox 17"/>
          <p:cNvSpPr txBox="1"/>
          <p:nvPr/>
        </p:nvSpPr>
        <p:spPr>
          <a:xfrm>
            <a:off x="2819400" y="1828800"/>
            <a:ext cx="5638800" cy="830997"/>
          </a:xfrm>
          <a:prstGeom prst="rect">
            <a:avLst/>
          </a:prstGeom>
          <a:noFill/>
        </p:spPr>
        <p:txBody>
          <a:bodyPr wrap="square" rtlCol="0">
            <a:spAutoFit/>
          </a:bodyPr>
          <a:lstStyle/>
          <a:p>
            <a:pPr algn="ctr">
              <a:buFont typeface="Wingdings" pitchFamily="2" charset="2"/>
              <a:buChar char="§"/>
            </a:pPr>
            <a:r>
              <a:rPr lang="en-US" sz="2400" dirty="0"/>
              <a:t> </a:t>
            </a:r>
            <a:r>
              <a:rPr lang="en-US" sz="2400" u="sng" dirty="0"/>
              <a:t>Evidence</a:t>
            </a:r>
            <a:r>
              <a:rPr lang="en-US" sz="2400" dirty="0"/>
              <a:t>: Everyone of us have had a bad attitude toward someone – sometime!</a:t>
            </a:r>
          </a:p>
        </p:txBody>
      </p:sp>
      <p:sp>
        <p:nvSpPr>
          <p:cNvPr id="19" name="Text Box 6"/>
          <p:cNvSpPr txBox="1">
            <a:spLocks noChangeArrowheads="1"/>
          </p:cNvSpPr>
          <p:nvPr/>
        </p:nvSpPr>
        <p:spPr bwMode="auto">
          <a:xfrm>
            <a:off x="2971800" y="2743200"/>
            <a:ext cx="6019800" cy="3416320"/>
          </a:xfrm>
          <a:prstGeom prst="rect">
            <a:avLst/>
          </a:prstGeom>
          <a:noFill/>
          <a:ln w="9525">
            <a:noFill/>
            <a:miter lim="800000"/>
            <a:headEnd/>
            <a:tailEnd/>
          </a:ln>
        </p:spPr>
        <p:txBody>
          <a:bodyPr wrap="square">
            <a:spAutoFit/>
          </a:bodyPr>
          <a:lstStyle/>
          <a:p>
            <a:pPr defTabSz="122238">
              <a:spcBef>
                <a:spcPct val="50000"/>
              </a:spcBef>
              <a:buFont typeface="Wingdings" pitchFamily="2" charset="2"/>
              <a:buChar char="§"/>
            </a:pPr>
            <a:r>
              <a:rPr lang="en-US" sz="2400" dirty="0"/>
              <a:t>Every Christian has an “attitude” toward     	others</a:t>
            </a:r>
            <a:endParaRPr lang="en-US" sz="2400" dirty="0">
              <a:solidFill>
                <a:schemeClr val="bg2">
                  <a:lumMod val="25000"/>
                </a:schemeClr>
              </a:solidFill>
            </a:endParaRPr>
          </a:p>
          <a:p>
            <a:pPr lvl="1">
              <a:spcBef>
                <a:spcPct val="50000"/>
              </a:spcBef>
              <a:buFont typeface="Wingdings" pitchFamily="2" charset="2"/>
              <a:buChar char="ü"/>
            </a:pPr>
            <a:r>
              <a:rPr lang="en-US" sz="2400" dirty="0">
                <a:solidFill>
                  <a:schemeClr val="bg2">
                    <a:lumMod val="25000"/>
                  </a:schemeClr>
                </a:solidFill>
              </a:rPr>
              <a:t> </a:t>
            </a:r>
            <a:r>
              <a:rPr lang="en-US" sz="2400" i="1" dirty="0">
                <a:solidFill>
                  <a:schemeClr val="bg2">
                    <a:lumMod val="25000"/>
                  </a:schemeClr>
                </a:solidFill>
              </a:rPr>
              <a:t>May be good &amp; right</a:t>
            </a:r>
          </a:p>
          <a:p>
            <a:pPr lvl="1">
              <a:spcBef>
                <a:spcPct val="50000"/>
              </a:spcBef>
              <a:buFont typeface="Wingdings" pitchFamily="2" charset="2"/>
              <a:buChar char="ü"/>
            </a:pPr>
            <a:r>
              <a:rPr lang="en-US" sz="2400" i="1" dirty="0">
                <a:solidFill>
                  <a:schemeClr val="bg2">
                    <a:lumMod val="25000"/>
                  </a:schemeClr>
                </a:solidFill>
              </a:rPr>
              <a:t> May be bad &amp; wrong</a:t>
            </a:r>
            <a:endParaRPr lang="en-US" sz="2400" dirty="0"/>
          </a:p>
          <a:p>
            <a:pPr>
              <a:spcBef>
                <a:spcPct val="50000"/>
              </a:spcBef>
              <a:buFont typeface="Wingdings" pitchFamily="2" charset="2"/>
              <a:buChar char="§"/>
              <a:tabLst>
                <a:tab pos="168275" algn="l"/>
              </a:tabLst>
            </a:pPr>
            <a:r>
              <a:rPr lang="en-US" sz="2400" dirty="0"/>
              <a:t> Attitudes form the basis on how we treat 	them</a:t>
            </a:r>
            <a:endParaRPr lang="en-US" sz="2400" i="1" dirty="0">
              <a:solidFill>
                <a:schemeClr val="bg2">
                  <a:lumMod val="25000"/>
                </a:schemeClr>
              </a:solidFill>
            </a:endParaRPr>
          </a:p>
          <a:p>
            <a:pPr lvl="1">
              <a:spcBef>
                <a:spcPct val="50000"/>
              </a:spcBef>
              <a:buFont typeface="Wingdings" pitchFamily="2" charset="2"/>
              <a:buChar char="ü"/>
            </a:pPr>
            <a:r>
              <a:rPr lang="en-US" sz="2400" i="1" dirty="0">
                <a:solidFill>
                  <a:schemeClr val="bg2">
                    <a:lumMod val="25000"/>
                  </a:schemeClr>
                </a:solidFill>
              </a:rPr>
              <a:t> Matt. 15:19 – actions - from the heart</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1000"/>
                                        <p:tgtEl>
                                          <p:spTgt spid="19">
                                            <p:txEl>
                                              <p:pRg st="1" end="1"/>
                                            </p:txEl>
                                          </p:spTgt>
                                        </p:tgtEl>
                                      </p:cBhvr>
                                    </p:animEffect>
                                    <p:anim calcmode="lin" valueType="num">
                                      <p:cBhvr>
                                        <p:cTn id="20"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animEffect transition="in" filter="fade">
                                      <p:cBhvr>
                                        <p:cTn id="24" dur="1000"/>
                                        <p:tgtEl>
                                          <p:spTgt spid="19">
                                            <p:txEl>
                                              <p:pRg st="2" end="2"/>
                                            </p:txEl>
                                          </p:spTgt>
                                        </p:tgtEl>
                                      </p:cBhvr>
                                    </p:animEffect>
                                    <p:anim calcmode="lin" valueType="num">
                                      <p:cBhvr>
                                        <p:cTn id="25"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animEffect transition="in" filter="fade">
                                      <p:cBhvr>
                                        <p:cTn id="31" dur="1000"/>
                                        <p:tgtEl>
                                          <p:spTgt spid="19">
                                            <p:txEl>
                                              <p:pRg st="3" end="3"/>
                                            </p:txEl>
                                          </p:spTgt>
                                        </p:tgtEl>
                                      </p:cBhvr>
                                    </p:animEffect>
                                    <p:anim calcmode="lin" valueType="num">
                                      <p:cBhvr>
                                        <p:cTn id="32"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xEl>
                                              <p:pRg st="4" end="4"/>
                                            </p:txEl>
                                          </p:spTgt>
                                        </p:tgtEl>
                                        <p:attrNameLst>
                                          <p:attrName>style.visibility</p:attrName>
                                        </p:attrNameLst>
                                      </p:cBhvr>
                                      <p:to>
                                        <p:strVal val="visible"/>
                                      </p:to>
                                    </p:set>
                                    <p:animEffect transition="in" filter="fade">
                                      <p:cBhvr>
                                        <p:cTn id="36" dur="1000"/>
                                        <p:tgtEl>
                                          <p:spTgt spid="19">
                                            <p:txEl>
                                              <p:pRg st="4" end="4"/>
                                            </p:txEl>
                                          </p:spTgt>
                                        </p:tgtEl>
                                      </p:cBhvr>
                                    </p:animEffect>
                                    <p:anim calcmode="lin" valueType="num">
                                      <p:cBhvr>
                                        <p:cTn id="37"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IV. </a:t>
            </a:r>
            <a:r>
              <a:rPr lang="en-US" sz="3200" b="1" u="sng" dirty="0">
                <a:solidFill>
                  <a:schemeClr val="bg2"/>
                </a:solidFill>
              </a:rPr>
              <a:t>How</a:t>
            </a:r>
            <a:r>
              <a:rPr lang="en-US" sz="3200" dirty="0">
                <a:solidFill>
                  <a:schemeClr val="bg2"/>
                </a:solidFill>
              </a:rPr>
              <a:t> – To Overcome</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523220"/>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“I Must”</a:t>
            </a:r>
          </a:p>
        </p:txBody>
      </p:sp>
      <p:sp>
        <p:nvSpPr>
          <p:cNvPr id="5" name="TextBox 4"/>
          <p:cNvSpPr txBox="1"/>
          <p:nvPr/>
        </p:nvSpPr>
        <p:spPr>
          <a:xfrm>
            <a:off x="1143000" y="2286000"/>
            <a:ext cx="7467600" cy="1200329"/>
          </a:xfrm>
          <a:prstGeom prst="rect">
            <a:avLst/>
          </a:prstGeom>
          <a:noFill/>
        </p:spPr>
        <p:txBody>
          <a:bodyPr wrap="square" rtlCol="0">
            <a:spAutoFit/>
          </a:bodyPr>
          <a:lstStyle/>
          <a:p>
            <a:pPr marL="342900" indent="-342900">
              <a:buAutoNum type="arabicPeriod"/>
            </a:pPr>
            <a:r>
              <a:rPr lang="en-US" sz="2400" dirty="0">
                <a:solidFill>
                  <a:schemeClr val="bg1"/>
                </a:solidFill>
              </a:rPr>
              <a:t>If I don’t – Lose my soul</a:t>
            </a:r>
          </a:p>
          <a:p>
            <a:pPr marL="342900" indent="-342900">
              <a:buAutoNum type="arabicPeriod"/>
            </a:pPr>
            <a:r>
              <a:rPr lang="en-US" sz="2400" dirty="0">
                <a:solidFill>
                  <a:schemeClr val="bg1"/>
                </a:solidFill>
              </a:rPr>
              <a:t> If I don’t – May get worse</a:t>
            </a:r>
          </a:p>
          <a:p>
            <a:pPr marL="342900" indent="-342900">
              <a:buAutoNum type="arabicPeriod"/>
            </a:pPr>
            <a:r>
              <a:rPr lang="en-US" sz="2400" dirty="0">
                <a:solidFill>
                  <a:schemeClr val="bg1"/>
                </a:solidFill>
              </a:rPr>
              <a:t>Can’t continue to say, “I just can’t help it…”</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IV. </a:t>
            </a:r>
            <a:r>
              <a:rPr lang="en-US" sz="3200" b="1" u="sng" dirty="0">
                <a:solidFill>
                  <a:schemeClr val="bg2"/>
                </a:solidFill>
              </a:rPr>
              <a:t>How</a:t>
            </a:r>
            <a:r>
              <a:rPr lang="en-US" sz="3200" dirty="0">
                <a:solidFill>
                  <a:schemeClr val="bg2"/>
                </a:solidFill>
              </a:rPr>
              <a:t> – To Overcome</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954107"/>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“I Must”</a:t>
            </a:r>
            <a:endParaRPr lang="en-US" sz="2800" dirty="0">
              <a:solidFill>
                <a:srgbClr val="FFFFFF"/>
              </a:solidFill>
            </a:endParaRPr>
          </a:p>
          <a:p>
            <a:pPr marL="514350" indent="-514350">
              <a:buAutoNum type="alphaUcPeriod"/>
            </a:pPr>
            <a:r>
              <a:rPr lang="en-US" sz="2800" dirty="0">
                <a:solidFill>
                  <a:srgbClr val="FFFFFF"/>
                </a:solidFill>
              </a:rPr>
              <a:t> </a:t>
            </a:r>
            <a:r>
              <a:rPr lang="en-US" sz="2800" dirty="0">
                <a:solidFill>
                  <a:srgbClr val="FFFF99"/>
                </a:solidFill>
              </a:rPr>
              <a:t>“I Can”</a:t>
            </a:r>
          </a:p>
        </p:txBody>
      </p:sp>
      <p:sp>
        <p:nvSpPr>
          <p:cNvPr id="5" name="TextBox 4"/>
          <p:cNvSpPr txBox="1"/>
          <p:nvPr/>
        </p:nvSpPr>
        <p:spPr>
          <a:xfrm>
            <a:off x="1143000" y="2819400"/>
            <a:ext cx="7467600" cy="830997"/>
          </a:xfrm>
          <a:prstGeom prst="rect">
            <a:avLst/>
          </a:prstGeom>
          <a:noFill/>
        </p:spPr>
        <p:txBody>
          <a:bodyPr wrap="square" rtlCol="0">
            <a:spAutoFit/>
          </a:bodyPr>
          <a:lstStyle/>
          <a:p>
            <a:pPr marL="342900" indent="-342900">
              <a:buAutoNum type="arabicPeriod"/>
            </a:pPr>
            <a:r>
              <a:rPr lang="en-US" sz="2400" dirty="0">
                <a:solidFill>
                  <a:schemeClr val="bg1"/>
                </a:solidFill>
              </a:rPr>
              <a:t>Not impossible – Not that hard!</a:t>
            </a:r>
          </a:p>
          <a:p>
            <a:pPr marL="342900" indent="-342900">
              <a:buAutoNum type="arabicPeriod"/>
            </a:pPr>
            <a:r>
              <a:rPr lang="en-US" sz="2400" dirty="0">
                <a:solidFill>
                  <a:schemeClr val="bg1"/>
                </a:solidFill>
              </a:rPr>
              <a:t>The Word is the answer (cf. 2 Tim. 3:1-5, 8, 16-17)</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4" name="Object 4"/>
          <p:cNvGraphicFramePr>
            <a:graphicFrameLocks noChangeAspect="1"/>
          </p:cNvGraphicFramePr>
          <p:nvPr/>
        </p:nvGraphicFramePr>
        <p:xfrm>
          <a:off x="2057400" y="3581400"/>
          <a:ext cx="5305425" cy="2219325"/>
        </p:xfrm>
        <a:graphic>
          <a:graphicData uri="http://schemas.openxmlformats.org/presentationml/2006/ole">
            <mc:AlternateContent xmlns:mc="http://schemas.openxmlformats.org/markup-compatibility/2006">
              <mc:Choice xmlns:v="urn:schemas-microsoft-com:vml" Requires="v">
                <p:oleObj spid="_x0000_s5153" name="Drawing" r:id="rId3" imgW="5305320" imgH="2219400" progId="WPDraw30.Drawing">
                  <p:embed/>
                </p:oleObj>
              </mc:Choice>
              <mc:Fallback>
                <p:oleObj name="Drawing" r:id="rId3" imgW="5305320" imgH="2219400" progId="WPDraw30.Drawing">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581400"/>
                        <a:ext cx="53054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8"/>
          <p:cNvGrpSpPr>
            <a:grpSpLocks/>
          </p:cNvGrpSpPr>
          <p:nvPr/>
        </p:nvGrpSpPr>
        <p:grpSpPr bwMode="auto">
          <a:xfrm>
            <a:off x="457200" y="2209800"/>
            <a:ext cx="1819275" cy="2805113"/>
            <a:chOff x="288" y="1392"/>
            <a:chExt cx="1146" cy="1767"/>
          </a:xfrm>
        </p:grpSpPr>
        <p:graphicFrame>
          <p:nvGraphicFramePr>
            <p:cNvPr id="117766" name="Object 6"/>
            <p:cNvGraphicFramePr>
              <a:graphicFrameLocks noChangeAspect="1"/>
            </p:cNvGraphicFramePr>
            <p:nvPr/>
          </p:nvGraphicFramePr>
          <p:xfrm>
            <a:off x="624" y="1392"/>
            <a:ext cx="810" cy="1698"/>
          </p:xfrm>
          <a:graphic>
            <a:graphicData uri="http://schemas.openxmlformats.org/presentationml/2006/ole">
              <mc:AlternateContent xmlns:mc="http://schemas.openxmlformats.org/markup-compatibility/2006">
                <mc:Choice xmlns:v="urn:schemas-microsoft-com:vml" Requires="v">
                  <p:oleObj spid="_x0000_s5154" name="Drawing" r:id="rId5" imgW="1285920" imgH="2695680" progId="WPDraw30.Drawing">
                    <p:embed/>
                  </p:oleObj>
                </mc:Choice>
                <mc:Fallback>
                  <p:oleObj name="Drawing" r:id="rId5" imgW="1285920" imgH="2695680" progId="WPDraw30.Drawing">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1392"/>
                          <a:ext cx="810" cy="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7" name="Text Box 7"/>
            <p:cNvSpPr txBox="1">
              <a:spLocks noChangeArrowheads="1"/>
            </p:cNvSpPr>
            <p:nvPr/>
          </p:nvSpPr>
          <p:spPr bwMode="auto">
            <a:xfrm>
              <a:off x="288" y="2832"/>
              <a:ext cx="949" cy="327"/>
            </a:xfrm>
            <a:prstGeom prst="rect">
              <a:avLst/>
            </a:prstGeom>
            <a:noFill/>
            <a:ln w="9525">
              <a:noFill/>
              <a:miter lim="800000"/>
              <a:headEnd/>
              <a:tailEnd/>
            </a:ln>
            <a:effectLst/>
          </p:spPr>
          <p:txBody>
            <a:bodyPr wrap="none">
              <a:spAutoFit/>
            </a:bodyPr>
            <a:lstStyle/>
            <a:p>
              <a:r>
                <a:rPr lang="en-US" sz="2800" b="1"/>
                <a:t>Rejected</a:t>
              </a:r>
            </a:p>
          </p:txBody>
        </p:sp>
      </p:grpSp>
      <p:grpSp>
        <p:nvGrpSpPr>
          <p:cNvPr id="3" name="Group 11"/>
          <p:cNvGrpSpPr>
            <a:grpSpLocks/>
          </p:cNvGrpSpPr>
          <p:nvPr/>
        </p:nvGrpSpPr>
        <p:grpSpPr bwMode="auto">
          <a:xfrm>
            <a:off x="6934200" y="3048000"/>
            <a:ext cx="1500188" cy="1890713"/>
            <a:chOff x="4368" y="1920"/>
            <a:chExt cx="945" cy="1191"/>
          </a:xfrm>
        </p:grpSpPr>
        <p:graphicFrame>
          <p:nvGraphicFramePr>
            <p:cNvPr id="117769" name="Object 9"/>
            <p:cNvGraphicFramePr>
              <a:graphicFrameLocks noChangeAspect="1"/>
            </p:cNvGraphicFramePr>
            <p:nvPr/>
          </p:nvGraphicFramePr>
          <p:xfrm>
            <a:off x="4368" y="1920"/>
            <a:ext cx="672" cy="1020"/>
          </p:xfrm>
          <a:graphic>
            <a:graphicData uri="http://schemas.openxmlformats.org/presentationml/2006/ole">
              <mc:AlternateContent xmlns:mc="http://schemas.openxmlformats.org/markup-compatibility/2006">
                <mc:Choice xmlns:v="urn:schemas-microsoft-com:vml" Requires="v">
                  <p:oleObj spid="_x0000_s5155" name="Drawing" r:id="rId7" imgW="1066680" imgH="1619280" progId="WPDraw30.Drawing">
                    <p:embed/>
                  </p:oleObj>
                </mc:Choice>
                <mc:Fallback>
                  <p:oleObj name="Drawing" r:id="rId7" imgW="1066680" imgH="1619280" progId="WPDraw30.Drawing">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1920"/>
                          <a:ext cx="672"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70" name="Text Box 10"/>
            <p:cNvSpPr txBox="1">
              <a:spLocks noChangeArrowheads="1"/>
            </p:cNvSpPr>
            <p:nvPr/>
          </p:nvSpPr>
          <p:spPr bwMode="auto">
            <a:xfrm>
              <a:off x="4512" y="2784"/>
              <a:ext cx="801" cy="327"/>
            </a:xfrm>
            <a:prstGeom prst="rect">
              <a:avLst/>
            </a:prstGeom>
            <a:noFill/>
            <a:ln w="9525">
              <a:noFill/>
              <a:miter lim="800000"/>
              <a:headEnd/>
              <a:tailEnd/>
            </a:ln>
            <a:effectLst/>
          </p:spPr>
          <p:txBody>
            <a:bodyPr wrap="none">
              <a:spAutoFit/>
            </a:bodyPr>
            <a:lstStyle/>
            <a:p>
              <a:r>
                <a:rPr lang="en-US" sz="2800" b="1"/>
                <a:t>Return</a:t>
              </a:r>
            </a:p>
          </p:txBody>
        </p:sp>
      </p:grpSp>
      <p:sp>
        <p:nvSpPr>
          <p:cNvPr id="10" name="TextBox 9"/>
          <p:cNvSpPr txBox="1"/>
          <p:nvPr/>
        </p:nvSpPr>
        <p:spPr>
          <a:xfrm>
            <a:off x="2057400" y="990600"/>
            <a:ext cx="5715000" cy="2585323"/>
          </a:xfrm>
          <a:prstGeom prst="rect">
            <a:avLst/>
          </a:prstGeom>
          <a:noFill/>
        </p:spPr>
        <p:txBody>
          <a:bodyPr wrap="square" rtlCol="0">
            <a:spAutoFit/>
          </a:bodyPr>
          <a:lstStyle/>
          <a:p>
            <a:pPr>
              <a:lnSpc>
                <a:spcPct val="150000"/>
              </a:lnSpc>
              <a:buFont typeface="Wingdings" pitchFamily="2" charset="2"/>
              <a:buChar char="§"/>
            </a:pPr>
            <a:r>
              <a:rPr lang="en-US" sz="3600" b="1" dirty="0">
                <a:solidFill>
                  <a:schemeClr val="bg2">
                    <a:lumMod val="10000"/>
                  </a:schemeClr>
                </a:solidFill>
              </a:rPr>
              <a:t> Vv. 1-5 – [The Problem]</a:t>
            </a:r>
          </a:p>
          <a:p>
            <a:pPr>
              <a:lnSpc>
                <a:spcPct val="150000"/>
              </a:lnSpc>
              <a:buFont typeface="Wingdings" pitchFamily="2" charset="2"/>
              <a:buChar char="§"/>
            </a:pPr>
            <a:r>
              <a:rPr lang="en-US" sz="3600" b="1" dirty="0">
                <a:solidFill>
                  <a:schemeClr val="bg2">
                    <a:lumMod val="10000"/>
                  </a:schemeClr>
                </a:solidFill>
              </a:rPr>
              <a:t> V. 8 – [The Reason]</a:t>
            </a:r>
          </a:p>
          <a:p>
            <a:pPr>
              <a:lnSpc>
                <a:spcPct val="150000"/>
              </a:lnSpc>
              <a:buFont typeface="Wingdings" pitchFamily="2" charset="2"/>
              <a:buChar char="§"/>
            </a:pPr>
            <a:r>
              <a:rPr lang="en-US" sz="3600" b="1" dirty="0">
                <a:solidFill>
                  <a:schemeClr val="bg2">
                    <a:lumMod val="10000"/>
                  </a:schemeClr>
                </a:solidFill>
              </a:rPr>
              <a:t> Vv. 16-17 – [The Answer]</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IV. </a:t>
            </a:r>
            <a:r>
              <a:rPr lang="en-US" sz="3200" b="1" u="sng" dirty="0">
                <a:solidFill>
                  <a:schemeClr val="bg2"/>
                </a:solidFill>
              </a:rPr>
              <a:t>How</a:t>
            </a:r>
            <a:r>
              <a:rPr lang="en-US" sz="3200" dirty="0">
                <a:solidFill>
                  <a:schemeClr val="bg2"/>
                </a:solidFill>
              </a:rPr>
              <a:t> – To Overcome</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954107"/>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“I Must”</a:t>
            </a:r>
            <a:endParaRPr lang="en-US" sz="2800" dirty="0">
              <a:solidFill>
                <a:srgbClr val="FFFFFF"/>
              </a:solidFill>
            </a:endParaRPr>
          </a:p>
          <a:p>
            <a:pPr marL="514350" indent="-514350">
              <a:buAutoNum type="alphaUcPeriod"/>
            </a:pPr>
            <a:r>
              <a:rPr lang="en-US" sz="2800" dirty="0">
                <a:solidFill>
                  <a:srgbClr val="FFFFFF"/>
                </a:solidFill>
              </a:rPr>
              <a:t> </a:t>
            </a:r>
            <a:r>
              <a:rPr lang="en-US" sz="2800" dirty="0">
                <a:solidFill>
                  <a:srgbClr val="FFFF99"/>
                </a:solidFill>
              </a:rPr>
              <a:t>“I Can”</a:t>
            </a:r>
          </a:p>
        </p:txBody>
      </p:sp>
      <p:sp>
        <p:nvSpPr>
          <p:cNvPr id="5" name="TextBox 4"/>
          <p:cNvSpPr txBox="1"/>
          <p:nvPr/>
        </p:nvSpPr>
        <p:spPr>
          <a:xfrm>
            <a:off x="1143000" y="2819400"/>
            <a:ext cx="7467600" cy="1200329"/>
          </a:xfrm>
          <a:prstGeom prst="rect">
            <a:avLst/>
          </a:prstGeom>
          <a:noFill/>
        </p:spPr>
        <p:txBody>
          <a:bodyPr wrap="square" rtlCol="0">
            <a:spAutoFit/>
          </a:bodyPr>
          <a:lstStyle/>
          <a:p>
            <a:pPr marL="342900" indent="-342900">
              <a:buAutoNum type="arabicPeriod"/>
            </a:pPr>
            <a:r>
              <a:rPr lang="en-US" sz="2400" dirty="0">
                <a:solidFill>
                  <a:schemeClr val="bg1"/>
                </a:solidFill>
              </a:rPr>
              <a:t>Not impossible – Not that hard!</a:t>
            </a:r>
          </a:p>
          <a:p>
            <a:pPr marL="342900" indent="-342900">
              <a:buAutoNum type="arabicPeriod"/>
            </a:pPr>
            <a:r>
              <a:rPr lang="en-US" sz="2400" dirty="0">
                <a:solidFill>
                  <a:schemeClr val="bg1"/>
                </a:solidFill>
              </a:rPr>
              <a:t>The Word is the answer (cf. 2 Tim. 3:1-5, 8, 16-17)</a:t>
            </a:r>
          </a:p>
          <a:p>
            <a:pPr marL="342900" indent="-342900">
              <a:buAutoNum type="arabicPeriod"/>
            </a:pPr>
            <a:r>
              <a:rPr lang="en-US" sz="2400" dirty="0">
                <a:solidFill>
                  <a:schemeClr val="bg1"/>
                </a:solidFill>
              </a:rPr>
              <a:t> Phil. 4:13 – I can do what God expects</a:t>
            </a:r>
          </a:p>
        </p:txBody>
      </p:sp>
    </p:spTree>
  </p:cSld>
  <p:clrMapOvr>
    <a:masterClrMapping/>
  </p:clrMapOvr>
  <p:transition spd="med">
    <p:wedg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IV. </a:t>
            </a:r>
            <a:r>
              <a:rPr lang="en-US" sz="3200" b="1" u="sng" dirty="0">
                <a:solidFill>
                  <a:schemeClr val="bg2"/>
                </a:solidFill>
              </a:rPr>
              <a:t>How</a:t>
            </a:r>
            <a:r>
              <a:rPr lang="en-US" sz="3200" dirty="0">
                <a:solidFill>
                  <a:schemeClr val="bg2"/>
                </a:solidFill>
              </a:rPr>
              <a:t> – To Overcome</a:t>
            </a:r>
          </a:p>
        </p:txBody>
      </p:sp>
      <p:pic>
        <p:nvPicPr>
          <p:cNvPr id="3"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
        <p:nvSpPr>
          <p:cNvPr id="4" name="TextBox 3"/>
          <p:cNvSpPr txBox="1"/>
          <p:nvPr/>
        </p:nvSpPr>
        <p:spPr>
          <a:xfrm>
            <a:off x="838200" y="1828800"/>
            <a:ext cx="7086600" cy="1384995"/>
          </a:xfrm>
          <a:prstGeom prst="rect">
            <a:avLst/>
          </a:prstGeom>
          <a:noFill/>
        </p:spPr>
        <p:txBody>
          <a:bodyPr wrap="square" rtlCol="0">
            <a:spAutoFit/>
          </a:bodyPr>
          <a:lstStyle/>
          <a:p>
            <a:pPr marL="514350" indent="-514350">
              <a:buAutoNum type="alphaUcPeriod"/>
            </a:pPr>
            <a:r>
              <a:rPr lang="en-US" sz="2800" dirty="0">
                <a:solidFill>
                  <a:schemeClr val="bg1"/>
                </a:solidFill>
              </a:rPr>
              <a:t> </a:t>
            </a:r>
            <a:r>
              <a:rPr lang="en-US" sz="2800" dirty="0">
                <a:solidFill>
                  <a:srgbClr val="FFFF99"/>
                </a:solidFill>
              </a:rPr>
              <a:t>“I Must”</a:t>
            </a:r>
            <a:endParaRPr lang="en-US" sz="2800" dirty="0">
              <a:solidFill>
                <a:srgbClr val="FFFFFF"/>
              </a:solidFill>
            </a:endParaRPr>
          </a:p>
          <a:p>
            <a:pPr marL="514350" indent="-514350">
              <a:buAutoNum type="alphaUcPeriod"/>
            </a:pPr>
            <a:r>
              <a:rPr lang="en-US" sz="2800" dirty="0">
                <a:solidFill>
                  <a:srgbClr val="FFFFFF"/>
                </a:solidFill>
              </a:rPr>
              <a:t> </a:t>
            </a:r>
            <a:r>
              <a:rPr lang="en-US" sz="2800" dirty="0">
                <a:solidFill>
                  <a:srgbClr val="FFFF99"/>
                </a:solidFill>
              </a:rPr>
              <a:t>“I Can”</a:t>
            </a:r>
            <a:endParaRPr lang="en-US" sz="2800" dirty="0">
              <a:solidFill>
                <a:srgbClr val="FFFFFF"/>
              </a:solidFill>
            </a:endParaRPr>
          </a:p>
          <a:p>
            <a:pPr marL="514350" indent="-514350">
              <a:buAutoNum type="alphaUcPeriod"/>
            </a:pPr>
            <a:r>
              <a:rPr lang="en-US" sz="2800" dirty="0">
                <a:solidFill>
                  <a:srgbClr val="FFFFFF"/>
                </a:solidFill>
              </a:rPr>
              <a:t> </a:t>
            </a:r>
            <a:r>
              <a:rPr lang="en-US" sz="2800" dirty="0">
                <a:solidFill>
                  <a:srgbClr val="FFFF99"/>
                </a:solidFill>
              </a:rPr>
              <a:t>“I Will”</a:t>
            </a:r>
          </a:p>
        </p:txBody>
      </p:sp>
      <p:sp>
        <p:nvSpPr>
          <p:cNvPr id="5" name="TextBox 4"/>
          <p:cNvSpPr txBox="1"/>
          <p:nvPr/>
        </p:nvSpPr>
        <p:spPr>
          <a:xfrm>
            <a:off x="1143000" y="3283803"/>
            <a:ext cx="7467600" cy="830997"/>
          </a:xfrm>
          <a:prstGeom prst="rect">
            <a:avLst/>
          </a:prstGeom>
          <a:noFill/>
        </p:spPr>
        <p:txBody>
          <a:bodyPr wrap="square" rtlCol="0">
            <a:spAutoFit/>
          </a:bodyPr>
          <a:lstStyle/>
          <a:p>
            <a:pPr marL="342900" indent="-342900">
              <a:buAutoNum type="arabicPeriod"/>
            </a:pPr>
            <a:r>
              <a:rPr lang="en-US" sz="2400" dirty="0">
                <a:solidFill>
                  <a:schemeClr val="bg1"/>
                </a:solidFill>
              </a:rPr>
              <a:t>Not: “I’ll try, but not sure I can.”</a:t>
            </a:r>
          </a:p>
          <a:p>
            <a:pPr marL="342900" indent="-342900">
              <a:buAutoNum type="arabicPeriod"/>
            </a:pPr>
            <a:r>
              <a:rPr lang="en-US" sz="2400" dirty="0">
                <a:solidFill>
                  <a:schemeClr val="bg1"/>
                </a:solidFill>
              </a:rPr>
              <a:t>Determination says, “I can” (Heb. 6:3)</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0" y="0"/>
            <a:ext cx="5410200" cy="1569660"/>
          </a:xfrm>
          <a:prstGeom prst="rect">
            <a:avLst/>
          </a:prstGeom>
          <a:noFill/>
          <a:ln w="34925">
            <a:noFill/>
          </a:ln>
          <a:effectLst>
            <a:outerShdw blurRad="107950" dist="12700" dir="5400000" algn="ctr">
              <a:srgbClr val="000000"/>
            </a:outerShd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a:ln w="50800"/>
                <a:solidFill>
                  <a:schemeClr val="bg1">
                    <a:shade val="50000"/>
                  </a:schemeClr>
                </a:solidFill>
                <a:effectLst/>
              </a:rPr>
              <a:t>Struggle With </a:t>
            </a:r>
            <a:r>
              <a:rPr lang="en-US" sz="4800" b="1" dirty="0">
                <a:ln w="50800"/>
                <a:solidFill>
                  <a:schemeClr val="bg1">
                    <a:shade val="50000"/>
                  </a:schemeClr>
                </a:solidFill>
              </a:rPr>
              <a:t>Bad Attitudes</a:t>
            </a:r>
            <a:endParaRPr lang="en-US" sz="4800" b="1" cap="none" spc="0" dirty="0">
              <a:ln w="50800"/>
              <a:solidFill>
                <a:schemeClr val="bg1">
                  <a:shade val="50000"/>
                </a:schemeClr>
              </a:solidFill>
              <a:effectLst/>
            </a:endParaRPr>
          </a:p>
        </p:txBody>
      </p:sp>
      <p:sp>
        <p:nvSpPr>
          <p:cNvPr id="14" name="Half Frame 13"/>
          <p:cNvSpPr/>
          <p:nvPr/>
        </p:nvSpPr>
        <p:spPr>
          <a:xfrm>
            <a:off x="2819400" y="1828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 </a:t>
            </a:r>
            <a:r>
              <a:rPr lang="en-US" sz="3200" b="1" u="sng" dirty="0">
                <a:solidFill>
                  <a:schemeClr val="tx1"/>
                </a:solidFill>
              </a:rPr>
              <a:t>Who</a:t>
            </a:r>
            <a:r>
              <a:rPr lang="en-US" sz="3200" dirty="0">
                <a:solidFill>
                  <a:schemeClr val="tx1"/>
                </a:solidFill>
              </a:rPr>
              <a:t> – Bears Responsibility</a:t>
            </a:r>
          </a:p>
        </p:txBody>
      </p:sp>
      <p:sp>
        <p:nvSpPr>
          <p:cNvPr id="15" name="Half Frame 14"/>
          <p:cNvSpPr/>
          <p:nvPr/>
        </p:nvSpPr>
        <p:spPr>
          <a:xfrm>
            <a:off x="2819400" y="29464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II. </a:t>
            </a:r>
            <a:r>
              <a:rPr lang="en-US" sz="3200" b="1" u="sng" dirty="0">
                <a:solidFill>
                  <a:schemeClr val="tx1"/>
                </a:solidFill>
              </a:rPr>
              <a:t>Why</a:t>
            </a:r>
            <a:r>
              <a:rPr lang="en-US" sz="3200" dirty="0">
                <a:solidFill>
                  <a:schemeClr val="tx1"/>
                </a:solidFill>
              </a:rPr>
              <a:t>  – Dangers Involved</a:t>
            </a:r>
          </a:p>
        </p:txBody>
      </p:sp>
      <p:sp>
        <p:nvSpPr>
          <p:cNvPr id="16" name="Half Frame 15"/>
          <p:cNvSpPr/>
          <p:nvPr/>
        </p:nvSpPr>
        <p:spPr>
          <a:xfrm>
            <a:off x="2819400" y="40640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III. </a:t>
            </a:r>
            <a:r>
              <a:rPr lang="en-US" sz="3200" b="1" u="sng" dirty="0">
                <a:solidFill>
                  <a:schemeClr val="tx1"/>
                </a:solidFill>
              </a:rPr>
              <a:t>What</a:t>
            </a:r>
            <a:r>
              <a:rPr lang="en-US" sz="3200" dirty="0">
                <a:solidFill>
                  <a:schemeClr val="tx1"/>
                </a:solidFill>
              </a:rPr>
              <a:t> – Attitudes to Overcome</a:t>
            </a:r>
          </a:p>
        </p:txBody>
      </p:sp>
      <p:sp>
        <p:nvSpPr>
          <p:cNvPr id="17" name="Half Frame 16"/>
          <p:cNvSpPr/>
          <p:nvPr/>
        </p:nvSpPr>
        <p:spPr>
          <a:xfrm>
            <a:off x="2819400" y="51054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IV. </a:t>
            </a:r>
            <a:r>
              <a:rPr lang="en-US" sz="3200" b="1" u="sng" dirty="0">
                <a:solidFill>
                  <a:schemeClr val="tx1"/>
                </a:solidFill>
              </a:rPr>
              <a:t>How</a:t>
            </a:r>
            <a:r>
              <a:rPr lang="en-US" sz="3200" dirty="0">
                <a:solidFill>
                  <a:schemeClr val="tx1"/>
                </a:solidFill>
              </a:rPr>
              <a:t> – To Overcome</a:t>
            </a:r>
          </a:p>
        </p:txBody>
      </p:sp>
    </p:spTree>
  </p:cSld>
  <p:clrMapOvr>
    <a:masterClrMapping/>
  </p:clrMapOvr>
  <p:transition spd="med">
    <p:wedg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0" y="0"/>
            <a:ext cx="5410200" cy="1569660"/>
          </a:xfrm>
          <a:prstGeom prst="rect">
            <a:avLst/>
          </a:prstGeom>
          <a:noFill/>
          <a:ln w="34925">
            <a:noFill/>
          </a:ln>
          <a:effectLst>
            <a:outerShdw blurRad="107950" dist="12700" dir="5400000" algn="ctr">
              <a:srgbClr val="000000"/>
            </a:outerShd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a:ln w="50800"/>
                <a:solidFill>
                  <a:schemeClr val="bg1">
                    <a:shade val="50000"/>
                  </a:schemeClr>
                </a:solidFill>
                <a:effectLst/>
              </a:rPr>
              <a:t>Struggle With </a:t>
            </a:r>
            <a:r>
              <a:rPr lang="en-US" sz="4800" b="1" dirty="0">
                <a:ln w="50800"/>
                <a:solidFill>
                  <a:schemeClr val="bg1">
                    <a:shade val="50000"/>
                  </a:schemeClr>
                </a:solidFill>
              </a:rPr>
              <a:t>Bad Attitudes</a:t>
            </a:r>
            <a:endParaRPr lang="en-US" sz="4800" b="1" cap="none" spc="0" dirty="0">
              <a:ln w="50800"/>
              <a:solidFill>
                <a:schemeClr val="bg1">
                  <a:shade val="50000"/>
                </a:schemeClr>
              </a:solidFill>
              <a:effectLst/>
            </a:endParaRPr>
          </a:p>
        </p:txBody>
      </p:sp>
      <p:sp>
        <p:nvSpPr>
          <p:cNvPr id="4" name="TextBox 3"/>
          <p:cNvSpPr txBox="1"/>
          <p:nvPr/>
        </p:nvSpPr>
        <p:spPr>
          <a:xfrm>
            <a:off x="4191000" y="1905000"/>
            <a:ext cx="3200400" cy="304698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800" dirty="0">
                <a:latin typeface="+mj-lt"/>
              </a:rPr>
              <a:t>Who</a:t>
            </a:r>
          </a:p>
          <a:p>
            <a:pPr algn="ctr"/>
            <a:r>
              <a:rPr lang="en-US" sz="4800" dirty="0">
                <a:latin typeface="+mj-lt"/>
              </a:rPr>
              <a:t>Why</a:t>
            </a:r>
          </a:p>
          <a:p>
            <a:pPr algn="ctr"/>
            <a:r>
              <a:rPr lang="en-US" sz="4800" dirty="0">
                <a:latin typeface="+mj-lt"/>
              </a:rPr>
              <a:t>What</a:t>
            </a:r>
          </a:p>
          <a:p>
            <a:pPr algn="ctr"/>
            <a:r>
              <a:rPr lang="en-US" sz="4800" dirty="0">
                <a:latin typeface="+mj-lt"/>
              </a:rPr>
              <a:t>How</a:t>
            </a:r>
          </a:p>
        </p:txBody>
      </p:sp>
    </p:spTree>
  </p:cSld>
  <p:clrMapOvr>
    <a:masterClrMapping/>
  </p:clrMapOvr>
  <p:transition spd="med">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0" y="0"/>
            <a:ext cx="5410200" cy="1569660"/>
          </a:xfrm>
          <a:prstGeom prst="rect">
            <a:avLst/>
          </a:prstGeom>
          <a:noFill/>
          <a:ln w="34925">
            <a:noFill/>
          </a:ln>
          <a:effectLst>
            <a:outerShdw blurRad="107950" dist="12700" dir="5400000" algn="ctr">
              <a:srgbClr val="000000"/>
            </a:outerShd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a:ln w="50800"/>
                <a:solidFill>
                  <a:schemeClr val="bg1">
                    <a:shade val="50000"/>
                  </a:schemeClr>
                </a:solidFill>
                <a:effectLst/>
              </a:rPr>
              <a:t>Struggle With </a:t>
            </a:r>
            <a:r>
              <a:rPr lang="en-US" sz="4800" b="1" dirty="0">
                <a:ln w="50800"/>
                <a:solidFill>
                  <a:schemeClr val="bg1">
                    <a:shade val="50000"/>
                  </a:schemeClr>
                </a:solidFill>
              </a:rPr>
              <a:t>Bad Attitudes</a:t>
            </a:r>
            <a:endParaRPr lang="en-US" sz="4800" b="1" cap="none" spc="0" dirty="0">
              <a:ln w="50800"/>
              <a:solidFill>
                <a:schemeClr val="bg1">
                  <a:shade val="50000"/>
                </a:schemeClr>
              </a:solidFill>
              <a:effectLst/>
            </a:endParaRPr>
          </a:p>
        </p:txBody>
      </p:sp>
      <p:sp>
        <p:nvSpPr>
          <p:cNvPr id="14" name="Half Frame 13"/>
          <p:cNvSpPr/>
          <p:nvPr/>
        </p:nvSpPr>
        <p:spPr>
          <a:xfrm>
            <a:off x="2819400" y="1828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 </a:t>
            </a:r>
            <a:r>
              <a:rPr lang="en-US" sz="3200" b="1" u="sng" dirty="0">
                <a:solidFill>
                  <a:schemeClr val="tx1"/>
                </a:solidFill>
              </a:rPr>
              <a:t>Who</a:t>
            </a:r>
            <a:r>
              <a:rPr lang="en-US" sz="3200" dirty="0">
                <a:solidFill>
                  <a:schemeClr val="tx1"/>
                </a:solidFill>
              </a:rPr>
              <a:t> – Bears Responsibility</a:t>
            </a:r>
          </a:p>
        </p:txBody>
      </p:sp>
    </p:spTree>
  </p:cSld>
  <p:clrMapOvr>
    <a:masterClrMapping/>
  </p:clrMapOvr>
  <p:transition spd="med">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 </a:t>
            </a:r>
            <a:r>
              <a:rPr lang="en-US" sz="3200" b="1" u="sng" dirty="0">
                <a:solidFill>
                  <a:schemeClr val="bg2"/>
                </a:solidFill>
              </a:rPr>
              <a:t>Who</a:t>
            </a:r>
            <a:r>
              <a:rPr lang="en-US" sz="3200" dirty="0">
                <a:solidFill>
                  <a:schemeClr val="bg2"/>
                </a:solidFill>
              </a:rPr>
              <a:t> – Bears Responsibility</a:t>
            </a:r>
          </a:p>
        </p:txBody>
      </p:sp>
      <p:pic>
        <p:nvPicPr>
          <p:cNvPr id="4" name="Picture 8" descr="C:\Documents and Settings\Donnie\Local Settings\Temporary Internet Files\Content.IE5\TNDCW2JQ\MCj04102410000[1].wmf"/>
          <p:cNvPicPr>
            <a:picLocks noChangeAspect="1" noChangeArrowheads="1"/>
          </p:cNvPicPr>
          <p:nvPr/>
        </p:nvPicPr>
        <p:blipFill>
          <a:blip r:embed="rId3"/>
          <a:srcRect/>
          <a:stretch>
            <a:fillRect/>
          </a:stretch>
        </p:blipFill>
        <p:spPr bwMode="auto">
          <a:xfrm flipH="1">
            <a:off x="533400" y="152400"/>
            <a:ext cx="838200" cy="1059163"/>
          </a:xfrm>
          <a:prstGeom prst="rect">
            <a:avLst/>
          </a:prstGeom>
          <a:noFill/>
          <a:ln>
            <a:noFill/>
          </a:ln>
        </p:spPr>
      </p:pic>
      <p:graphicFrame>
        <p:nvGraphicFramePr>
          <p:cNvPr id="5" name="Object 4"/>
          <p:cNvGraphicFramePr>
            <a:graphicFrameLocks noChangeAspect="1"/>
          </p:cNvGraphicFramePr>
          <p:nvPr/>
        </p:nvGraphicFramePr>
        <p:xfrm>
          <a:off x="381000" y="2439973"/>
          <a:ext cx="1638300" cy="2133600"/>
        </p:xfrm>
        <a:graphic>
          <a:graphicData uri="http://schemas.openxmlformats.org/presentationml/2006/ole">
            <mc:AlternateContent xmlns:mc="http://schemas.openxmlformats.org/markup-compatibility/2006">
              <mc:Choice xmlns:v="urn:schemas-microsoft-com:vml" Requires="v">
                <p:oleObj spid="_x0000_s3114" name="GALLERY" r:id="rId4" imgW="6768360" imgH="8819280" progId="GALLERYClipart">
                  <p:embed/>
                </p:oleObj>
              </mc:Choice>
              <mc:Fallback>
                <p:oleObj name="GALLERY" r:id="rId4" imgW="6768360" imgH="8819280" progId="GALLERYClipart">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39973"/>
                        <a:ext cx="1638300" cy="2133600"/>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6911975" y="2439973"/>
          <a:ext cx="1851025" cy="2133600"/>
        </p:xfrm>
        <a:graphic>
          <a:graphicData uri="http://schemas.openxmlformats.org/presentationml/2006/ole">
            <mc:AlternateContent xmlns:mc="http://schemas.openxmlformats.org/markup-compatibility/2006">
              <mc:Choice xmlns:v="urn:schemas-microsoft-com:vml" Requires="v">
                <p:oleObj spid="_x0000_s3115" name="GALLERY" r:id="rId6" imgW="7022520" imgH="8099640" progId="GALLERYClipart">
                  <p:embed/>
                </p:oleObj>
              </mc:Choice>
              <mc:Fallback>
                <p:oleObj name="GALLERY" r:id="rId6" imgW="7022520" imgH="8099640" progId="GALLERYClipart">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1975" y="2439973"/>
                        <a:ext cx="1851025" cy="2133600"/>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7"/>
          <p:cNvSpPr txBox="1">
            <a:spLocks noChangeArrowheads="1"/>
          </p:cNvSpPr>
          <p:nvPr/>
        </p:nvSpPr>
        <p:spPr bwMode="auto">
          <a:xfrm>
            <a:off x="685800" y="1677973"/>
            <a:ext cx="7696200" cy="519113"/>
          </a:xfrm>
          <a:prstGeom prst="rect">
            <a:avLst/>
          </a:prstGeom>
          <a:noFill/>
          <a:ln w="9525">
            <a:noFill/>
            <a:miter lim="800000"/>
            <a:headEnd/>
            <a:tailEnd/>
          </a:ln>
        </p:spPr>
        <p:txBody>
          <a:bodyPr>
            <a:spAutoFit/>
          </a:bodyPr>
          <a:lstStyle/>
          <a:p>
            <a:pPr algn="ctr">
              <a:spcBef>
                <a:spcPct val="50000"/>
              </a:spcBef>
            </a:pPr>
            <a:r>
              <a:rPr lang="en-US" sz="2800" b="1" u="sng" dirty="0">
                <a:solidFill>
                  <a:srgbClr val="F8F8F8"/>
                </a:solidFill>
              </a:rPr>
              <a:t>Common Problem</a:t>
            </a:r>
            <a:r>
              <a:rPr lang="en-US" sz="2800" dirty="0">
                <a:solidFill>
                  <a:srgbClr val="F8F8F8"/>
                </a:solidFill>
              </a:rPr>
              <a:t>:</a:t>
            </a:r>
          </a:p>
        </p:txBody>
      </p:sp>
      <p:sp>
        <p:nvSpPr>
          <p:cNvPr id="8" name="Text Box 8"/>
          <p:cNvSpPr txBox="1">
            <a:spLocks noChangeArrowheads="1"/>
          </p:cNvSpPr>
          <p:nvPr/>
        </p:nvSpPr>
        <p:spPr bwMode="auto">
          <a:xfrm>
            <a:off x="2057400" y="2897173"/>
            <a:ext cx="4800600" cy="830997"/>
          </a:xfrm>
          <a:prstGeom prst="rect">
            <a:avLst/>
          </a:prstGeom>
          <a:noFill/>
          <a:ln w="9525">
            <a:noFill/>
            <a:miter lim="800000"/>
            <a:headEnd/>
            <a:tailEnd/>
          </a:ln>
        </p:spPr>
        <p:txBody>
          <a:bodyPr>
            <a:spAutoFit/>
          </a:bodyPr>
          <a:lstStyle/>
          <a:p>
            <a:pPr algn="ctr">
              <a:spcBef>
                <a:spcPct val="50000"/>
              </a:spcBef>
            </a:pPr>
            <a:r>
              <a:rPr lang="en-US" sz="2400" dirty="0">
                <a:solidFill>
                  <a:srgbClr val="F8F8F8"/>
                </a:solidFill>
              </a:rPr>
              <a:t>Often think that others should have the right attitude toward us,</a:t>
            </a:r>
          </a:p>
        </p:txBody>
      </p:sp>
      <p:sp>
        <p:nvSpPr>
          <p:cNvPr id="9" name="AutoShape 13"/>
          <p:cNvSpPr>
            <a:spLocks noChangeArrowheads="1"/>
          </p:cNvSpPr>
          <p:nvPr/>
        </p:nvSpPr>
        <p:spPr bwMode="auto">
          <a:xfrm flipH="1">
            <a:off x="2209800" y="2668573"/>
            <a:ext cx="4343400" cy="304800"/>
          </a:xfrm>
          <a:prstGeom prst="notchedRightArrow">
            <a:avLst>
              <a:gd name="adj1" fmla="val 50000"/>
              <a:gd name="adj2" fmla="val 356250"/>
            </a:avLst>
          </a:prstGeom>
          <a:solidFill>
            <a:schemeClr val="tx1"/>
          </a:solidFill>
          <a:ln w="9525">
            <a:solidFill>
              <a:schemeClr val="tx1"/>
            </a:solidFill>
            <a:miter lim="800000"/>
            <a:headEnd/>
            <a:tailEnd/>
          </a:ln>
        </p:spPr>
        <p:txBody>
          <a:bodyPr wrap="none" anchor="ctr"/>
          <a:lstStyle/>
          <a:p>
            <a:endParaRPr lang="en-US" dirty="0"/>
          </a:p>
        </p:txBody>
      </p:sp>
      <p:graphicFrame>
        <p:nvGraphicFramePr>
          <p:cNvPr id="10" name="Object 14"/>
          <p:cNvGraphicFramePr>
            <a:graphicFrameLocks noChangeAspect="1"/>
          </p:cNvGraphicFramePr>
          <p:nvPr/>
        </p:nvGraphicFramePr>
        <p:xfrm>
          <a:off x="381000" y="2439973"/>
          <a:ext cx="1676400" cy="2159000"/>
        </p:xfrm>
        <a:graphic>
          <a:graphicData uri="http://schemas.openxmlformats.org/presentationml/2006/ole">
            <mc:AlternateContent xmlns:mc="http://schemas.openxmlformats.org/markup-compatibility/2006">
              <mc:Choice xmlns:v="urn:schemas-microsoft-com:vml" Requires="v">
                <p:oleObj spid="_x0000_s3116" name="GALLERY" r:id="rId8" imgW="6103440" imgH="8575200" progId="GALLERYClipart">
                  <p:embed/>
                </p:oleObj>
              </mc:Choice>
              <mc:Fallback>
                <p:oleObj name="GALLERY" r:id="rId8" imgW="6103440" imgH="8575200" progId="GALLERYClipart">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439973"/>
                        <a:ext cx="1676400" cy="2159000"/>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 name="Group 16"/>
          <p:cNvGrpSpPr>
            <a:grpSpLocks/>
          </p:cNvGrpSpPr>
          <p:nvPr/>
        </p:nvGrpSpPr>
        <p:grpSpPr bwMode="auto">
          <a:xfrm>
            <a:off x="2057400" y="4040184"/>
            <a:ext cx="4800600" cy="1522416"/>
            <a:chOff x="1728" y="3024"/>
            <a:chExt cx="3024" cy="959"/>
          </a:xfrm>
        </p:grpSpPr>
        <p:sp>
          <p:nvSpPr>
            <p:cNvPr id="12" name="AutoShape 12"/>
            <p:cNvSpPr>
              <a:spLocks noChangeArrowheads="1"/>
            </p:cNvSpPr>
            <p:nvPr/>
          </p:nvSpPr>
          <p:spPr bwMode="auto">
            <a:xfrm>
              <a:off x="1872" y="3024"/>
              <a:ext cx="2736" cy="192"/>
            </a:xfrm>
            <a:prstGeom prst="notchedRightArrow">
              <a:avLst>
                <a:gd name="adj1" fmla="val 50000"/>
                <a:gd name="adj2" fmla="val 356250"/>
              </a:avLst>
            </a:prstGeom>
            <a:solidFill>
              <a:schemeClr val="tx1"/>
            </a:solidFill>
            <a:ln w="9525">
              <a:solidFill>
                <a:schemeClr val="tx1"/>
              </a:solidFill>
              <a:miter lim="800000"/>
              <a:headEnd/>
              <a:tailEnd/>
            </a:ln>
          </p:spPr>
          <p:txBody>
            <a:bodyPr wrap="none" anchor="ctr"/>
            <a:lstStyle/>
            <a:p>
              <a:endParaRPr lang="en-US" dirty="0"/>
            </a:p>
          </p:txBody>
        </p:sp>
        <p:sp>
          <p:nvSpPr>
            <p:cNvPr id="13" name="Text Box 15"/>
            <p:cNvSpPr txBox="1">
              <a:spLocks noChangeArrowheads="1"/>
            </p:cNvSpPr>
            <p:nvPr/>
          </p:nvSpPr>
          <p:spPr bwMode="auto">
            <a:xfrm>
              <a:off x="1728" y="3188"/>
              <a:ext cx="3024" cy="795"/>
            </a:xfrm>
            <a:prstGeom prst="rect">
              <a:avLst/>
            </a:prstGeom>
            <a:noFill/>
            <a:ln w="9525">
              <a:noFill/>
              <a:miter lim="800000"/>
              <a:headEnd/>
              <a:tailEnd/>
            </a:ln>
          </p:spPr>
          <p:txBody>
            <a:bodyPr>
              <a:spAutoFit/>
            </a:bodyPr>
            <a:lstStyle/>
            <a:p>
              <a:pPr algn="ctr">
                <a:spcBef>
                  <a:spcPct val="50000"/>
                </a:spcBef>
              </a:pPr>
              <a:r>
                <a:rPr lang="en-US" sz="2400" dirty="0">
                  <a:solidFill>
                    <a:srgbClr val="F8F8F8"/>
                  </a:solidFill>
                </a:rPr>
                <a:t>but do little thinking about whether we have the right </a:t>
              </a:r>
              <a:r>
                <a:rPr lang="en-US" sz="2800" dirty="0">
                  <a:solidFill>
                    <a:srgbClr val="F8F8F8"/>
                  </a:solidFill>
                </a:rPr>
                <a:t>attitude</a:t>
              </a:r>
              <a:r>
                <a:rPr lang="en-US" sz="2400" dirty="0">
                  <a:solidFill>
                    <a:srgbClr val="F8F8F8"/>
                  </a:solidFill>
                </a:rPr>
                <a:t> toward others</a:t>
              </a:r>
            </a:p>
          </p:txBody>
        </p:sp>
      </p:grpSp>
      <p:graphicFrame>
        <p:nvGraphicFramePr>
          <p:cNvPr id="14" name="Object 17"/>
          <p:cNvGraphicFramePr>
            <a:graphicFrameLocks noChangeAspect="1"/>
          </p:cNvGraphicFramePr>
          <p:nvPr/>
        </p:nvGraphicFramePr>
        <p:xfrm>
          <a:off x="6858000" y="2439973"/>
          <a:ext cx="1828800" cy="2286000"/>
        </p:xfrm>
        <a:graphic>
          <a:graphicData uri="http://schemas.openxmlformats.org/presentationml/2006/ole">
            <mc:AlternateContent xmlns:mc="http://schemas.openxmlformats.org/markup-compatibility/2006">
              <mc:Choice xmlns:v="urn:schemas-microsoft-com:vml" Requires="v">
                <p:oleObj spid="_x0000_s3117" name="GALLERY" r:id="rId10" imgW="6150240" imgH="8392320" progId="GALLERYClipart">
                  <p:embed/>
                </p:oleObj>
              </mc:Choice>
              <mc:Fallback>
                <p:oleObj name="GALLERY" r:id="rId10" imgW="6150240" imgH="8392320" progId="GALLERYClipart">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2439973"/>
                        <a:ext cx="1828800" cy="2286000"/>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838200" y="1752600"/>
            <a:ext cx="7467600" cy="1593850"/>
          </a:xfrm>
          <a:prstGeom prst="rect">
            <a:avLst/>
          </a:prstGeom>
          <a:solidFill>
            <a:srgbClr val="F8F8F8"/>
          </a:solidFill>
          <a:ln w="38100" cmpd="dbl">
            <a:solidFill>
              <a:schemeClr val="tx1"/>
            </a:solidFill>
            <a:miter lim="800000"/>
            <a:headEnd/>
            <a:tailEnd/>
          </a:ln>
        </p:spPr>
        <p:txBody>
          <a:bodyPr>
            <a:spAutoFit/>
          </a:bodyPr>
          <a:lstStyle/>
          <a:p>
            <a:pPr algn="ctr"/>
            <a:r>
              <a:rPr lang="en-US" sz="2800" b="1" u="sng" dirty="0">
                <a:latin typeface="Times New Roman" pitchFamily="18" charset="0"/>
              </a:rPr>
              <a:t>Rom 12:18</a:t>
            </a:r>
          </a:p>
          <a:p>
            <a:pPr algn="ctr"/>
            <a:endParaRPr lang="en-US" sz="1200" dirty="0">
              <a:latin typeface="Times New Roman" pitchFamily="18" charset="0"/>
            </a:endParaRPr>
          </a:p>
          <a:p>
            <a:pPr algn="ctr"/>
            <a:r>
              <a:rPr lang="en-US" sz="2800" dirty="0">
                <a:latin typeface="Times New Roman" pitchFamily="18" charset="0"/>
              </a:rPr>
              <a:t>“If it is possible, as much as depends on you, live peaceably with all men.” </a:t>
            </a:r>
          </a:p>
        </p:txBody>
      </p:sp>
      <p:sp>
        <p:nvSpPr>
          <p:cNvPr id="44038" name="Text Box 6"/>
          <p:cNvSpPr txBox="1">
            <a:spLocks noChangeArrowheads="1"/>
          </p:cNvSpPr>
          <p:nvPr/>
        </p:nvSpPr>
        <p:spPr bwMode="auto">
          <a:xfrm>
            <a:off x="609600" y="3581400"/>
            <a:ext cx="7391400" cy="2845074"/>
          </a:xfrm>
          <a:prstGeom prst="rect">
            <a:avLst/>
          </a:prstGeom>
          <a:noFill/>
          <a:ln w="9525">
            <a:noFill/>
            <a:miter lim="800000"/>
            <a:headEnd/>
            <a:tailEnd/>
          </a:ln>
        </p:spPr>
        <p:txBody>
          <a:bodyPr>
            <a:spAutoFit/>
          </a:bodyPr>
          <a:lstStyle/>
          <a:p>
            <a:pPr defTabSz="457200">
              <a:lnSpc>
                <a:spcPct val="80000"/>
              </a:lnSpc>
              <a:spcBef>
                <a:spcPct val="50000"/>
              </a:spcBef>
            </a:pPr>
            <a:r>
              <a:rPr lang="en-US" sz="2800" dirty="0">
                <a:solidFill>
                  <a:schemeClr val="bg1"/>
                </a:solidFill>
              </a:rPr>
              <a:t>A. </a:t>
            </a:r>
            <a:r>
              <a:rPr lang="en-US" sz="2800" u="sng" dirty="0">
                <a:solidFill>
                  <a:srgbClr val="FFFF99"/>
                </a:solidFill>
              </a:rPr>
              <a:t>Do your part</a:t>
            </a:r>
            <a:endParaRPr lang="en-US" sz="2400" dirty="0">
              <a:solidFill>
                <a:srgbClr val="FFFF99"/>
              </a:solidFill>
            </a:endParaRPr>
          </a:p>
          <a:p>
            <a:pPr defTabSz="457200">
              <a:lnSpc>
                <a:spcPct val="80000"/>
              </a:lnSpc>
              <a:spcBef>
                <a:spcPct val="50000"/>
              </a:spcBef>
            </a:pPr>
            <a:r>
              <a:rPr lang="en-US" sz="2400" dirty="0">
                <a:solidFill>
                  <a:schemeClr val="bg1"/>
                </a:solidFill>
              </a:rPr>
              <a:t>	1. Work </a:t>
            </a:r>
            <a:r>
              <a:rPr lang="en-US" sz="2400" u="sng" dirty="0">
                <a:solidFill>
                  <a:schemeClr val="bg1"/>
                </a:solidFill>
              </a:rPr>
              <a:t>hard</a:t>
            </a:r>
            <a:r>
              <a:rPr lang="en-US" sz="2400" dirty="0">
                <a:solidFill>
                  <a:schemeClr val="bg1"/>
                </a:solidFill>
              </a:rPr>
              <a:t> toward a good relationship</a:t>
            </a:r>
          </a:p>
          <a:p>
            <a:pPr defTabSz="457200">
              <a:lnSpc>
                <a:spcPct val="80000"/>
              </a:lnSpc>
              <a:spcBef>
                <a:spcPct val="50000"/>
              </a:spcBef>
            </a:pPr>
            <a:r>
              <a:rPr lang="en-US" sz="2400" dirty="0">
                <a:solidFill>
                  <a:schemeClr val="bg1"/>
                </a:solidFill>
              </a:rPr>
              <a:t>	2. </a:t>
            </a:r>
            <a:r>
              <a:rPr lang="en-US" sz="2400" u="sng" dirty="0">
                <a:solidFill>
                  <a:schemeClr val="bg1"/>
                </a:solidFill>
              </a:rPr>
              <a:t>Try</a:t>
            </a:r>
            <a:r>
              <a:rPr lang="en-US" sz="2400" dirty="0">
                <a:solidFill>
                  <a:schemeClr val="bg1"/>
                </a:solidFill>
              </a:rPr>
              <a:t> – requires effort on your part</a:t>
            </a:r>
          </a:p>
          <a:p>
            <a:pPr defTabSz="457200">
              <a:lnSpc>
                <a:spcPct val="80000"/>
              </a:lnSpc>
              <a:spcBef>
                <a:spcPct val="50000"/>
              </a:spcBef>
            </a:pPr>
            <a:r>
              <a:rPr lang="en-US" sz="2400" dirty="0">
                <a:solidFill>
                  <a:schemeClr val="bg1"/>
                </a:solidFill>
              </a:rPr>
              <a:t>	3. Make sure that no one can blame you</a:t>
            </a:r>
          </a:p>
          <a:p>
            <a:pPr defTabSz="457200">
              <a:lnSpc>
                <a:spcPct val="80000"/>
              </a:lnSpc>
              <a:spcBef>
                <a:spcPct val="50000"/>
              </a:spcBef>
            </a:pPr>
            <a:r>
              <a:rPr lang="en-US" sz="2400" dirty="0">
                <a:solidFill>
                  <a:schemeClr val="bg1"/>
                </a:solidFill>
              </a:rPr>
              <a:t>	4. Required by any passage on relationships</a:t>
            </a:r>
          </a:p>
          <a:p>
            <a:pPr defTabSz="457200">
              <a:lnSpc>
                <a:spcPct val="80000"/>
              </a:lnSpc>
              <a:spcBef>
                <a:spcPct val="50000"/>
              </a:spcBef>
            </a:pPr>
            <a:r>
              <a:rPr lang="en-US" sz="2400" dirty="0">
                <a:solidFill>
                  <a:schemeClr val="bg1"/>
                </a:solidFill>
              </a:rPr>
              <a:t>	5. May require a change in attitude</a:t>
            </a:r>
            <a:endParaRPr lang="en-US" sz="3600" u="sng" dirty="0">
              <a:solidFill>
                <a:schemeClr val="bg1"/>
              </a:solidFill>
            </a:endParaRPr>
          </a:p>
        </p:txBody>
      </p:sp>
      <p:sp>
        <p:nvSpPr>
          <p:cNvPr id="5" name="Half Frame 4"/>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 </a:t>
            </a:r>
            <a:r>
              <a:rPr lang="en-US" sz="3200" b="1" u="sng" dirty="0">
                <a:solidFill>
                  <a:schemeClr val="bg2"/>
                </a:solidFill>
              </a:rPr>
              <a:t>Who</a:t>
            </a:r>
            <a:r>
              <a:rPr lang="en-US" sz="3200" dirty="0">
                <a:solidFill>
                  <a:schemeClr val="bg2"/>
                </a:solidFill>
              </a:rPr>
              <a:t> – Bears Responsibility</a:t>
            </a:r>
          </a:p>
        </p:txBody>
      </p:sp>
      <p:pic>
        <p:nvPicPr>
          <p:cNvPr id="6"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038">
                                            <p:txEl>
                                              <p:pRg st="0" end="0"/>
                                            </p:txEl>
                                          </p:spTgt>
                                        </p:tgtEl>
                                        <p:attrNameLst>
                                          <p:attrName>style.visibility</p:attrName>
                                        </p:attrNameLst>
                                      </p:cBhvr>
                                      <p:to>
                                        <p:strVal val="visible"/>
                                      </p:to>
                                    </p:set>
                                    <p:anim calcmode="lin" valueType="num">
                                      <p:cBhvr>
                                        <p:cTn id="7" dur="1000" fill="hold"/>
                                        <p:tgtEl>
                                          <p:spTgt spid="4403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403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403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4038">
                                            <p:txEl>
                                              <p:pRg st="1" end="1"/>
                                            </p:txEl>
                                          </p:spTgt>
                                        </p:tgtEl>
                                        <p:attrNameLst>
                                          <p:attrName>style.visibility</p:attrName>
                                        </p:attrNameLst>
                                      </p:cBhvr>
                                      <p:to>
                                        <p:strVal val="visible"/>
                                      </p:to>
                                    </p:set>
                                    <p:anim calcmode="lin" valueType="num">
                                      <p:cBhvr>
                                        <p:cTn id="14" dur="1000" fill="hold"/>
                                        <p:tgtEl>
                                          <p:spTgt spid="44038">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4038">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403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4038">
                                            <p:txEl>
                                              <p:pRg st="2" end="2"/>
                                            </p:txEl>
                                          </p:spTgt>
                                        </p:tgtEl>
                                        <p:attrNameLst>
                                          <p:attrName>style.visibility</p:attrName>
                                        </p:attrNameLst>
                                      </p:cBhvr>
                                      <p:to>
                                        <p:strVal val="visible"/>
                                      </p:to>
                                    </p:set>
                                    <p:anim calcmode="lin" valueType="num">
                                      <p:cBhvr>
                                        <p:cTn id="21" dur="1000" fill="hold"/>
                                        <p:tgtEl>
                                          <p:spTgt spid="44038">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4038">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403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4038">
                                            <p:txEl>
                                              <p:pRg st="3" end="3"/>
                                            </p:txEl>
                                          </p:spTgt>
                                        </p:tgtEl>
                                        <p:attrNameLst>
                                          <p:attrName>style.visibility</p:attrName>
                                        </p:attrNameLst>
                                      </p:cBhvr>
                                      <p:to>
                                        <p:strVal val="visible"/>
                                      </p:to>
                                    </p:set>
                                    <p:anim calcmode="lin" valueType="num">
                                      <p:cBhvr>
                                        <p:cTn id="28" dur="1000" fill="hold"/>
                                        <p:tgtEl>
                                          <p:spTgt spid="44038">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4038">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403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4038">
                                            <p:txEl>
                                              <p:pRg st="4" end="4"/>
                                            </p:txEl>
                                          </p:spTgt>
                                        </p:tgtEl>
                                        <p:attrNameLst>
                                          <p:attrName>style.visibility</p:attrName>
                                        </p:attrNameLst>
                                      </p:cBhvr>
                                      <p:to>
                                        <p:strVal val="visible"/>
                                      </p:to>
                                    </p:set>
                                    <p:anim calcmode="lin" valueType="num">
                                      <p:cBhvr>
                                        <p:cTn id="35" dur="1000" fill="hold"/>
                                        <p:tgtEl>
                                          <p:spTgt spid="44038">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4038">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403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4038">
                                            <p:txEl>
                                              <p:pRg st="5" end="5"/>
                                            </p:txEl>
                                          </p:spTgt>
                                        </p:tgtEl>
                                        <p:attrNameLst>
                                          <p:attrName>style.visibility</p:attrName>
                                        </p:attrNameLst>
                                      </p:cBhvr>
                                      <p:to>
                                        <p:strVal val="visible"/>
                                      </p:to>
                                    </p:set>
                                    <p:anim calcmode="lin" valueType="num">
                                      <p:cBhvr>
                                        <p:cTn id="42" dur="1000" fill="hold"/>
                                        <p:tgtEl>
                                          <p:spTgt spid="44038">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44038">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440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838200" y="1752600"/>
            <a:ext cx="7467600" cy="1593850"/>
          </a:xfrm>
          <a:prstGeom prst="rect">
            <a:avLst/>
          </a:prstGeom>
          <a:solidFill>
            <a:srgbClr val="F8F8F8"/>
          </a:solidFill>
          <a:ln w="38100" cmpd="dbl">
            <a:solidFill>
              <a:schemeClr val="tx1"/>
            </a:solidFill>
            <a:miter lim="800000"/>
            <a:headEnd/>
            <a:tailEnd/>
          </a:ln>
        </p:spPr>
        <p:txBody>
          <a:bodyPr>
            <a:spAutoFit/>
          </a:bodyPr>
          <a:lstStyle/>
          <a:p>
            <a:pPr algn="ctr"/>
            <a:r>
              <a:rPr lang="en-US" sz="2800" b="1" u="sng" dirty="0">
                <a:latin typeface="Times New Roman" pitchFamily="18" charset="0"/>
              </a:rPr>
              <a:t>Rom 12:18</a:t>
            </a:r>
          </a:p>
          <a:p>
            <a:pPr algn="ctr"/>
            <a:endParaRPr lang="en-US" sz="1200" dirty="0">
              <a:latin typeface="Times New Roman" pitchFamily="18" charset="0"/>
            </a:endParaRPr>
          </a:p>
          <a:p>
            <a:pPr algn="ctr"/>
            <a:r>
              <a:rPr lang="en-US" sz="2800" dirty="0">
                <a:latin typeface="Times New Roman" pitchFamily="18" charset="0"/>
              </a:rPr>
              <a:t>“If it is possible, as much as depends on you, live peaceably with all men.” </a:t>
            </a:r>
          </a:p>
        </p:txBody>
      </p:sp>
      <p:sp>
        <p:nvSpPr>
          <p:cNvPr id="73732" name="Text Box 4"/>
          <p:cNvSpPr txBox="1">
            <a:spLocks noChangeArrowheads="1"/>
          </p:cNvSpPr>
          <p:nvPr/>
        </p:nvSpPr>
        <p:spPr bwMode="auto">
          <a:xfrm>
            <a:off x="609600" y="3581400"/>
            <a:ext cx="7391400" cy="2437590"/>
          </a:xfrm>
          <a:prstGeom prst="rect">
            <a:avLst/>
          </a:prstGeom>
          <a:noFill/>
          <a:ln w="9525">
            <a:noFill/>
            <a:miter lim="800000"/>
            <a:headEnd/>
            <a:tailEnd/>
          </a:ln>
        </p:spPr>
        <p:txBody>
          <a:bodyPr>
            <a:spAutoFit/>
          </a:bodyPr>
          <a:lstStyle/>
          <a:p>
            <a:pPr defTabSz="457200">
              <a:lnSpc>
                <a:spcPct val="80000"/>
              </a:lnSpc>
              <a:spcBef>
                <a:spcPct val="50000"/>
              </a:spcBef>
            </a:pPr>
            <a:r>
              <a:rPr lang="en-US" sz="2800" dirty="0">
                <a:solidFill>
                  <a:schemeClr val="bg1"/>
                </a:solidFill>
              </a:rPr>
              <a:t>A. </a:t>
            </a:r>
            <a:r>
              <a:rPr lang="en-US" sz="2800" u="sng" dirty="0">
                <a:solidFill>
                  <a:srgbClr val="FFFF99"/>
                </a:solidFill>
              </a:rPr>
              <a:t>Do your part</a:t>
            </a:r>
            <a:endParaRPr lang="en-US" sz="2800" dirty="0">
              <a:solidFill>
                <a:srgbClr val="FFFF99"/>
              </a:solidFill>
            </a:endParaRPr>
          </a:p>
          <a:p>
            <a:pPr defTabSz="457200">
              <a:lnSpc>
                <a:spcPct val="80000"/>
              </a:lnSpc>
              <a:spcBef>
                <a:spcPct val="50000"/>
              </a:spcBef>
            </a:pPr>
            <a:r>
              <a:rPr lang="en-US" sz="2800" dirty="0">
                <a:solidFill>
                  <a:schemeClr val="bg1"/>
                </a:solidFill>
              </a:rPr>
              <a:t>B. </a:t>
            </a:r>
            <a:r>
              <a:rPr lang="en-US" sz="2800" u="sng" dirty="0">
                <a:solidFill>
                  <a:srgbClr val="FFFF99"/>
                </a:solidFill>
              </a:rPr>
              <a:t>Even if others don’t</a:t>
            </a:r>
            <a:endParaRPr lang="en-US" sz="2400" dirty="0">
              <a:solidFill>
                <a:srgbClr val="FFFF99"/>
              </a:solidFill>
            </a:endParaRPr>
          </a:p>
          <a:p>
            <a:pPr defTabSz="457200">
              <a:lnSpc>
                <a:spcPct val="80000"/>
              </a:lnSpc>
              <a:spcBef>
                <a:spcPct val="50000"/>
              </a:spcBef>
            </a:pPr>
            <a:r>
              <a:rPr lang="en-US" sz="2400" dirty="0">
                <a:solidFill>
                  <a:schemeClr val="bg1"/>
                </a:solidFill>
              </a:rPr>
              <a:t>	1. Not say “as much as depends on them”</a:t>
            </a:r>
          </a:p>
          <a:p>
            <a:pPr defTabSz="457200">
              <a:lnSpc>
                <a:spcPct val="80000"/>
              </a:lnSpc>
              <a:spcBef>
                <a:spcPct val="50000"/>
              </a:spcBef>
            </a:pPr>
            <a:r>
              <a:rPr lang="en-US" sz="2400" dirty="0">
                <a:solidFill>
                  <a:schemeClr val="bg1"/>
                </a:solidFill>
              </a:rPr>
              <a:t>	2. You are to see “if it is possible” to get along</a:t>
            </a:r>
          </a:p>
          <a:p>
            <a:pPr defTabSz="457200">
              <a:lnSpc>
                <a:spcPct val="80000"/>
              </a:lnSpc>
              <a:spcBef>
                <a:spcPct val="50000"/>
              </a:spcBef>
            </a:pPr>
            <a:r>
              <a:rPr lang="en-US" sz="2400" dirty="0">
                <a:solidFill>
                  <a:schemeClr val="bg1"/>
                </a:solidFill>
              </a:rPr>
              <a:t>	3. We must take the “high road”</a:t>
            </a:r>
            <a:endParaRPr lang="en-US" sz="3600" u="sng" dirty="0">
              <a:solidFill>
                <a:schemeClr val="bg1"/>
              </a:solidFill>
            </a:endParaRPr>
          </a:p>
        </p:txBody>
      </p:sp>
      <p:sp>
        <p:nvSpPr>
          <p:cNvPr id="5" name="Half Frame 4"/>
          <p:cNvSpPr/>
          <p:nvPr/>
        </p:nvSpPr>
        <p:spPr>
          <a:xfrm>
            <a:off x="1676400" y="304800"/>
            <a:ext cx="5791200" cy="914400"/>
          </a:xfrm>
          <a:prstGeom prst="halfFrame">
            <a:avLst>
              <a:gd name="adj1" fmla="val 10382"/>
              <a:gd name="adj2" fmla="val 12021"/>
            </a:avLst>
          </a:prstGeom>
          <a:solidFill>
            <a:schemeClr val="bg2">
              <a:lumMod val="50000"/>
            </a:schemeClr>
          </a:solidFill>
          <a:ln>
            <a:solidFill>
              <a:schemeClr val="bg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I. </a:t>
            </a:r>
            <a:r>
              <a:rPr lang="en-US" sz="3200" b="1" u="sng" dirty="0">
                <a:solidFill>
                  <a:schemeClr val="bg2"/>
                </a:solidFill>
              </a:rPr>
              <a:t>Who</a:t>
            </a:r>
            <a:r>
              <a:rPr lang="en-US" sz="3200" dirty="0">
                <a:solidFill>
                  <a:schemeClr val="bg2"/>
                </a:solidFill>
              </a:rPr>
              <a:t> – Bears Responsibility</a:t>
            </a:r>
          </a:p>
        </p:txBody>
      </p:sp>
      <p:pic>
        <p:nvPicPr>
          <p:cNvPr id="6" name="Picture 8" descr="C:\Documents and Settings\Donnie\Local Settings\Temporary Internet Files\Content.IE5\TNDCW2JQ\MCj04102410000[1].wmf"/>
          <p:cNvPicPr>
            <a:picLocks noChangeAspect="1" noChangeArrowheads="1"/>
          </p:cNvPicPr>
          <p:nvPr/>
        </p:nvPicPr>
        <p:blipFill>
          <a:blip r:embed="rId2"/>
          <a:srcRect/>
          <a:stretch>
            <a:fillRect/>
          </a:stretch>
        </p:blipFill>
        <p:spPr bwMode="auto">
          <a:xfrm flipH="1">
            <a:off x="533400" y="152400"/>
            <a:ext cx="838200" cy="1059163"/>
          </a:xfrm>
          <a:prstGeom prst="rect">
            <a:avLst/>
          </a:prstGeom>
          <a:noFill/>
          <a:ln>
            <a:noFill/>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3732">
                                            <p:txEl>
                                              <p:pRg st="2" end="2"/>
                                            </p:txEl>
                                          </p:spTgt>
                                        </p:tgtEl>
                                        <p:attrNameLst>
                                          <p:attrName>style.visibility</p:attrName>
                                        </p:attrNameLst>
                                      </p:cBhvr>
                                      <p:to>
                                        <p:strVal val="visible"/>
                                      </p:to>
                                    </p:set>
                                    <p:anim calcmode="lin" valueType="num">
                                      <p:cBhvr>
                                        <p:cTn id="7" dur="1000" fill="hold"/>
                                        <p:tgtEl>
                                          <p:spTgt spid="73732">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73732">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7373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3732">
                                            <p:txEl>
                                              <p:pRg st="3" end="3"/>
                                            </p:txEl>
                                          </p:spTgt>
                                        </p:tgtEl>
                                        <p:attrNameLst>
                                          <p:attrName>style.visibility</p:attrName>
                                        </p:attrNameLst>
                                      </p:cBhvr>
                                      <p:to>
                                        <p:strVal val="visible"/>
                                      </p:to>
                                    </p:set>
                                    <p:anim calcmode="lin" valueType="num">
                                      <p:cBhvr>
                                        <p:cTn id="14" dur="1000" fill="hold"/>
                                        <p:tgtEl>
                                          <p:spTgt spid="73732">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73732">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7373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3732">
                                            <p:txEl>
                                              <p:pRg st="4" end="4"/>
                                            </p:txEl>
                                          </p:spTgt>
                                        </p:tgtEl>
                                        <p:attrNameLst>
                                          <p:attrName>style.visibility</p:attrName>
                                        </p:attrNameLst>
                                      </p:cBhvr>
                                      <p:to>
                                        <p:strVal val="visible"/>
                                      </p:to>
                                    </p:set>
                                    <p:anim calcmode="lin" valueType="num">
                                      <p:cBhvr>
                                        <p:cTn id="21" dur="1000" fill="hold"/>
                                        <p:tgtEl>
                                          <p:spTgt spid="73732">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73732">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737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1777</Words>
  <Application>Microsoft Office PowerPoint</Application>
  <PresentationFormat>On-screen Show (4:3)</PresentationFormat>
  <Paragraphs>308</Paragraphs>
  <Slides>46</Slides>
  <Notes>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46</vt:i4>
      </vt:variant>
    </vt:vector>
  </HeadingPairs>
  <TitlesOfParts>
    <vt:vector size="60" baseType="lpstr">
      <vt:lpstr>Times New Roman</vt:lpstr>
      <vt:lpstr>Comic Sans MS</vt:lpstr>
      <vt:lpstr>Wingdings</vt:lpstr>
      <vt:lpstr>Arial</vt:lpstr>
      <vt:lpstr>Arial Rounded MT Bold</vt:lpstr>
      <vt:lpstr>MS Outlook</vt:lpstr>
      <vt:lpstr>Annifont</vt:lpstr>
      <vt:lpstr>Calibri</vt:lpstr>
      <vt:lpstr>Symbol</vt:lpstr>
      <vt:lpstr>Office Theme</vt:lpstr>
      <vt:lpstr>3_Default Design</vt:lpstr>
      <vt:lpstr>Default Design</vt:lpstr>
      <vt:lpstr>GALLERY</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Michael Hepner</cp:lastModifiedBy>
  <cp:revision>57</cp:revision>
  <dcterms:created xsi:type="dcterms:W3CDTF">2007-12-21T19:55:34Z</dcterms:created>
  <dcterms:modified xsi:type="dcterms:W3CDTF">2018-04-09T01:13:56Z</dcterms:modified>
</cp:coreProperties>
</file>